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262C8B-E659-4315-8881-0D987FA65DE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CD33D478-0DA2-40AA-830D-B2A4426D0200}">
      <dgm:prSet phldrT="[Texto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s-PA" dirty="0" smtClean="0"/>
            <a:t>Almacenar Conocimientos</a:t>
          </a:r>
          <a:endParaRPr lang="es-PA" dirty="0"/>
        </a:p>
      </dgm:t>
    </dgm:pt>
    <dgm:pt modelId="{3BCCBEF6-0CBE-42C4-AC0B-DC6491C9A03C}" type="parTrans" cxnId="{6783370E-00CC-404F-93ED-29A9D730B9EC}">
      <dgm:prSet/>
      <dgm:spPr/>
      <dgm:t>
        <a:bodyPr/>
        <a:lstStyle/>
        <a:p>
          <a:endParaRPr lang="es-PA"/>
        </a:p>
      </dgm:t>
    </dgm:pt>
    <dgm:pt modelId="{C697F746-6E05-4A99-9183-593A8550F92F}" type="sibTrans" cxnId="{6783370E-00CC-404F-93ED-29A9D730B9EC}">
      <dgm:prSet/>
      <dgm:spPr/>
      <dgm:t>
        <a:bodyPr/>
        <a:lstStyle/>
        <a:p>
          <a:endParaRPr lang="es-PA"/>
        </a:p>
      </dgm:t>
    </dgm:pt>
    <dgm:pt modelId="{D42C963E-CA31-41B8-81D5-7201A90D181B}">
      <dgm:prSet phldrT="[Texto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s-PA" dirty="0" smtClean="0"/>
            <a:t>Transferir Saberes</a:t>
          </a:r>
          <a:endParaRPr lang="es-PA" dirty="0"/>
        </a:p>
      </dgm:t>
    </dgm:pt>
    <dgm:pt modelId="{0B7B2DB8-BFDB-4C38-B483-1622B1C4728A}" type="parTrans" cxnId="{E853E435-76E9-47BE-B457-44DAD24B84EE}">
      <dgm:prSet/>
      <dgm:spPr/>
      <dgm:t>
        <a:bodyPr/>
        <a:lstStyle/>
        <a:p>
          <a:endParaRPr lang="es-PA"/>
        </a:p>
      </dgm:t>
    </dgm:pt>
    <dgm:pt modelId="{28ABA633-1840-4D8E-A5C5-C027B3754CF5}" type="sibTrans" cxnId="{E853E435-76E9-47BE-B457-44DAD24B84EE}">
      <dgm:prSet/>
      <dgm:spPr/>
      <dgm:t>
        <a:bodyPr/>
        <a:lstStyle/>
        <a:p>
          <a:endParaRPr lang="es-PA"/>
        </a:p>
      </dgm:t>
    </dgm:pt>
    <dgm:pt modelId="{B489EEB8-6363-42C8-9C21-D499D2847491}">
      <dgm:prSet phldrT="[Texto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s-PA" dirty="0" smtClean="0"/>
            <a:t>Integralidad de Información </a:t>
          </a:r>
          <a:endParaRPr lang="es-PA" dirty="0"/>
        </a:p>
      </dgm:t>
    </dgm:pt>
    <dgm:pt modelId="{CBDE1902-7318-453E-B2B1-E98665599798}" type="parTrans" cxnId="{F62D65B8-F076-4956-9690-03E74AA6ABF9}">
      <dgm:prSet/>
      <dgm:spPr/>
      <dgm:t>
        <a:bodyPr/>
        <a:lstStyle/>
        <a:p>
          <a:endParaRPr lang="es-PA"/>
        </a:p>
      </dgm:t>
    </dgm:pt>
    <dgm:pt modelId="{244AF028-6ED2-4255-88BD-C59CBDB6FB4A}" type="sibTrans" cxnId="{F62D65B8-F076-4956-9690-03E74AA6ABF9}">
      <dgm:prSet/>
      <dgm:spPr/>
      <dgm:t>
        <a:bodyPr/>
        <a:lstStyle/>
        <a:p>
          <a:endParaRPr lang="es-PA"/>
        </a:p>
      </dgm:t>
    </dgm:pt>
    <dgm:pt modelId="{60AE85D3-6EC3-4E21-A380-08F01BDC4D98}">
      <dgm:prSet phldrT="[Texto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s-PA" dirty="0" smtClean="0"/>
            <a:t>Correlacionar Saberes</a:t>
          </a:r>
          <a:endParaRPr lang="es-PA" dirty="0"/>
        </a:p>
      </dgm:t>
    </dgm:pt>
    <dgm:pt modelId="{C8026512-3971-4FB6-B9EB-32AEEB97FDAE}" type="parTrans" cxnId="{1C1B19C9-4D10-4ED4-B223-178F1B53F1DB}">
      <dgm:prSet/>
      <dgm:spPr/>
      <dgm:t>
        <a:bodyPr/>
        <a:lstStyle/>
        <a:p>
          <a:endParaRPr lang="es-PA"/>
        </a:p>
      </dgm:t>
    </dgm:pt>
    <dgm:pt modelId="{0157BDFA-B934-49C3-A243-BC777A29D110}" type="sibTrans" cxnId="{1C1B19C9-4D10-4ED4-B223-178F1B53F1DB}">
      <dgm:prSet/>
      <dgm:spPr/>
      <dgm:t>
        <a:bodyPr/>
        <a:lstStyle/>
        <a:p>
          <a:endParaRPr lang="es-PA"/>
        </a:p>
      </dgm:t>
    </dgm:pt>
    <dgm:pt modelId="{DEBA84C7-9AD9-4DC4-B602-E0B477207D93}">
      <dgm:prSet phldrT="[Texto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s-PA" dirty="0" smtClean="0"/>
            <a:t>Interés por el Estudio</a:t>
          </a:r>
          <a:endParaRPr lang="es-PA" dirty="0"/>
        </a:p>
      </dgm:t>
    </dgm:pt>
    <dgm:pt modelId="{DA176F21-B69C-4537-B6F2-9BDD9D3CC2FB}" type="parTrans" cxnId="{16AD7A4E-2F3F-4CB6-B00C-FA430DD67BA3}">
      <dgm:prSet/>
      <dgm:spPr/>
      <dgm:t>
        <a:bodyPr/>
        <a:lstStyle/>
        <a:p>
          <a:endParaRPr lang="es-PA"/>
        </a:p>
      </dgm:t>
    </dgm:pt>
    <dgm:pt modelId="{272A65AB-7DE4-4D44-8206-894B612EEA17}" type="sibTrans" cxnId="{16AD7A4E-2F3F-4CB6-B00C-FA430DD67BA3}">
      <dgm:prSet/>
      <dgm:spPr/>
      <dgm:t>
        <a:bodyPr/>
        <a:lstStyle/>
        <a:p>
          <a:endParaRPr lang="es-PA"/>
        </a:p>
      </dgm:t>
    </dgm:pt>
    <dgm:pt modelId="{3D7A1E93-8046-4449-ABC3-56CB33B173BB}" type="pres">
      <dgm:prSet presAssocID="{A3262C8B-E659-4315-8881-0D987FA65DE2}" presName="diagram" presStyleCnt="0">
        <dgm:presLayoutVars>
          <dgm:dir/>
          <dgm:resizeHandles val="exact"/>
        </dgm:presLayoutVars>
      </dgm:prSet>
      <dgm:spPr/>
    </dgm:pt>
    <dgm:pt modelId="{8E2B46D6-327F-4D48-9FC6-C55FD1884580}" type="pres">
      <dgm:prSet presAssocID="{CD33D478-0DA2-40AA-830D-B2A4426D020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D35C993A-79BA-434F-8B47-9D39D3E6C348}" type="pres">
      <dgm:prSet presAssocID="{C697F746-6E05-4A99-9183-593A8550F92F}" presName="sibTrans" presStyleCnt="0"/>
      <dgm:spPr/>
    </dgm:pt>
    <dgm:pt modelId="{CD1F49D2-6000-4D12-97E1-97B2481F433F}" type="pres">
      <dgm:prSet presAssocID="{D42C963E-CA31-41B8-81D5-7201A90D181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65386D2B-218B-45BA-98DD-3B27FD5BCC3E}" type="pres">
      <dgm:prSet presAssocID="{28ABA633-1840-4D8E-A5C5-C027B3754CF5}" presName="sibTrans" presStyleCnt="0"/>
      <dgm:spPr/>
    </dgm:pt>
    <dgm:pt modelId="{3D6D9F65-F203-40CB-AC0C-9B8BC7AEA89A}" type="pres">
      <dgm:prSet presAssocID="{B489EEB8-6363-42C8-9C21-D499D2847491}" presName="node" presStyleLbl="node1" presStyleIdx="2" presStyleCnt="5">
        <dgm:presLayoutVars>
          <dgm:bulletEnabled val="1"/>
        </dgm:presLayoutVars>
      </dgm:prSet>
      <dgm:spPr/>
    </dgm:pt>
    <dgm:pt modelId="{DE28A4C4-B82E-4037-AF00-96FDF9FAF0A3}" type="pres">
      <dgm:prSet presAssocID="{244AF028-6ED2-4255-88BD-C59CBDB6FB4A}" presName="sibTrans" presStyleCnt="0"/>
      <dgm:spPr/>
    </dgm:pt>
    <dgm:pt modelId="{0AC90A29-354F-48B7-ABB5-D811C0AAF1D9}" type="pres">
      <dgm:prSet presAssocID="{60AE85D3-6EC3-4E21-A380-08F01BDC4D9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CB687D07-7A98-49F6-9120-07C81980DD98}" type="pres">
      <dgm:prSet presAssocID="{0157BDFA-B934-49C3-A243-BC777A29D110}" presName="sibTrans" presStyleCnt="0"/>
      <dgm:spPr/>
    </dgm:pt>
    <dgm:pt modelId="{2B94E08A-1E42-44E0-AF4C-FABC3AEB24BC}" type="pres">
      <dgm:prSet presAssocID="{DEBA84C7-9AD9-4DC4-B602-E0B477207D9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A20ADA0B-D0F1-4BE0-B4DF-19CFCE73FDF1}" type="presOf" srcId="{DEBA84C7-9AD9-4DC4-B602-E0B477207D93}" destId="{2B94E08A-1E42-44E0-AF4C-FABC3AEB24BC}" srcOrd="0" destOrd="0" presId="urn:microsoft.com/office/officeart/2005/8/layout/default"/>
    <dgm:cxn modelId="{3592DC02-E9D1-40B1-A231-41D23CD317D3}" type="presOf" srcId="{A3262C8B-E659-4315-8881-0D987FA65DE2}" destId="{3D7A1E93-8046-4449-ABC3-56CB33B173BB}" srcOrd="0" destOrd="0" presId="urn:microsoft.com/office/officeart/2005/8/layout/default"/>
    <dgm:cxn modelId="{1C1B19C9-4D10-4ED4-B223-178F1B53F1DB}" srcId="{A3262C8B-E659-4315-8881-0D987FA65DE2}" destId="{60AE85D3-6EC3-4E21-A380-08F01BDC4D98}" srcOrd="3" destOrd="0" parTransId="{C8026512-3971-4FB6-B9EB-32AEEB97FDAE}" sibTransId="{0157BDFA-B934-49C3-A243-BC777A29D110}"/>
    <dgm:cxn modelId="{C8537E6F-967E-4FC2-9D9B-74D29A4AD044}" type="presOf" srcId="{60AE85D3-6EC3-4E21-A380-08F01BDC4D98}" destId="{0AC90A29-354F-48B7-ABB5-D811C0AAF1D9}" srcOrd="0" destOrd="0" presId="urn:microsoft.com/office/officeart/2005/8/layout/default"/>
    <dgm:cxn modelId="{F62D65B8-F076-4956-9690-03E74AA6ABF9}" srcId="{A3262C8B-E659-4315-8881-0D987FA65DE2}" destId="{B489EEB8-6363-42C8-9C21-D499D2847491}" srcOrd="2" destOrd="0" parTransId="{CBDE1902-7318-453E-B2B1-E98665599798}" sibTransId="{244AF028-6ED2-4255-88BD-C59CBDB6FB4A}"/>
    <dgm:cxn modelId="{49C1D6C3-8104-4B76-9D36-F53B4C28BE0A}" type="presOf" srcId="{B489EEB8-6363-42C8-9C21-D499D2847491}" destId="{3D6D9F65-F203-40CB-AC0C-9B8BC7AEA89A}" srcOrd="0" destOrd="0" presId="urn:microsoft.com/office/officeart/2005/8/layout/default"/>
    <dgm:cxn modelId="{1C8A0EB7-00FE-4077-A70E-E53856D706BA}" type="presOf" srcId="{D42C963E-CA31-41B8-81D5-7201A90D181B}" destId="{CD1F49D2-6000-4D12-97E1-97B2481F433F}" srcOrd="0" destOrd="0" presId="urn:microsoft.com/office/officeart/2005/8/layout/default"/>
    <dgm:cxn modelId="{16AD7A4E-2F3F-4CB6-B00C-FA430DD67BA3}" srcId="{A3262C8B-E659-4315-8881-0D987FA65DE2}" destId="{DEBA84C7-9AD9-4DC4-B602-E0B477207D93}" srcOrd="4" destOrd="0" parTransId="{DA176F21-B69C-4537-B6F2-9BDD9D3CC2FB}" sibTransId="{272A65AB-7DE4-4D44-8206-894B612EEA17}"/>
    <dgm:cxn modelId="{E853E435-76E9-47BE-B457-44DAD24B84EE}" srcId="{A3262C8B-E659-4315-8881-0D987FA65DE2}" destId="{D42C963E-CA31-41B8-81D5-7201A90D181B}" srcOrd="1" destOrd="0" parTransId="{0B7B2DB8-BFDB-4C38-B483-1622B1C4728A}" sibTransId="{28ABA633-1840-4D8E-A5C5-C027B3754CF5}"/>
    <dgm:cxn modelId="{8E80F601-ADFB-4FCB-B43E-150526F6BF4E}" type="presOf" srcId="{CD33D478-0DA2-40AA-830D-B2A4426D0200}" destId="{8E2B46D6-327F-4D48-9FC6-C55FD1884580}" srcOrd="0" destOrd="0" presId="urn:microsoft.com/office/officeart/2005/8/layout/default"/>
    <dgm:cxn modelId="{6783370E-00CC-404F-93ED-29A9D730B9EC}" srcId="{A3262C8B-E659-4315-8881-0D987FA65DE2}" destId="{CD33D478-0DA2-40AA-830D-B2A4426D0200}" srcOrd="0" destOrd="0" parTransId="{3BCCBEF6-0CBE-42C4-AC0B-DC6491C9A03C}" sibTransId="{C697F746-6E05-4A99-9183-593A8550F92F}"/>
    <dgm:cxn modelId="{FC3BAFB9-147B-40FD-9784-24792F24DB40}" type="presParOf" srcId="{3D7A1E93-8046-4449-ABC3-56CB33B173BB}" destId="{8E2B46D6-327F-4D48-9FC6-C55FD1884580}" srcOrd="0" destOrd="0" presId="urn:microsoft.com/office/officeart/2005/8/layout/default"/>
    <dgm:cxn modelId="{6F4FF35D-787B-4E8E-B1CA-F8470855B35C}" type="presParOf" srcId="{3D7A1E93-8046-4449-ABC3-56CB33B173BB}" destId="{D35C993A-79BA-434F-8B47-9D39D3E6C348}" srcOrd="1" destOrd="0" presId="urn:microsoft.com/office/officeart/2005/8/layout/default"/>
    <dgm:cxn modelId="{B53F5B47-927A-46FF-B270-BCCC3B615DA0}" type="presParOf" srcId="{3D7A1E93-8046-4449-ABC3-56CB33B173BB}" destId="{CD1F49D2-6000-4D12-97E1-97B2481F433F}" srcOrd="2" destOrd="0" presId="urn:microsoft.com/office/officeart/2005/8/layout/default"/>
    <dgm:cxn modelId="{C74B8BD4-DF56-446A-8626-F10548BBEFFB}" type="presParOf" srcId="{3D7A1E93-8046-4449-ABC3-56CB33B173BB}" destId="{65386D2B-218B-45BA-98DD-3B27FD5BCC3E}" srcOrd="3" destOrd="0" presId="urn:microsoft.com/office/officeart/2005/8/layout/default"/>
    <dgm:cxn modelId="{6B7BB95E-D076-4152-93C1-58539EF8F9C9}" type="presParOf" srcId="{3D7A1E93-8046-4449-ABC3-56CB33B173BB}" destId="{3D6D9F65-F203-40CB-AC0C-9B8BC7AEA89A}" srcOrd="4" destOrd="0" presId="urn:microsoft.com/office/officeart/2005/8/layout/default"/>
    <dgm:cxn modelId="{DF20A50B-DD53-42FE-B245-623413693FA4}" type="presParOf" srcId="{3D7A1E93-8046-4449-ABC3-56CB33B173BB}" destId="{DE28A4C4-B82E-4037-AF00-96FDF9FAF0A3}" srcOrd="5" destOrd="0" presId="urn:microsoft.com/office/officeart/2005/8/layout/default"/>
    <dgm:cxn modelId="{C41D74A6-4210-4B64-A501-670AFE5BEF48}" type="presParOf" srcId="{3D7A1E93-8046-4449-ABC3-56CB33B173BB}" destId="{0AC90A29-354F-48B7-ABB5-D811C0AAF1D9}" srcOrd="6" destOrd="0" presId="urn:microsoft.com/office/officeart/2005/8/layout/default"/>
    <dgm:cxn modelId="{56FD231E-8ADC-476A-9EFF-72497A734D95}" type="presParOf" srcId="{3D7A1E93-8046-4449-ABC3-56CB33B173BB}" destId="{CB687D07-7A98-49F6-9120-07C81980DD98}" srcOrd="7" destOrd="0" presId="urn:microsoft.com/office/officeart/2005/8/layout/default"/>
    <dgm:cxn modelId="{652E92B4-EB19-4ACA-9F09-2F3BE47BC844}" type="presParOf" srcId="{3D7A1E93-8046-4449-ABC3-56CB33B173BB}" destId="{2B94E08A-1E42-44E0-AF4C-FABC3AEB24B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2B46D6-327F-4D48-9FC6-C55FD1884580}">
      <dsp:nvSpPr>
        <dsp:cNvPr id="0" name=""/>
        <dsp:cNvSpPr/>
      </dsp:nvSpPr>
      <dsp:spPr>
        <a:xfrm>
          <a:off x="916483" y="1984"/>
          <a:ext cx="2030015" cy="1218009"/>
        </a:xfrm>
        <a:prstGeom prst="rect">
          <a:avLst/>
        </a:prstGeom>
        <a:solidFill>
          <a:schemeClr val="tx2">
            <a:lumMod val="7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200" kern="1200" dirty="0" smtClean="0"/>
            <a:t>Almacenar Conocimientos</a:t>
          </a:r>
          <a:endParaRPr lang="es-PA" sz="2200" kern="1200" dirty="0"/>
        </a:p>
      </dsp:txBody>
      <dsp:txXfrm>
        <a:off x="916483" y="1984"/>
        <a:ext cx="2030015" cy="1218009"/>
      </dsp:txXfrm>
    </dsp:sp>
    <dsp:sp modelId="{CD1F49D2-6000-4D12-97E1-97B2481F433F}">
      <dsp:nvSpPr>
        <dsp:cNvPr id="0" name=""/>
        <dsp:cNvSpPr/>
      </dsp:nvSpPr>
      <dsp:spPr>
        <a:xfrm>
          <a:off x="3149500" y="1984"/>
          <a:ext cx="2030015" cy="1218009"/>
        </a:xfrm>
        <a:prstGeom prst="rect">
          <a:avLst/>
        </a:prstGeom>
        <a:solidFill>
          <a:schemeClr val="tx2">
            <a:lumMod val="7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200" kern="1200" dirty="0" smtClean="0"/>
            <a:t>Transferir Saberes</a:t>
          </a:r>
          <a:endParaRPr lang="es-PA" sz="2200" kern="1200" dirty="0"/>
        </a:p>
      </dsp:txBody>
      <dsp:txXfrm>
        <a:off x="3149500" y="1984"/>
        <a:ext cx="2030015" cy="1218009"/>
      </dsp:txXfrm>
    </dsp:sp>
    <dsp:sp modelId="{3D6D9F65-F203-40CB-AC0C-9B8BC7AEA89A}">
      <dsp:nvSpPr>
        <dsp:cNvPr id="0" name=""/>
        <dsp:cNvSpPr/>
      </dsp:nvSpPr>
      <dsp:spPr>
        <a:xfrm>
          <a:off x="916483" y="1422995"/>
          <a:ext cx="2030015" cy="1218009"/>
        </a:xfrm>
        <a:prstGeom prst="rect">
          <a:avLst/>
        </a:prstGeom>
        <a:solidFill>
          <a:schemeClr val="tx2">
            <a:lumMod val="7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200" kern="1200" dirty="0" smtClean="0"/>
            <a:t>Integralidad de Información </a:t>
          </a:r>
          <a:endParaRPr lang="es-PA" sz="2200" kern="1200" dirty="0"/>
        </a:p>
      </dsp:txBody>
      <dsp:txXfrm>
        <a:off x="916483" y="1422995"/>
        <a:ext cx="2030015" cy="1218009"/>
      </dsp:txXfrm>
    </dsp:sp>
    <dsp:sp modelId="{0AC90A29-354F-48B7-ABB5-D811C0AAF1D9}">
      <dsp:nvSpPr>
        <dsp:cNvPr id="0" name=""/>
        <dsp:cNvSpPr/>
      </dsp:nvSpPr>
      <dsp:spPr>
        <a:xfrm>
          <a:off x="3149500" y="1422995"/>
          <a:ext cx="2030015" cy="1218009"/>
        </a:xfrm>
        <a:prstGeom prst="rect">
          <a:avLst/>
        </a:prstGeom>
        <a:solidFill>
          <a:schemeClr val="tx2">
            <a:lumMod val="7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200" kern="1200" dirty="0" smtClean="0"/>
            <a:t>Correlacionar Saberes</a:t>
          </a:r>
          <a:endParaRPr lang="es-PA" sz="2200" kern="1200" dirty="0"/>
        </a:p>
      </dsp:txBody>
      <dsp:txXfrm>
        <a:off x="3149500" y="1422995"/>
        <a:ext cx="2030015" cy="1218009"/>
      </dsp:txXfrm>
    </dsp:sp>
    <dsp:sp modelId="{2B94E08A-1E42-44E0-AF4C-FABC3AEB24BC}">
      <dsp:nvSpPr>
        <dsp:cNvPr id="0" name=""/>
        <dsp:cNvSpPr/>
      </dsp:nvSpPr>
      <dsp:spPr>
        <a:xfrm>
          <a:off x="2032992" y="2844006"/>
          <a:ext cx="2030015" cy="1218009"/>
        </a:xfrm>
        <a:prstGeom prst="rect">
          <a:avLst/>
        </a:prstGeom>
        <a:solidFill>
          <a:schemeClr val="tx2">
            <a:lumMod val="7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200" kern="1200" dirty="0" smtClean="0"/>
            <a:t>Interés por el Estudio</a:t>
          </a:r>
          <a:endParaRPr lang="es-PA" sz="2200" kern="1200" dirty="0"/>
        </a:p>
      </dsp:txBody>
      <dsp:txXfrm>
        <a:off x="2032992" y="2844006"/>
        <a:ext cx="2030015" cy="1218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646F9-CD0D-482C-B19B-51CE4CDB4D98}" type="datetimeFigureOut">
              <a:rPr lang="es-PA" smtClean="0"/>
              <a:t>08/29/2009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3515F-4DF3-4640-A767-DF9B1E9E5B46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3515F-4DF3-4640-A767-DF9B1E9E5B46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 noProof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3515F-4DF3-4640-A767-DF9B1E9E5B46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F5B623-45CE-4725-ADD8-68D621C959EF}" type="datetimeFigureOut">
              <a:rPr lang="es-PA" smtClean="0"/>
              <a:pPr/>
              <a:t>08/29/2009</a:t>
            </a:fld>
            <a:endParaRPr lang="en-U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BFA5782-A013-4E71-B9C5-45936B4AF77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5B623-45CE-4725-ADD8-68D621C959EF}" type="datetimeFigureOut">
              <a:rPr lang="es-PA" smtClean="0"/>
              <a:pPr/>
              <a:t>08/29/2009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A5782-A013-4E71-B9C5-45936B4AF77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3F5B623-45CE-4725-ADD8-68D621C959EF}" type="datetimeFigureOut">
              <a:rPr lang="es-PA" smtClean="0"/>
              <a:pPr/>
              <a:t>08/29/2009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BFA5782-A013-4E71-B9C5-45936B4AF77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5B623-45CE-4725-ADD8-68D621C959EF}" type="datetimeFigureOut">
              <a:rPr lang="es-PA" smtClean="0"/>
              <a:pPr/>
              <a:t>08/29/2009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A5782-A013-4E71-B9C5-45936B4AF77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F5B623-45CE-4725-ADD8-68D621C959EF}" type="datetimeFigureOut">
              <a:rPr lang="es-PA" smtClean="0"/>
              <a:pPr/>
              <a:t>08/29/2009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BFA5782-A013-4E71-B9C5-45936B4AF77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5B623-45CE-4725-ADD8-68D621C959EF}" type="datetimeFigureOut">
              <a:rPr lang="es-PA" smtClean="0"/>
              <a:pPr/>
              <a:t>08/29/2009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A5782-A013-4E71-B9C5-45936B4AF77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5B623-45CE-4725-ADD8-68D621C959EF}" type="datetimeFigureOut">
              <a:rPr lang="es-PA" smtClean="0"/>
              <a:pPr/>
              <a:t>08/29/2009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A5782-A013-4E71-B9C5-45936B4AF77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5B623-45CE-4725-ADD8-68D621C959EF}" type="datetimeFigureOut">
              <a:rPr lang="es-PA" smtClean="0"/>
              <a:pPr/>
              <a:t>08/29/2009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A5782-A013-4E71-B9C5-45936B4AF77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F5B623-45CE-4725-ADD8-68D621C959EF}" type="datetimeFigureOut">
              <a:rPr lang="es-PA" smtClean="0"/>
              <a:pPr/>
              <a:t>08/29/2009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A5782-A013-4E71-B9C5-45936B4AF77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5B623-45CE-4725-ADD8-68D621C959EF}" type="datetimeFigureOut">
              <a:rPr lang="es-PA" smtClean="0"/>
              <a:pPr/>
              <a:t>08/29/2009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A5782-A013-4E71-B9C5-45936B4AF77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5B623-45CE-4725-ADD8-68D621C959EF}" type="datetimeFigureOut">
              <a:rPr lang="es-PA" smtClean="0"/>
              <a:pPr/>
              <a:t>08/29/2009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A5782-A013-4E71-B9C5-45936B4AF770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3F5B623-45CE-4725-ADD8-68D621C959EF}" type="datetimeFigureOut">
              <a:rPr lang="es-PA" smtClean="0"/>
              <a:pPr/>
              <a:t>08/29/2009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BFA5782-A013-4E71-B9C5-45936B4AF77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marisol\Desktop\cristian_castro_lloran_las_rosas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15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71670" y="1500174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US" sz="3500" dirty="0" smtClean="0"/>
              <a:t>MÁS ALLA DEL SALÓN </a:t>
            </a:r>
            <a:br>
              <a:rPr lang="en-US" sz="3500" dirty="0" smtClean="0"/>
            </a:br>
            <a:r>
              <a:rPr lang="en-US" sz="3500" dirty="0" smtClean="0"/>
              <a:t>DE CLASES: </a:t>
            </a:r>
            <a:br>
              <a:rPr lang="en-US" sz="3500" dirty="0" smtClean="0"/>
            </a:br>
            <a:r>
              <a:rPr lang="en-US" sz="3500" dirty="0" smtClean="0"/>
              <a:t>Los </a:t>
            </a:r>
            <a:r>
              <a:rPr lang="en-US" sz="3500" dirty="0" err="1" smtClean="0"/>
              <a:t>Nuevos</a:t>
            </a:r>
            <a:r>
              <a:rPr lang="en-US" sz="3500" dirty="0" smtClean="0"/>
              <a:t> </a:t>
            </a:r>
            <a:r>
              <a:rPr lang="en-US" sz="3500" dirty="0" err="1" smtClean="0"/>
              <a:t>Ambientes</a:t>
            </a:r>
            <a:r>
              <a:rPr lang="en-US" sz="3500" dirty="0" smtClean="0"/>
              <a:t> de </a:t>
            </a:r>
            <a:r>
              <a:rPr lang="en-US" sz="3500" dirty="0" err="1" smtClean="0"/>
              <a:t>Aprendizajes</a:t>
            </a:r>
            <a:endParaRPr lang="en-US" sz="35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868" y="3929066"/>
            <a:ext cx="5114778" cy="1101248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Por</a:t>
            </a:r>
            <a:r>
              <a:rPr lang="en-US" sz="2400" dirty="0" smtClean="0"/>
              <a:t>: Marisol </a:t>
            </a:r>
            <a:r>
              <a:rPr lang="en-US" sz="2400" dirty="0" err="1" smtClean="0"/>
              <a:t>Barraza</a:t>
            </a:r>
            <a:endParaRPr lang="en-US" sz="2400" dirty="0"/>
          </a:p>
        </p:txBody>
      </p:sp>
      <p:sp>
        <p:nvSpPr>
          <p:cNvPr id="5" name="4 Elipse">
            <a:hlinkClick r:id="rId3" action="ppaction://hlinksldjump"/>
          </p:cNvPr>
          <p:cNvSpPr/>
          <p:nvPr/>
        </p:nvSpPr>
        <p:spPr>
          <a:xfrm>
            <a:off x="428596" y="5357826"/>
            <a:ext cx="1285884" cy="1214422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000" dirty="0" smtClean="0"/>
              <a:t>Siguiente</a:t>
            </a:r>
            <a:endParaRPr lang="es-PA" sz="1000" dirty="0"/>
          </a:p>
        </p:txBody>
      </p:sp>
      <p:pic>
        <p:nvPicPr>
          <p:cNvPr id="11" name="cristian_castro_lloran_las_rosa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72528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 </a:t>
            </a:r>
            <a:r>
              <a:rPr lang="en-US" dirty="0" err="1" smtClean="0"/>
              <a:t>tecnologia</a:t>
            </a:r>
            <a:r>
              <a:rPr lang="en-US" dirty="0" smtClean="0"/>
              <a:t> </a:t>
            </a:r>
            <a:r>
              <a:rPr lang="en-US" dirty="0" err="1" smtClean="0"/>
              <a:t>educativa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 smtClean="0"/>
              <a:t>Por medio de una plataforma, permite que el alumno:</a:t>
            </a:r>
          </a:p>
          <a:p>
            <a:endParaRPr lang="es-PA" dirty="0"/>
          </a:p>
        </p:txBody>
      </p:sp>
      <p:sp>
        <p:nvSpPr>
          <p:cNvPr id="4" name="3 Rectángulo"/>
          <p:cNvSpPr/>
          <p:nvPr/>
        </p:nvSpPr>
        <p:spPr>
          <a:xfrm>
            <a:off x="2285984" y="2643182"/>
            <a:ext cx="4857784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Logre el auto aprendizaje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285984" y="3786190"/>
            <a:ext cx="4857784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Construya el pensamiento critico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285984" y="4929198"/>
            <a:ext cx="4857784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Tome sus propias decisiones </a:t>
            </a:r>
          </a:p>
        </p:txBody>
      </p:sp>
      <p:sp>
        <p:nvSpPr>
          <p:cNvPr id="7" name="6 Elipse">
            <a:hlinkClick r:id="rId2" action="ppaction://hlinksldjump"/>
          </p:cNvPr>
          <p:cNvSpPr/>
          <p:nvPr/>
        </p:nvSpPr>
        <p:spPr>
          <a:xfrm>
            <a:off x="428596" y="5357826"/>
            <a:ext cx="1285884" cy="1214422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000" dirty="0" smtClean="0"/>
              <a:t>Anterior</a:t>
            </a:r>
            <a:endParaRPr lang="es-PA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/>
              <a:t>Nuevo enfoque pedagógico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PA" sz="3000" dirty="0" smtClean="0"/>
              <a:t>AEI</a:t>
            </a:r>
          </a:p>
          <a:p>
            <a:pPr algn="ctr">
              <a:buNone/>
            </a:pPr>
            <a:endParaRPr lang="es-PA" sz="3000" dirty="0" smtClean="0"/>
          </a:p>
          <a:p>
            <a:pPr algn="ctr">
              <a:buNone/>
            </a:pPr>
            <a:endParaRPr lang="es-PA" sz="3000" dirty="0" smtClean="0"/>
          </a:p>
          <a:p>
            <a:pPr algn="ctr">
              <a:buNone/>
            </a:pPr>
            <a:endParaRPr lang="es-PA" sz="3000" dirty="0" smtClean="0"/>
          </a:p>
          <a:p>
            <a:pPr>
              <a:buNone/>
            </a:pPr>
            <a:r>
              <a:rPr lang="es-PA" sz="3000" dirty="0" smtClean="0"/>
              <a:t>Permite logros como: </a:t>
            </a:r>
          </a:p>
          <a:p>
            <a:pPr>
              <a:buNone/>
            </a:pPr>
            <a:r>
              <a:rPr lang="es-PA" sz="3000" dirty="0" smtClean="0"/>
              <a:t>	</a:t>
            </a:r>
            <a:r>
              <a:rPr lang="es-PA" sz="3000" dirty="0" smtClean="0"/>
              <a:t>				Excelencia</a:t>
            </a:r>
          </a:p>
          <a:p>
            <a:pPr>
              <a:buNone/>
            </a:pPr>
            <a:r>
              <a:rPr lang="es-PA" sz="3000" dirty="0" smtClean="0"/>
              <a:t> </a:t>
            </a:r>
            <a:r>
              <a:rPr lang="es-PA" sz="3000" dirty="0" smtClean="0"/>
              <a:t>                               Disposición</a:t>
            </a:r>
          </a:p>
          <a:p>
            <a:pPr>
              <a:buNone/>
            </a:pPr>
            <a:r>
              <a:rPr lang="es-PA" sz="3000" dirty="0" smtClean="0"/>
              <a:t> </a:t>
            </a:r>
            <a:r>
              <a:rPr lang="es-PA" sz="3000" dirty="0" smtClean="0"/>
              <a:t>                               Capacitación </a:t>
            </a:r>
          </a:p>
          <a:p>
            <a:pPr algn="ctr">
              <a:buNone/>
            </a:pPr>
            <a:endParaRPr lang="es-PA" dirty="0" smtClean="0"/>
          </a:p>
          <a:p>
            <a:pPr algn="ctr">
              <a:buNone/>
            </a:pPr>
            <a:endParaRPr lang="es-PA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1428728" y="2357430"/>
            <a:ext cx="1571636" cy="92869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Acceso</a:t>
            </a:r>
            <a:endParaRPr lang="es-PA" dirty="0"/>
          </a:p>
        </p:txBody>
      </p:sp>
      <p:sp>
        <p:nvSpPr>
          <p:cNvPr id="5" name="4 Rectángulo"/>
          <p:cNvSpPr/>
          <p:nvPr/>
        </p:nvSpPr>
        <p:spPr>
          <a:xfrm>
            <a:off x="3428992" y="2357430"/>
            <a:ext cx="1643074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Empleo</a:t>
            </a:r>
            <a:endParaRPr lang="es-PA" dirty="0"/>
          </a:p>
        </p:txBody>
      </p:sp>
      <p:sp>
        <p:nvSpPr>
          <p:cNvPr id="6" name="5 Rectángulo"/>
          <p:cNvSpPr/>
          <p:nvPr/>
        </p:nvSpPr>
        <p:spPr>
          <a:xfrm>
            <a:off x="5357818" y="2371724"/>
            <a:ext cx="1643074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Integración</a:t>
            </a:r>
            <a:endParaRPr lang="es-PA" dirty="0"/>
          </a:p>
        </p:txBody>
      </p:sp>
      <p:cxnSp>
        <p:nvCxnSpPr>
          <p:cNvPr id="15" name="14 Conector recto de flecha"/>
          <p:cNvCxnSpPr/>
          <p:nvPr/>
        </p:nvCxnSpPr>
        <p:spPr>
          <a:xfrm rot="10800000" flipV="1">
            <a:off x="2928926" y="2000240"/>
            <a:ext cx="92869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rot="5400000">
            <a:off x="3892544" y="232091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4286248" y="1928802"/>
            <a:ext cx="107157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Elipse">
            <a:hlinkClick r:id="rId2" action="ppaction://hlinksldjump"/>
          </p:cNvPr>
          <p:cNvSpPr/>
          <p:nvPr/>
        </p:nvSpPr>
        <p:spPr>
          <a:xfrm>
            <a:off x="428596" y="5357826"/>
            <a:ext cx="1285884" cy="1214422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000" dirty="0" smtClean="0"/>
              <a:t>Anterior</a:t>
            </a:r>
            <a:endParaRPr lang="es-PA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/>
              <a:t>Enfoque   </a:t>
            </a:r>
            <a:r>
              <a:rPr lang="es-PA" dirty="0" err="1" smtClean="0"/>
              <a:t>aei</a:t>
            </a:r>
            <a:endParaRPr lang="es-PA" dirty="0"/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357158" y="1500174"/>
            <a:ext cx="7239000" cy="48463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>
              <a:buClr>
                <a:schemeClr val="bg2"/>
              </a:buClr>
              <a:buSzPct val="101000"/>
              <a:buFont typeface="Wingdings" pitchFamily="2" charset="2"/>
              <a:buChar char="ü"/>
            </a:pPr>
            <a:r>
              <a:rPr lang="es-PA" sz="3500" dirty="0" smtClean="0"/>
              <a:t>Proceso </a:t>
            </a:r>
            <a:r>
              <a:rPr lang="es-PA" sz="3500" dirty="0" smtClean="0"/>
              <a:t>Educativo Experimental</a:t>
            </a:r>
          </a:p>
          <a:p>
            <a:pPr>
              <a:buClr>
                <a:schemeClr val="bg2"/>
              </a:buClr>
              <a:buSzPct val="101000"/>
              <a:buFont typeface="Wingdings" pitchFamily="2" charset="2"/>
              <a:buChar char="ü"/>
            </a:pPr>
            <a:r>
              <a:rPr lang="es-PA" sz="3500" dirty="0" smtClean="0"/>
              <a:t>S</a:t>
            </a:r>
            <a:r>
              <a:rPr lang="es-PA" sz="3500" dirty="0" smtClean="0"/>
              <a:t>e estudia el desarrollo</a:t>
            </a:r>
          </a:p>
          <a:p>
            <a:pPr>
              <a:buClr>
                <a:schemeClr val="bg2"/>
              </a:buClr>
              <a:buSzPct val="101000"/>
              <a:buFont typeface="Wingdings" pitchFamily="2" charset="2"/>
              <a:buChar char="ü"/>
            </a:pPr>
            <a:r>
              <a:rPr lang="es-PA" sz="3500" dirty="0" smtClean="0"/>
              <a:t>Centros pilotos supervisados</a:t>
            </a:r>
          </a:p>
          <a:p>
            <a:pPr>
              <a:buClr>
                <a:schemeClr val="bg2"/>
              </a:buClr>
              <a:buSzPct val="101000"/>
              <a:buFont typeface="Wingdings" pitchFamily="2" charset="2"/>
              <a:buChar char="ü"/>
            </a:pPr>
            <a:r>
              <a:rPr lang="es-PA" sz="3500" dirty="0" smtClean="0"/>
              <a:t>Instituciones que llenen el perfil</a:t>
            </a:r>
          </a:p>
        </p:txBody>
      </p:sp>
      <p:sp>
        <p:nvSpPr>
          <p:cNvPr id="10" name="9 Elipse">
            <a:hlinkClick r:id="rId2" action="ppaction://hlinksldjump"/>
          </p:cNvPr>
          <p:cNvSpPr/>
          <p:nvPr/>
        </p:nvSpPr>
        <p:spPr>
          <a:xfrm>
            <a:off x="7000892" y="5643578"/>
            <a:ext cx="1285884" cy="1214422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000" dirty="0" smtClean="0"/>
              <a:t>Anterior</a:t>
            </a:r>
            <a:endParaRPr lang="es-PA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/>
              <a:t>MEDIDAS DE ACCION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 smtClean="0"/>
              <a:t>Sensibilización</a:t>
            </a:r>
          </a:p>
          <a:p>
            <a:r>
              <a:rPr lang="es-PA" dirty="0" smtClean="0"/>
              <a:t>Capacitación </a:t>
            </a:r>
          </a:p>
          <a:p>
            <a:r>
              <a:rPr lang="es-PA" dirty="0" smtClean="0"/>
              <a:t>Énfasis</a:t>
            </a:r>
          </a:p>
          <a:p>
            <a:r>
              <a:rPr lang="es-PA" dirty="0" smtClean="0"/>
              <a:t>Reflexión</a:t>
            </a:r>
          </a:p>
          <a:p>
            <a:r>
              <a:rPr lang="es-PA" dirty="0" smtClean="0"/>
              <a:t>Elaboración</a:t>
            </a:r>
          </a:p>
          <a:p>
            <a:r>
              <a:rPr lang="es-PA" dirty="0" smtClean="0"/>
              <a:t>Desarrollo</a:t>
            </a:r>
          </a:p>
          <a:p>
            <a:r>
              <a:rPr lang="es-PA" dirty="0" smtClean="0"/>
              <a:t>Evaluación</a:t>
            </a:r>
          </a:p>
          <a:p>
            <a:r>
              <a:rPr lang="es-PA" dirty="0" smtClean="0"/>
              <a:t>Retro alimentación</a:t>
            </a:r>
          </a:p>
          <a:p>
            <a:r>
              <a:rPr lang="es-PA" dirty="0" smtClean="0"/>
              <a:t>Inversión</a:t>
            </a:r>
          </a:p>
          <a:p>
            <a:r>
              <a:rPr lang="es-PA" dirty="0" smtClean="0"/>
              <a:t>Reconstrucción</a:t>
            </a:r>
          </a:p>
          <a:p>
            <a:endParaRPr lang="es-PA" dirty="0"/>
          </a:p>
        </p:txBody>
      </p:sp>
      <p:sp>
        <p:nvSpPr>
          <p:cNvPr id="4" name="3 Elipse">
            <a:hlinkClick r:id="rId2" action="ppaction://hlinksldjump"/>
          </p:cNvPr>
          <p:cNvSpPr/>
          <p:nvPr/>
        </p:nvSpPr>
        <p:spPr>
          <a:xfrm>
            <a:off x="6643702" y="5357826"/>
            <a:ext cx="1285884" cy="1214422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000" dirty="0" smtClean="0"/>
              <a:t>Anterior</a:t>
            </a:r>
            <a:endParaRPr lang="es-PA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/>
              <a:t>perfiles</a:t>
            </a:r>
            <a:endParaRPr lang="es-PA" dirty="0"/>
          </a:p>
        </p:txBody>
      </p:sp>
      <p:sp>
        <p:nvSpPr>
          <p:cNvPr id="4" name="3 Rectángulo"/>
          <p:cNvSpPr/>
          <p:nvPr/>
        </p:nvSpPr>
        <p:spPr>
          <a:xfrm>
            <a:off x="2714612" y="1785926"/>
            <a:ext cx="2786082" cy="78581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Calidad del docente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714612" y="2857496"/>
            <a:ext cx="2786082" cy="78581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Uso de la tecnología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786050" y="3929066"/>
            <a:ext cx="2786082" cy="78581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Sujeto-selecto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786050" y="5000636"/>
            <a:ext cx="2786082" cy="78581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A" dirty="0" smtClean="0"/>
              <a:t>Gestor-alumno-profesor</a:t>
            </a:r>
            <a:endParaRPr lang="es-PA" dirty="0"/>
          </a:p>
        </p:txBody>
      </p:sp>
      <p:sp>
        <p:nvSpPr>
          <p:cNvPr id="8" name="7 Elipse">
            <a:hlinkClick r:id="rId2" action="ppaction://hlinksldjump"/>
          </p:cNvPr>
          <p:cNvSpPr/>
          <p:nvPr/>
        </p:nvSpPr>
        <p:spPr>
          <a:xfrm>
            <a:off x="428596" y="5357826"/>
            <a:ext cx="1285884" cy="1214422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000" dirty="0" err="1" smtClean="0"/>
              <a:t>Anterior</a:t>
            </a:r>
            <a:r>
              <a:rPr lang="es-PA" sz="1000" dirty="0" err="1" smtClean="0">
                <a:hlinkClick r:id="rId2" action="ppaction://hlinksldjump"/>
              </a:rPr>
              <a:t>MEDIDAS</a:t>
            </a:r>
            <a:r>
              <a:rPr lang="es-PA" sz="1000" dirty="0" smtClean="0">
                <a:hlinkClick r:id="rId2" action="ppaction://hlinksldjump"/>
              </a:rPr>
              <a:t> DE ACCION</a:t>
            </a:r>
            <a:endParaRPr lang="es-PA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PA" dirty="0" smtClean="0"/>
              <a:t>Valores del enfoque</a:t>
            </a:r>
            <a:br>
              <a:rPr lang="es-PA" dirty="0" smtClean="0"/>
            </a:br>
            <a:r>
              <a:rPr lang="es-PA" dirty="0" err="1" smtClean="0"/>
              <a:t>aei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PA" sz="3000" dirty="0" smtClean="0"/>
              <a:t>Liderazgo</a:t>
            </a:r>
          </a:p>
          <a:p>
            <a:pPr>
              <a:buFont typeface="Wingdings" pitchFamily="2" charset="2"/>
              <a:buChar char="Ø"/>
            </a:pPr>
            <a:r>
              <a:rPr lang="es-PA" sz="3000" dirty="0" smtClean="0"/>
              <a:t>Creatividad</a:t>
            </a:r>
          </a:p>
          <a:p>
            <a:pPr>
              <a:buFont typeface="Wingdings" pitchFamily="2" charset="2"/>
              <a:buChar char="Ø"/>
            </a:pPr>
            <a:r>
              <a:rPr lang="es-PA" sz="3000" dirty="0" smtClean="0"/>
              <a:t>Dinamismo</a:t>
            </a:r>
          </a:p>
          <a:p>
            <a:pPr>
              <a:buFont typeface="Wingdings" pitchFamily="2" charset="2"/>
              <a:buChar char="Ø"/>
            </a:pPr>
            <a:r>
              <a:rPr lang="es-PA" sz="3000" dirty="0" smtClean="0"/>
              <a:t>Perseverancia</a:t>
            </a:r>
          </a:p>
          <a:p>
            <a:pPr>
              <a:buFont typeface="Wingdings" pitchFamily="2" charset="2"/>
              <a:buChar char="Ø"/>
            </a:pPr>
            <a:r>
              <a:rPr lang="es-PA" sz="3000" dirty="0" smtClean="0"/>
              <a:t>Entusiasmo</a:t>
            </a:r>
          </a:p>
          <a:p>
            <a:pPr>
              <a:buFont typeface="Wingdings" pitchFamily="2" charset="2"/>
              <a:buChar char="Ø"/>
            </a:pPr>
            <a:r>
              <a:rPr lang="es-PA" sz="3000" dirty="0" smtClean="0"/>
              <a:t>Entrega</a:t>
            </a:r>
          </a:p>
          <a:p>
            <a:pPr>
              <a:buFont typeface="Wingdings" pitchFamily="2" charset="2"/>
              <a:buChar char="Ø"/>
            </a:pPr>
            <a:r>
              <a:rPr lang="es-PA" sz="3000" dirty="0" smtClean="0"/>
              <a:t>Fortaleza</a:t>
            </a:r>
          </a:p>
          <a:p>
            <a:pPr>
              <a:buFont typeface="Wingdings" pitchFamily="2" charset="2"/>
              <a:buChar char="Ø"/>
            </a:pPr>
            <a:r>
              <a:rPr lang="es-PA" sz="3000" dirty="0" smtClean="0"/>
              <a:t>Vocación </a:t>
            </a:r>
          </a:p>
        </p:txBody>
      </p:sp>
      <p:sp>
        <p:nvSpPr>
          <p:cNvPr id="4" name="3 Elipse">
            <a:hlinkClick r:id="rId2" action="ppaction://hlinksldjump"/>
          </p:cNvPr>
          <p:cNvSpPr/>
          <p:nvPr/>
        </p:nvSpPr>
        <p:spPr>
          <a:xfrm>
            <a:off x="6643702" y="5429264"/>
            <a:ext cx="1285884" cy="1214422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000" dirty="0" smtClean="0"/>
              <a:t>Anterior</a:t>
            </a:r>
            <a:endParaRPr lang="es-PA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60"/>
                            </p:stCondLst>
                            <p:childTnLst>
                              <p:par>
                                <p:cTn id="1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60"/>
                            </p:stCondLst>
                            <p:childTnLst>
                              <p:par>
                                <p:cTn id="1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20"/>
                            </p:stCondLst>
                            <p:childTnLst>
                              <p:par>
                                <p:cTn id="2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60"/>
                            </p:stCondLst>
                            <p:childTnLst>
                              <p:par>
                                <p:cTn id="2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440"/>
                            </p:stCondLst>
                            <p:childTnLst>
                              <p:par>
                                <p:cTn id="3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60"/>
                            </p:stCondLst>
                            <p:childTnLst>
                              <p:par>
                                <p:cTn id="3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720"/>
                            </p:stCondLst>
                            <p:childTnLst>
                              <p:par>
                                <p:cTn id="4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/>
              <a:t>El  </a:t>
            </a:r>
            <a:r>
              <a:rPr lang="es-PA" dirty="0" err="1" smtClean="0"/>
              <a:t>aei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 smtClean="0"/>
              <a:t>Implica</a:t>
            </a:r>
            <a:endParaRPr lang="es-PA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1500166" y="178592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Elipse">
            <a:hlinkClick r:id="rId7" action="ppaction://hlinksldjump"/>
          </p:cNvPr>
          <p:cNvSpPr/>
          <p:nvPr/>
        </p:nvSpPr>
        <p:spPr>
          <a:xfrm>
            <a:off x="428596" y="5357826"/>
            <a:ext cx="1285884" cy="1214422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000" dirty="0" smtClean="0"/>
              <a:t>Anterior</a:t>
            </a:r>
            <a:endParaRPr lang="es-PA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42908" y="-24"/>
            <a:ext cx="4786314" cy="1143000"/>
          </a:xfrm>
        </p:spPr>
        <p:txBody>
          <a:bodyPr/>
          <a:lstStyle/>
          <a:p>
            <a:pPr algn="ctr"/>
            <a:r>
              <a:rPr lang="es-PA" dirty="0" smtClean="0"/>
              <a:t>En </a:t>
            </a:r>
            <a:r>
              <a:rPr lang="es-PA" dirty="0" err="1" smtClean="0"/>
              <a:t>conclusion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PA" sz="3200" b="1" dirty="0" smtClean="0"/>
              <a:t>AEI</a:t>
            </a:r>
          </a:p>
          <a:p>
            <a:r>
              <a:rPr lang="es-PA" dirty="0" smtClean="0"/>
              <a:t>Es un nuevo Diseño </a:t>
            </a:r>
          </a:p>
          <a:p>
            <a:pPr>
              <a:buNone/>
            </a:pPr>
            <a:r>
              <a:rPr lang="es-PA" dirty="0" smtClean="0"/>
              <a:t>Curricular</a:t>
            </a:r>
          </a:p>
          <a:p>
            <a:r>
              <a:rPr lang="es-PA" dirty="0" smtClean="0"/>
              <a:t>Re conceptualiza la </a:t>
            </a:r>
          </a:p>
          <a:p>
            <a:pPr>
              <a:buNone/>
            </a:pPr>
            <a:r>
              <a:rPr lang="es-PA" dirty="0" smtClean="0"/>
              <a:t>forma de aprender</a:t>
            </a:r>
          </a:p>
          <a:p>
            <a:r>
              <a:rPr lang="es-PA" dirty="0" smtClean="0"/>
              <a:t>Enseña acorde a la </a:t>
            </a:r>
          </a:p>
          <a:p>
            <a:pPr>
              <a:buNone/>
            </a:pPr>
            <a:r>
              <a:rPr lang="es-PA" dirty="0" smtClean="0"/>
              <a:t>sociedad contemporánea</a:t>
            </a:r>
            <a:endParaRPr lang="es-PA" dirty="0"/>
          </a:p>
        </p:txBody>
      </p:sp>
      <p:sp>
        <p:nvSpPr>
          <p:cNvPr id="4" name="3 Elipse">
            <a:hlinkClick r:id="rId2" action="ppaction://hlinksldjump"/>
          </p:cNvPr>
          <p:cNvSpPr/>
          <p:nvPr/>
        </p:nvSpPr>
        <p:spPr>
          <a:xfrm>
            <a:off x="428596" y="5357826"/>
            <a:ext cx="1285884" cy="1214422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000" dirty="0" smtClean="0"/>
              <a:t>Anterior</a:t>
            </a:r>
            <a:endParaRPr lang="es-PA" sz="1000" dirty="0"/>
          </a:p>
        </p:txBody>
      </p:sp>
      <p:pic>
        <p:nvPicPr>
          <p:cNvPr id="5" name="4 Imagen" descr="http://www.viafanzine.jor.br/07imagem/cibercultura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16" y="0"/>
            <a:ext cx="485778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1414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PA" dirty="0" smtClean="0"/>
              <a:t>Los Nuevos Ambientes de Aprendizaje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331929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s-PA" dirty="0" smtClean="0"/>
              <a:t>	El nuevo siglo rompe paradigmas ante las nueva tendencias tecnológicas:</a:t>
            </a:r>
          </a:p>
          <a:p>
            <a:pPr>
              <a:buNone/>
            </a:pPr>
            <a:endParaRPr lang="es-PA" dirty="0"/>
          </a:p>
        </p:txBody>
      </p:sp>
      <p:sp>
        <p:nvSpPr>
          <p:cNvPr id="9" name="8 Rectángulo"/>
          <p:cNvSpPr/>
          <p:nvPr/>
        </p:nvSpPr>
        <p:spPr>
          <a:xfrm>
            <a:off x="3428992" y="2285992"/>
            <a:ext cx="2214578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Internet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428992" y="3286124"/>
            <a:ext cx="2214578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2400" dirty="0" err="1" smtClean="0">
                <a:solidFill>
                  <a:schemeClr val="tx1"/>
                </a:solidFill>
              </a:rPr>
              <a:t>Soft</a:t>
            </a:r>
            <a:r>
              <a:rPr lang="es-PA" sz="2400" dirty="0" smtClean="0">
                <a:solidFill>
                  <a:schemeClr val="tx1"/>
                </a:solidFill>
              </a:rPr>
              <a:t> </a:t>
            </a:r>
            <a:r>
              <a:rPr lang="es-PA" sz="2400" dirty="0" err="1">
                <a:solidFill>
                  <a:schemeClr val="tx1"/>
                </a:solidFill>
              </a:rPr>
              <a:t>w</a:t>
            </a:r>
            <a:r>
              <a:rPr lang="es-PA" sz="2400" dirty="0" err="1" smtClean="0">
                <a:solidFill>
                  <a:schemeClr val="tx1"/>
                </a:solidFill>
              </a:rPr>
              <a:t>ares</a:t>
            </a:r>
            <a:r>
              <a:rPr lang="es-PA" sz="2400" dirty="0" smtClean="0">
                <a:solidFill>
                  <a:schemeClr val="tx1"/>
                </a:solidFill>
              </a:rPr>
              <a:t> Educativos</a:t>
            </a:r>
            <a:endParaRPr lang="es-PA" sz="24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428992" y="4286256"/>
            <a:ext cx="2214578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Hipermedia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428992" y="5286388"/>
            <a:ext cx="2214578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Hipertexto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7 Elipse"/>
          <p:cNvSpPr/>
          <p:nvPr/>
        </p:nvSpPr>
        <p:spPr>
          <a:xfrm>
            <a:off x="428596" y="5357826"/>
            <a:ext cx="1285884" cy="1214422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000" dirty="0" smtClean="0">
                <a:hlinkClick r:id="rId2" action="ppaction://hlinksldjump"/>
              </a:rPr>
              <a:t>Anterior</a:t>
            </a:r>
            <a:endParaRPr lang="es-PA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/>
          <a:lstStyle/>
          <a:p>
            <a:pPr algn="ctr"/>
            <a:r>
              <a:rPr lang="en-US" dirty="0" smtClean="0"/>
              <a:t>El </a:t>
            </a:r>
            <a:r>
              <a:rPr lang="en-US" dirty="0" err="1" smtClean="0"/>
              <a:t>siglo</a:t>
            </a:r>
            <a:r>
              <a:rPr lang="en-US" dirty="0" smtClean="0"/>
              <a:t> xx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142984"/>
            <a:ext cx="7239000" cy="4846320"/>
          </a:xfrm>
        </p:spPr>
        <p:txBody>
          <a:bodyPr/>
          <a:lstStyle/>
          <a:p>
            <a:r>
              <a:rPr lang="es-PA" dirty="0" smtClean="0"/>
              <a:t>Está en la conquista de los nuevos mercados.</a:t>
            </a:r>
          </a:p>
          <a:p>
            <a:pPr>
              <a:buNone/>
            </a:pPr>
            <a:r>
              <a:rPr lang="es-PA" dirty="0" smtClean="0"/>
              <a:t>Tecnológicos.</a:t>
            </a:r>
          </a:p>
          <a:p>
            <a:pPr>
              <a:buNone/>
            </a:pPr>
            <a:endParaRPr lang="es-PA" dirty="0" smtClean="0"/>
          </a:p>
          <a:p>
            <a:endParaRPr lang="es-PA" dirty="0" smtClean="0"/>
          </a:p>
          <a:p>
            <a:r>
              <a:rPr lang="es-PA" dirty="0" smtClean="0"/>
              <a:t>Es una era de </a:t>
            </a:r>
          </a:p>
          <a:p>
            <a:pPr>
              <a:buNone/>
            </a:pPr>
            <a:r>
              <a:rPr lang="es-PA" dirty="0" smtClean="0"/>
              <a:t>    la informática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http://paulbuckley14059.files.wordpress.com/2007/07/asim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5" y="2500306"/>
            <a:ext cx="2742185" cy="3864672"/>
          </a:xfrm>
          <a:prstGeom prst="rect">
            <a:avLst/>
          </a:prstGeom>
          <a:noFill/>
        </p:spPr>
      </p:pic>
      <p:sp>
        <p:nvSpPr>
          <p:cNvPr id="9" name="8 Llamada ovalada"/>
          <p:cNvSpPr/>
          <p:nvPr/>
        </p:nvSpPr>
        <p:spPr>
          <a:xfrm rot="17865761">
            <a:off x="4216138" y="1804194"/>
            <a:ext cx="1544085" cy="1419526"/>
          </a:xfrm>
          <a:prstGeom prst="wedgeEllipseCallou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Era </a:t>
            </a:r>
            <a:r>
              <a:rPr lang="es-PA" dirty="0" smtClean="0"/>
              <a:t>Robótica</a:t>
            </a:r>
            <a:endParaRPr lang="es-PA" dirty="0"/>
          </a:p>
        </p:txBody>
      </p:sp>
      <p:sp>
        <p:nvSpPr>
          <p:cNvPr id="6" name="5 Elipse">
            <a:hlinkClick r:id="rId3" action="ppaction://hlinksldjump"/>
          </p:cNvPr>
          <p:cNvSpPr/>
          <p:nvPr/>
        </p:nvSpPr>
        <p:spPr>
          <a:xfrm>
            <a:off x="428596" y="5357826"/>
            <a:ext cx="1285884" cy="1214422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000" dirty="0" smtClean="0"/>
              <a:t>Anterior</a:t>
            </a:r>
            <a:endParaRPr lang="es-PA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7239000" cy="1143000"/>
          </a:xfrm>
        </p:spPr>
        <p:txBody>
          <a:bodyPr/>
          <a:lstStyle/>
          <a:p>
            <a:pPr algn="ctr"/>
            <a:r>
              <a:rPr lang="en-US" dirty="0" smtClean="0"/>
              <a:t>Era </a:t>
            </a:r>
            <a:r>
              <a:rPr lang="en-US" dirty="0" err="1" smtClean="0"/>
              <a:t>robótica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9416"/>
            <a:ext cx="3328982" cy="4846320"/>
          </a:xfrm>
        </p:spPr>
        <p:txBody>
          <a:bodyPr/>
          <a:lstStyle/>
          <a:p>
            <a:r>
              <a:rPr lang="en-US" dirty="0" smtClean="0"/>
              <a:t>Ha </a:t>
            </a:r>
            <a:r>
              <a:rPr lang="en-US" dirty="0" err="1" smtClean="0"/>
              <a:t>despertado</a:t>
            </a:r>
            <a:r>
              <a:rPr lang="en-US" dirty="0" smtClean="0"/>
              <a:t> </a:t>
            </a:r>
            <a:r>
              <a:rPr lang="en-US" dirty="0" err="1" smtClean="0"/>
              <a:t>cambios</a:t>
            </a:r>
            <a:r>
              <a:rPr lang="en-US" dirty="0" smtClean="0"/>
              <a:t> </a:t>
            </a:r>
            <a:r>
              <a:rPr lang="en-US" dirty="0" err="1" smtClean="0"/>
              <a:t>tecnológicos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requieren</a:t>
            </a:r>
            <a:r>
              <a:rPr lang="en-US" dirty="0" smtClean="0"/>
              <a:t> de:</a:t>
            </a:r>
            <a:endParaRPr lang="en-U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143372" y="1428736"/>
            <a:ext cx="3328982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" pitchFamily="2" charset="2"/>
              <a:buChar char="ü"/>
              <a:tabLst/>
              <a:defRPr/>
            </a:pPr>
            <a:r>
              <a:rPr lang="es-PA" sz="2600" dirty="0" smtClean="0"/>
              <a:t>Creatividad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" pitchFamily="2" charset="2"/>
              <a:buChar char="ü"/>
              <a:tabLst/>
              <a:defRPr/>
            </a:pPr>
            <a:r>
              <a:rPr kumimoji="0" lang="es-P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Innovación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" pitchFamily="2" charset="2"/>
              <a:buChar char="ü"/>
              <a:tabLst/>
              <a:defRPr/>
            </a:pPr>
            <a:r>
              <a:rPr lang="es-PA" sz="2600" dirty="0" smtClean="0"/>
              <a:t>Liderazgo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" pitchFamily="2" charset="2"/>
              <a:buChar char="ü"/>
              <a:tabLst/>
              <a:defRPr/>
            </a:pPr>
            <a:r>
              <a:rPr kumimoji="0" lang="es-P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Competición</a:t>
            </a:r>
            <a:r>
              <a:rPr kumimoji="0" lang="es-PA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s-PA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Cerrar llave"/>
          <p:cNvSpPr/>
          <p:nvPr/>
        </p:nvSpPr>
        <p:spPr>
          <a:xfrm>
            <a:off x="3143240" y="1571612"/>
            <a:ext cx="928694" cy="17145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CuadroTexto"/>
          <p:cNvSpPr txBox="1"/>
          <p:nvPr/>
        </p:nvSpPr>
        <p:spPr>
          <a:xfrm>
            <a:off x="3071802" y="4214818"/>
            <a:ext cx="492922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2600" dirty="0" smtClean="0"/>
              <a:t>Necesarios para obtener:</a:t>
            </a:r>
          </a:p>
          <a:p>
            <a:pPr algn="ctr"/>
            <a:r>
              <a:rPr lang="es-PA" sz="2600" dirty="0" smtClean="0"/>
              <a:t>Metas</a:t>
            </a:r>
          </a:p>
          <a:p>
            <a:pPr algn="ctr"/>
            <a:r>
              <a:rPr lang="es-PA" sz="2600" dirty="0" smtClean="0"/>
              <a:t>Objetivos</a:t>
            </a:r>
          </a:p>
          <a:p>
            <a:pPr algn="ctr"/>
            <a:r>
              <a:rPr lang="es-PA" sz="2600" dirty="0" smtClean="0"/>
              <a:t>Fines</a:t>
            </a:r>
          </a:p>
          <a:p>
            <a:pPr algn="ctr"/>
            <a:r>
              <a:rPr lang="es-PA" sz="2600" dirty="0" smtClean="0"/>
              <a:t>Competencias</a:t>
            </a:r>
            <a:endParaRPr lang="es-PA" sz="2600" dirty="0"/>
          </a:p>
        </p:txBody>
      </p:sp>
      <p:cxnSp>
        <p:nvCxnSpPr>
          <p:cNvPr id="14" name="13 Conector recto de flecha"/>
          <p:cNvCxnSpPr/>
          <p:nvPr/>
        </p:nvCxnSpPr>
        <p:spPr>
          <a:xfrm rot="5400000">
            <a:off x="4893471" y="3679033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86" name="Picture 2" descr="http://nextlevelmarket.com/production/images/stories/creativi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321818"/>
            <a:ext cx="2071702" cy="3107553"/>
          </a:xfrm>
          <a:prstGeom prst="rect">
            <a:avLst/>
          </a:prstGeom>
          <a:noFill/>
        </p:spPr>
      </p:pic>
      <p:sp>
        <p:nvSpPr>
          <p:cNvPr id="9" name="8 Elipse">
            <a:hlinkClick r:id="rId3" action="ppaction://hlinksldjump"/>
          </p:cNvPr>
          <p:cNvSpPr/>
          <p:nvPr/>
        </p:nvSpPr>
        <p:spPr>
          <a:xfrm>
            <a:off x="214282" y="5429264"/>
            <a:ext cx="1285884" cy="1214422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000" dirty="0" smtClean="0"/>
              <a:t>Anterior</a:t>
            </a:r>
            <a:endParaRPr lang="es-PA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 TECNOLOGÍA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PA" dirty="0" smtClean="0"/>
              <a:t>Como baluarte para la educación determina el manejo de información la cual requiere :</a:t>
            </a:r>
          </a:p>
          <a:p>
            <a:pPr algn="ctr">
              <a:buNone/>
            </a:pPr>
            <a:endParaRPr lang="es-PA" dirty="0" smtClean="0"/>
          </a:p>
          <a:p>
            <a:endParaRPr lang="es-PA" dirty="0" smtClean="0"/>
          </a:p>
          <a:p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2357422" y="2786058"/>
            <a:ext cx="3714776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Preparación</a:t>
            </a:r>
            <a:endParaRPr lang="es-PA" dirty="0"/>
          </a:p>
        </p:txBody>
      </p:sp>
      <p:sp>
        <p:nvSpPr>
          <p:cNvPr id="6" name="5 Rectángulo"/>
          <p:cNvSpPr/>
          <p:nvPr/>
        </p:nvSpPr>
        <p:spPr>
          <a:xfrm>
            <a:off x="2357422" y="3929066"/>
            <a:ext cx="3714776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C</a:t>
            </a:r>
            <a:r>
              <a:rPr lang="es-PA" dirty="0" smtClean="0"/>
              <a:t>ontenidos prácticos</a:t>
            </a:r>
            <a:endParaRPr lang="es-PA" dirty="0"/>
          </a:p>
        </p:txBody>
      </p:sp>
      <p:sp>
        <p:nvSpPr>
          <p:cNvPr id="7" name="6 Rectángulo"/>
          <p:cNvSpPr/>
          <p:nvPr/>
        </p:nvSpPr>
        <p:spPr>
          <a:xfrm>
            <a:off x="2357422" y="5143512"/>
            <a:ext cx="3714776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Recursos creativos y concretos</a:t>
            </a:r>
            <a:endParaRPr lang="es-PA" dirty="0"/>
          </a:p>
        </p:txBody>
      </p:sp>
      <p:sp>
        <p:nvSpPr>
          <p:cNvPr id="8" name="7 Elipse">
            <a:hlinkClick r:id="rId2" action="ppaction://hlinksldjump"/>
          </p:cNvPr>
          <p:cNvSpPr/>
          <p:nvPr/>
        </p:nvSpPr>
        <p:spPr>
          <a:xfrm>
            <a:off x="428596" y="5357826"/>
            <a:ext cx="1285884" cy="1214422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000" dirty="0" smtClean="0"/>
              <a:t>Anterior</a:t>
            </a:r>
            <a:endParaRPr lang="es-PA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PA" dirty="0" smtClean="0"/>
              <a:t>El </a:t>
            </a:r>
            <a:r>
              <a:rPr lang="es-PA" dirty="0" err="1" smtClean="0"/>
              <a:t>Alcanze</a:t>
            </a:r>
            <a:r>
              <a:rPr lang="es-PA" dirty="0" smtClean="0"/>
              <a:t> </a:t>
            </a:r>
            <a:r>
              <a:rPr lang="es-PA" dirty="0" err="1" smtClean="0"/>
              <a:t>Tecnologico</a:t>
            </a:r>
            <a:r>
              <a:rPr lang="es-PA" dirty="0" smtClean="0"/>
              <a:t> Educativo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niveles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van </a:t>
            </a:r>
            <a:r>
              <a:rPr lang="en-US" dirty="0" err="1" smtClean="0"/>
              <a:t>desde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s-PA" dirty="0" smtClean="0"/>
              <a:t>       La Infancia           Adultez</a:t>
            </a:r>
          </a:p>
          <a:p>
            <a:endParaRPr lang="es-PA" dirty="0" smtClean="0"/>
          </a:p>
          <a:p>
            <a:r>
              <a:rPr lang="es-PA" dirty="0" smtClean="0"/>
              <a:t>El manejo de información rompe:</a:t>
            </a:r>
          </a:p>
          <a:p>
            <a:pPr>
              <a:buNone/>
            </a:pPr>
            <a:r>
              <a:rPr lang="es-PA" dirty="0" smtClean="0"/>
              <a:t>	</a:t>
            </a:r>
            <a:r>
              <a:rPr lang="es-PA" dirty="0" smtClean="0"/>
              <a:t>		Tabúes </a:t>
            </a:r>
          </a:p>
          <a:p>
            <a:pPr>
              <a:buNone/>
            </a:pPr>
            <a:r>
              <a:rPr lang="es-PA" dirty="0" smtClean="0"/>
              <a:t>	</a:t>
            </a:r>
            <a:r>
              <a:rPr lang="es-PA" dirty="0" smtClean="0"/>
              <a:t>		Fronteras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               </a:t>
            </a:r>
            <a:endParaRPr lang="en-US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3071802" y="2357430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 redondeado"/>
          <p:cNvSpPr/>
          <p:nvPr/>
        </p:nvSpPr>
        <p:spPr>
          <a:xfrm>
            <a:off x="1643042" y="4714884"/>
            <a:ext cx="4071966" cy="857256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TIENE LIMITES</a:t>
            </a:r>
            <a:endParaRPr lang="en-US" dirty="0"/>
          </a:p>
        </p:txBody>
      </p:sp>
      <p:sp>
        <p:nvSpPr>
          <p:cNvPr id="10" name="9 Elipse">
            <a:hlinkClick r:id="rId2" action="ppaction://hlinksldjump"/>
          </p:cNvPr>
          <p:cNvSpPr/>
          <p:nvPr/>
        </p:nvSpPr>
        <p:spPr>
          <a:xfrm>
            <a:off x="428596" y="5357826"/>
            <a:ext cx="1285884" cy="1214422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000" dirty="0" smtClean="0"/>
              <a:t>Anterior</a:t>
            </a:r>
            <a:endParaRPr lang="es-PA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5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PA" dirty="0" smtClean="0"/>
              <a:t>Desempeño de la </a:t>
            </a:r>
            <a:r>
              <a:rPr lang="es-PA" dirty="0" err="1" smtClean="0"/>
              <a:t>tecnologias</a:t>
            </a:r>
            <a:r>
              <a:rPr lang="es-PA" dirty="0" smtClean="0"/>
              <a:t> educativas modernas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 smtClean="0"/>
              <a:t>Alcanza niveles de cultura elevadas</a:t>
            </a:r>
          </a:p>
          <a:p>
            <a:r>
              <a:rPr lang="es-PA" dirty="0" smtClean="0"/>
              <a:t>Supera cualquier individuo</a:t>
            </a:r>
          </a:p>
          <a:p>
            <a:r>
              <a:rPr lang="es-PA" dirty="0" smtClean="0"/>
              <a:t>Es accesible para todos</a:t>
            </a:r>
            <a:endParaRPr lang="es-PA" dirty="0" smtClean="0"/>
          </a:p>
          <a:p>
            <a:r>
              <a:rPr lang="es-PA" dirty="0" smtClean="0"/>
              <a:t>El uso de la computadora-Internet</a:t>
            </a:r>
          </a:p>
          <a:p>
            <a:pPr>
              <a:buNone/>
            </a:pPr>
            <a:r>
              <a:rPr lang="es-PA" dirty="0" smtClean="0"/>
              <a:t>                                            </a:t>
            </a:r>
            <a:endParaRPr lang="es-PA" dirty="0" smtClean="0"/>
          </a:p>
          <a:p>
            <a:pPr>
              <a:buNone/>
            </a:pPr>
            <a:r>
              <a:rPr lang="es-PA" dirty="0" smtClean="0"/>
              <a:t>		Son Medios de</a:t>
            </a:r>
          </a:p>
          <a:p>
            <a:pPr>
              <a:buNone/>
            </a:pPr>
            <a:r>
              <a:rPr lang="es-PA" dirty="0" smtClean="0"/>
              <a:t> </a:t>
            </a:r>
            <a:r>
              <a:rPr lang="es-PA" dirty="0" smtClean="0"/>
              <a:t>                                           </a:t>
            </a:r>
          </a:p>
          <a:p>
            <a:pPr>
              <a:buNone/>
            </a:pPr>
            <a:r>
              <a:rPr lang="es-PA" dirty="0" smtClean="0"/>
              <a:t> </a:t>
            </a:r>
            <a:r>
              <a:rPr lang="es-PA" dirty="0" smtClean="0"/>
              <a:t>                                            </a:t>
            </a:r>
            <a:endParaRPr lang="es-PA" dirty="0"/>
          </a:p>
        </p:txBody>
      </p:sp>
      <p:sp>
        <p:nvSpPr>
          <p:cNvPr id="4" name="3 Cerrar llave"/>
          <p:cNvSpPr/>
          <p:nvPr/>
        </p:nvSpPr>
        <p:spPr>
          <a:xfrm>
            <a:off x="3357554" y="3714752"/>
            <a:ext cx="1000132" cy="192882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CuadroTexto"/>
          <p:cNvSpPr txBox="1"/>
          <p:nvPr/>
        </p:nvSpPr>
        <p:spPr>
          <a:xfrm>
            <a:off x="4429124" y="3429000"/>
            <a:ext cx="2428892" cy="335476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endParaRPr lang="es-PA" sz="2200" dirty="0" smtClean="0"/>
          </a:p>
          <a:p>
            <a:pPr>
              <a:buFont typeface="Wingdings" pitchFamily="2" charset="2"/>
              <a:buChar char="ü"/>
            </a:pPr>
            <a:r>
              <a:rPr lang="es-PA" sz="2200" dirty="0" smtClean="0"/>
              <a:t>Creatividad</a:t>
            </a:r>
          </a:p>
          <a:p>
            <a:pPr>
              <a:buFont typeface="Wingdings" pitchFamily="2" charset="2"/>
              <a:buChar char="ü"/>
            </a:pPr>
            <a:endParaRPr lang="es-PA" sz="2200" dirty="0" smtClean="0"/>
          </a:p>
          <a:p>
            <a:pPr>
              <a:buFont typeface="Wingdings" pitchFamily="2" charset="2"/>
              <a:buChar char="ü"/>
            </a:pPr>
            <a:r>
              <a:rPr lang="es-PA" sz="2200" dirty="0" smtClean="0"/>
              <a:t>Interés</a:t>
            </a:r>
          </a:p>
          <a:p>
            <a:pPr>
              <a:buFont typeface="Wingdings" pitchFamily="2" charset="2"/>
              <a:buChar char="ü"/>
            </a:pPr>
            <a:endParaRPr lang="es-PA" sz="2200" dirty="0" smtClean="0"/>
          </a:p>
          <a:p>
            <a:pPr>
              <a:buFont typeface="Wingdings" pitchFamily="2" charset="2"/>
              <a:buChar char="ü"/>
            </a:pPr>
            <a:r>
              <a:rPr lang="es-PA" sz="2200" dirty="0" smtClean="0"/>
              <a:t>Desarrollo</a:t>
            </a:r>
          </a:p>
          <a:p>
            <a:pPr>
              <a:buFont typeface="Wingdings" pitchFamily="2" charset="2"/>
              <a:buChar char="ü"/>
            </a:pPr>
            <a:endParaRPr lang="es-PA" sz="2200" dirty="0" smtClean="0"/>
          </a:p>
          <a:p>
            <a:pPr>
              <a:buFont typeface="Wingdings" pitchFamily="2" charset="2"/>
              <a:buChar char="ü"/>
            </a:pPr>
            <a:r>
              <a:rPr lang="es-PA" sz="2200" dirty="0" smtClean="0"/>
              <a:t>Exploración</a:t>
            </a:r>
          </a:p>
          <a:p>
            <a:endParaRPr lang="es-PA" dirty="0" smtClean="0"/>
          </a:p>
          <a:p>
            <a:endParaRPr lang="en-US" dirty="0"/>
          </a:p>
        </p:txBody>
      </p:sp>
      <p:sp>
        <p:nvSpPr>
          <p:cNvPr id="6" name="5 Elipse">
            <a:hlinkClick r:id="rId2" action="ppaction://hlinksldjump"/>
          </p:cNvPr>
          <p:cNvSpPr/>
          <p:nvPr/>
        </p:nvSpPr>
        <p:spPr>
          <a:xfrm>
            <a:off x="428596" y="5357826"/>
            <a:ext cx="1285884" cy="1214422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000" dirty="0" smtClean="0"/>
              <a:t>Anterior</a:t>
            </a:r>
            <a:endParaRPr lang="es-PA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0"/>
                            </p:stCondLst>
                            <p:childTnLst>
                              <p:par>
                                <p:cTn id="3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PA" dirty="0" smtClean="0"/>
              <a:t>El buen uso o empleo de la </a:t>
            </a:r>
            <a:r>
              <a:rPr lang="es-PA" dirty="0" err="1" smtClean="0"/>
              <a:t>tecnologia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 smtClean="0"/>
              <a:t>Dentro del proceso de Enseñanza-Aprendizaje radica en: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s-PA" sz="2000" dirty="0" smtClean="0"/>
              <a:t>  La búsqueda de la unidad            Integración de Tecnología</a:t>
            </a:r>
          </a:p>
          <a:p>
            <a:pPr>
              <a:buNone/>
            </a:pPr>
            <a:endParaRPr lang="es-PA" sz="2000" dirty="0" smtClean="0"/>
          </a:p>
          <a:p>
            <a:pPr>
              <a:buNone/>
            </a:pPr>
            <a:endParaRPr lang="es-PA" sz="2000" dirty="0" smtClean="0"/>
          </a:p>
          <a:p>
            <a:pPr>
              <a:buNone/>
            </a:pPr>
            <a:r>
              <a:rPr lang="es-PA" sz="2000" dirty="0" smtClean="0"/>
              <a:t> </a:t>
            </a:r>
            <a:r>
              <a:rPr lang="es-PA" sz="2000" dirty="0" smtClean="0"/>
              <a:t>                      Escuela Activa</a:t>
            </a:r>
          </a:p>
          <a:p>
            <a:pPr>
              <a:buNone/>
            </a:pPr>
            <a:r>
              <a:rPr lang="es-PA" sz="2000" dirty="0" smtClean="0"/>
              <a:t> </a:t>
            </a:r>
            <a:r>
              <a:rPr lang="es-PA" sz="2000" dirty="0" smtClean="0"/>
              <a:t>                      Escuela Dinámica</a:t>
            </a:r>
          </a:p>
          <a:p>
            <a:pPr>
              <a:buNone/>
            </a:pPr>
            <a:r>
              <a:rPr lang="es-PA" sz="2000" dirty="0" smtClean="0"/>
              <a:t>                       Escuela Creativa</a:t>
            </a:r>
            <a:endParaRPr lang="es-PA" sz="2000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3643306" y="314324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rot="5400000">
            <a:off x="2536811" y="3679033"/>
            <a:ext cx="92790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Elipse">
            <a:hlinkClick r:id="rId3" action="ppaction://hlinksldjump"/>
          </p:cNvPr>
          <p:cNvSpPr/>
          <p:nvPr/>
        </p:nvSpPr>
        <p:spPr>
          <a:xfrm>
            <a:off x="428596" y="5357826"/>
            <a:ext cx="1285884" cy="1214422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000" dirty="0" smtClean="0"/>
              <a:t>Anterior</a:t>
            </a:r>
            <a:endParaRPr lang="es-PA" sz="1000" dirty="0"/>
          </a:p>
        </p:txBody>
      </p:sp>
      <p:pic>
        <p:nvPicPr>
          <p:cNvPr id="10" name="9 Imagen" descr="http://files.nireblog.com/blogs1/zanessa-lovefriend/files/east-high-school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3857628"/>
            <a:ext cx="3000396" cy="2508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jvergelesb.files.wordpress.com/2009/01/tecnolog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500173"/>
            <a:ext cx="7429552" cy="5072099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7239000" cy="1143000"/>
          </a:xfrm>
        </p:spPr>
        <p:txBody>
          <a:bodyPr/>
          <a:lstStyle/>
          <a:p>
            <a:pPr algn="ctr"/>
            <a:r>
              <a:rPr lang="es-PA" dirty="0" smtClean="0"/>
              <a:t>La tecnología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071546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En la </a:t>
            </a:r>
            <a:r>
              <a:rPr lang="es-PA" dirty="0" smtClean="0"/>
              <a:t>educación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s-PA" dirty="0" smtClean="0"/>
              <a:t>Apoya el campo de la investigación</a:t>
            </a:r>
          </a:p>
          <a:p>
            <a:r>
              <a:rPr lang="es-PA" dirty="0" smtClean="0"/>
              <a:t>Da respuestas a interrogantes</a:t>
            </a:r>
          </a:p>
          <a:p>
            <a:r>
              <a:rPr lang="es-PA" dirty="0" smtClean="0"/>
              <a:t>Facilita el aprendizaje a: </a:t>
            </a:r>
            <a:endParaRPr lang="es-PA" dirty="0"/>
          </a:p>
        </p:txBody>
      </p:sp>
      <p:sp>
        <p:nvSpPr>
          <p:cNvPr id="4" name="3 Rectángulo"/>
          <p:cNvSpPr/>
          <p:nvPr/>
        </p:nvSpPr>
        <p:spPr>
          <a:xfrm>
            <a:off x="1500166" y="3143248"/>
            <a:ext cx="2071702" cy="85725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Personas enfermas</a:t>
            </a:r>
            <a:endParaRPr lang="es-PA" dirty="0"/>
          </a:p>
        </p:txBody>
      </p:sp>
      <p:sp>
        <p:nvSpPr>
          <p:cNvPr id="5" name="4 Rectángulo"/>
          <p:cNvSpPr/>
          <p:nvPr/>
        </p:nvSpPr>
        <p:spPr>
          <a:xfrm>
            <a:off x="3500430" y="4143380"/>
            <a:ext cx="2071702" cy="85725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Minusválidas</a:t>
            </a:r>
            <a:endParaRPr lang="es-PA" dirty="0"/>
          </a:p>
        </p:txBody>
      </p:sp>
      <p:sp>
        <p:nvSpPr>
          <p:cNvPr id="6" name="5 Rectángulo"/>
          <p:cNvSpPr/>
          <p:nvPr/>
        </p:nvSpPr>
        <p:spPr>
          <a:xfrm>
            <a:off x="5072066" y="5214950"/>
            <a:ext cx="2071702" cy="85725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Privados de libertad</a:t>
            </a:r>
            <a:endParaRPr lang="es-PA" dirty="0"/>
          </a:p>
        </p:txBody>
      </p:sp>
      <p:sp>
        <p:nvSpPr>
          <p:cNvPr id="7" name="6 Elipse"/>
          <p:cNvSpPr/>
          <p:nvPr/>
        </p:nvSpPr>
        <p:spPr>
          <a:xfrm>
            <a:off x="428596" y="5357826"/>
            <a:ext cx="1285884" cy="1214422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000" dirty="0" smtClean="0">
                <a:hlinkClick r:id="rId4" action="ppaction://hlinksldjump"/>
              </a:rPr>
              <a:t>Anterior</a:t>
            </a:r>
            <a:endParaRPr lang="es-PA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29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177</TotalTime>
  <Words>346</Words>
  <Application>Microsoft Office PowerPoint</Application>
  <PresentationFormat>Presentación en pantalla (4:3)</PresentationFormat>
  <Paragraphs>160</Paragraphs>
  <Slides>17</Slides>
  <Notes>2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Opulento</vt:lpstr>
      <vt:lpstr>MÁS ALLA DEL SALÓN  DE CLASES:  Los Nuevos Ambientes de Aprendizajes</vt:lpstr>
      <vt:lpstr>Los Nuevos Ambientes de Aprendizaje</vt:lpstr>
      <vt:lpstr>El siglo xx</vt:lpstr>
      <vt:lpstr>Era robótica</vt:lpstr>
      <vt:lpstr>LA TECNOLOGÍA</vt:lpstr>
      <vt:lpstr>El Alcanze Tecnologico Educativo</vt:lpstr>
      <vt:lpstr>Desempeño de la tecnologias educativas modernas</vt:lpstr>
      <vt:lpstr>El buen uso o empleo de la tecnologia</vt:lpstr>
      <vt:lpstr>La tecnología</vt:lpstr>
      <vt:lpstr>La tecnologia educativa</vt:lpstr>
      <vt:lpstr>Nuevo enfoque pedagógico</vt:lpstr>
      <vt:lpstr>Enfoque   aei</vt:lpstr>
      <vt:lpstr>MEDIDAS DE ACCION</vt:lpstr>
      <vt:lpstr>perfiles</vt:lpstr>
      <vt:lpstr>Valores del enfoque aei</vt:lpstr>
      <vt:lpstr>El  aei</vt:lpstr>
      <vt:lpstr>En conclusion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MÁS ALLA DEL SALÓN  DE CLASES:  Los Nuevos Ambientes de Aprendizajes</dc:title>
  <dc:creator>marisol</dc:creator>
  <cp:lastModifiedBy>marisol</cp:lastModifiedBy>
  <cp:revision>25</cp:revision>
  <dcterms:created xsi:type="dcterms:W3CDTF">2009-08-27T20:02:04Z</dcterms:created>
  <dcterms:modified xsi:type="dcterms:W3CDTF">2009-08-29T15:14:53Z</dcterms:modified>
</cp:coreProperties>
</file>