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5D78F-239B-460F-A5FD-10F5169D4F1E}" type="datetimeFigureOut">
              <a:rPr lang="es-PA" smtClean="0"/>
              <a:pPr/>
              <a:t>08/31/2009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C1B4D-C577-46DB-AA25-56A9B1E60D6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C1B4D-C577-46DB-AA25-56A9B1E60D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pPr/>
              <a:t>08/31/2009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A7199DE-D84A-4FFA-9727-39BF01820FC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pPr/>
              <a:t>08/31/2009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pPr/>
              <a:t>08/31/2009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pPr/>
              <a:t>08/31/2009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pPr/>
              <a:t>08/31/2009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A7199DE-D84A-4FFA-9727-39BF01820FC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pPr/>
              <a:t>08/31/2009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pPr/>
              <a:t>08/31/2009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pPr/>
              <a:t>08/31/2009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pPr/>
              <a:t>08/31/2009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pPr/>
              <a:t>08/31/2009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199DE-D84A-4FFA-9727-39BF01820FC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8769-0467-4882-B85F-4BC6026B689B}" type="datetimeFigureOut">
              <a:rPr lang="es-PA" smtClean="0"/>
              <a:pPr/>
              <a:t>08/31/2009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A7199DE-D84A-4FFA-9727-39BF01820FCD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FE8769-0467-4882-B85F-4BC6026B689B}" type="datetimeFigureOut">
              <a:rPr lang="es-PA" smtClean="0"/>
              <a:pPr/>
              <a:t>08/31/2009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A7199DE-D84A-4FFA-9727-39BF01820FC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arisol\Documents\Downloads\Stairway_To_Heaven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osaic.uoc.edu/tfc/tfc0406/glosario/terminos/VGA.htm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://mosaic.uoc.edu/tfc/tfc0406/glosario/terminos/imag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://mosaic.uoc.edu/tfc/tfc0406/glosario/terminos/RLE.htm" TargetMode="External"/><Relationship Id="rId4" Type="http://schemas.openxmlformats.org/officeDocument/2006/relationships/hyperlink" Target="http://mosaic.uoc.edu/tfc/tfc0406/glosario/terminos/canal_alfa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POR: MARISOL BARRAZA</a:t>
            </a: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GLOSARIO DE TERMINOS MULTIMEDIA</a:t>
            </a:r>
            <a:endParaRPr lang="en-US" dirty="0"/>
          </a:p>
        </p:txBody>
      </p:sp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7286644" y="5429264"/>
            <a:ext cx="1285884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Stairway_To_Heav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28662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smtClean="0"/>
              <a:t>imagen </a:t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PA" dirty="0" smtClean="0"/>
              <a:t>Representación visual de un objeto, puede ser imagen analógica (impresa en papel, en celuloide, </a:t>
            </a:r>
            <a:r>
              <a:rPr lang="es-PA" dirty="0" err="1" smtClean="0"/>
              <a:t>etc</a:t>
            </a:r>
            <a:r>
              <a:rPr lang="es-PA" dirty="0" smtClean="0"/>
              <a:t>) o imagen digital. </a:t>
            </a:r>
          </a:p>
          <a:p>
            <a:r>
              <a:rPr lang="es-PA" dirty="0" smtClean="0"/>
              <a:t>Propiedades: color, textura.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3 Imagen" descr="http://mosaic.uoc.edu/tfc/tfc0406/glosario/imagenes/imag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786058"/>
            <a:ext cx="4071966" cy="36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smtClean="0"/>
              <a:t>imagen digital </a:t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357298"/>
            <a:ext cx="7772400" cy="4662502"/>
          </a:xfrm>
        </p:spPr>
        <p:txBody>
          <a:bodyPr/>
          <a:lstStyle/>
          <a:p>
            <a:pPr>
              <a:buNone/>
            </a:pPr>
            <a:r>
              <a:rPr lang="es-PA" dirty="0" smtClean="0"/>
              <a:t>Imagen formada por una matriz de píxeles, las dimensiones consideran longitud y anchura, la calidad se mide por la </a:t>
            </a:r>
            <a:r>
              <a:rPr lang="es-PA" dirty="0" err="1" smtClean="0"/>
              <a:t>profundiad</a:t>
            </a:r>
            <a:r>
              <a:rPr lang="es-PA" dirty="0" smtClean="0"/>
              <a:t> de pixel </a:t>
            </a:r>
          </a:p>
          <a:p>
            <a:r>
              <a:rPr lang="es-PA" dirty="0" smtClean="0"/>
              <a:t>tipos: </a:t>
            </a:r>
            <a:r>
              <a:rPr lang="es-PA" dirty="0" err="1" smtClean="0"/>
              <a:t>jpg</a:t>
            </a:r>
            <a:r>
              <a:rPr lang="es-PA" dirty="0" smtClean="0"/>
              <a:t>, </a:t>
            </a:r>
            <a:r>
              <a:rPr lang="es-PA" dirty="0" err="1" smtClean="0"/>
              <a:t>gif</a:t>
            </a:r>
            <a:r>
              <a:rPr lang="es-PA" dirty="0" smtClean="0"/>
              <a:t>, </a:t>
            </a:r>
            <a:r>
              <a:rPr lang="es-PA" dirty="0" err="1" smtClean="0"/>
              <a:t>png</a:t>
            </a:r>
            <a:r>
              <a:rPr lang="es-PA" dirty="0" smtClean="0"/>
              <a:t>, </a:t>
            </a:r>
            <a:r>
              <a:rPr lang="es-PA" dirty="0" err="1" smtClean="0"/>
              <a:t>bmp</a:t>
            </a:r>
            <a:r>
              <a:rPr lang="es-PA" dirty="0" smtClean="0"/>
              <a:t>, </a:t>
            </a:r>
            <a:r>
              <a:rPr lang="es-PA" dirty="0" err="1" smtClean="0"/>
              <a:t>tif</a:t>
            </a:r>
            <a:r>
              <a:rPr lang="es-PA" dirty="0" smtClean="0"/>
              <a:t>, </a:t>
            </a:r>
            <a:r>
              <a:rPr lang="es-PA" dirty="0" err="1" smtClean="0"/>
              <a:t>pcx</a:t>
            </a:r>
            <a:r>
              <a:rPr lang="es-PA" dirty="0" smtClean="0"/>
              <a:t>, </a:t>
            </a:r>
            <a:r>
              <a:rPr lang="es-PA" dirty="0" err="1" smtClean="0"/>
              <a:t>raw</a:t>
            </a:r>
            <a:r>
              <a:rPr lang="es-PA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4 Imagen" descr="http://ferdy9.files.wordpress.com/2009/02/arte-digit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214686"/>
            <a:ext cx="4714908" cy="335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jpg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928670"/>
            <a:ext cx="7772400" cy="5091130"/>
          </a:xfrm>
        </p:spPr>
        <p:txBody>
          <a:bodyPr>
            <a:normAutofit/>
          </a:bodyPr>
          <a:lstStyle/>
          <a:p>
            <a:r>
              <a:rPr lang="es-PA" dirty="0" smtClean="0"/>
              <a:t>Acrónimo de </a:t>
            </a:r>
            <a:r>
              <a:rPr lang="es-PA" b="1" dirty="0" err="1" smtClean="0"/>
              <a:t>Joint</a:t>
            </a:r>
            <a:r>
              <a:rPr lang="es-PA" b="1" dirty="0" smtClean="0"/>
              <a:t> </a:t>
            </a:r>
            <a:r>
              <a:rPr lang="es-PA" b="1" dirty="0" err="1" smtClean="0"/>
              <a:t>Photopgraphic</a:t>
            </a:r>
            <a:r>
              <a:rPr lang="es-PA" b="1" dirty="0" smtClean="0"/>
              <a:t> </a:t>
            </a:r>
            <a:r>
              <a:rPr lang="es-PA" b="1" dirty="0" err="1" smtClean="0"/>
              <a:t>Expert</a:t>
            </a:r>
            <a:r>
              <a:rPr lang="es-PA" b="1" dirty="0" smtClean="0"/>
              <a:t> </a:t>
            </a:r>
            <a:r>
              <a:rPr lang="es-PA" b="1" dirty="0" err="1" smtClean="0"/>
              <a:t>Group</a:t>
            </a:r>
            <a:r>
              <a:rPr lang="es-PA" dirty="0" smtClean="0"/>
              <a:t>, tipo de formato de almacenamiento de imagen digital que permite diferentes grados de compresión, siempre con pérdidas. </a:t>
            </a:r>
          </a:p>
          <a:p>
            <a:r>
              <a:rPr lang="es-PA" dirty="0" smtClean="0"/>
              <a:t>Es el formato utilizado para poner fotografías en la web.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3" action="ppaction://hlinksldjump"/>
          </p:cNvPr>
          <p:cNvSpPr/>
          <p:nvPr/>
        </p:nvSpPr>
        <p:spPr>
          <a:xfrm>
            <a:off x="7643834" y="544355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mosaic.uoc.edu/tfc/tfc0406/glosario/imagenes/jpg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00037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mosaic.uoc.edu/tfc/tfc0406/glosario/imagenes/jpg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00037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mosaic.uoc.edu/tfc/tfc0406/glosario/imagenes/jpg3.jpg">
            <a:hlinkClick r:id="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000372"/>
            <a:ext cx="2286000" cy="1714500"/>
          </a:xfrm>
          <a:prstGeom prst="rect">
            <a:avLst/>
          </a:prstGeom>
          <a:noFill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142976" y="4857760"/>
          <a:ext cx="7286677" cy="1188720"/>
        </p:xfrm>
        <a:graphic>
          <a:graphicData uri="http://schemas.openxmlformats.org/drawingml/2006/table">
            <a:tbl>
              <a:tblPr/>
              <a:tblGrid>
                <a:gridCol w="2571768"/>
                <a:gridCol w="2506825"/>
                <a:gridCol w="2208084"/>
              </a:tblGrid>
              <a:tr h="0">
                <a:tc>
                  <a:txBody>
                    <a:bodyPr/>
                    <a:lstStyle/>
                    <a:p>
                      <a:r>
                        <a:rPr lang="es-PA" dirty="0"/>
                        <a:t>sin compresión </a:t>
                      </a:r>
                      <a:r>
                        <a:rPr lang="es-PA" dirty="0" smtClean="0"/>
                        <a:t>calidad </a:t>
                      </a:r>
                      <a:r>
                        <a:rPr lang="es-PA" dirty="0"/>
                        <a:t>máxima</a:t>
                      </a:r>
                      <a:br>
                        <a:rPr lang="es-PA" dirty="0"/>
                      </a:br>
                      <a:r>
                        <a:rPr lang="es-PA" dirty="0"/>
                        <a:t>54 KB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A" dirty="0"/>
                        <a:t/>
                      </a:r>
                      <a:br>
                        <a:rPr lang="es-PA" dirty="0"/>
                      </a:br>
                      <a:r>
                        <a:rPr lang="es-PA" dirty="0"/>
                        <a:t>con compresión </a:t>
                      </a:r>
                      <a:r>
                        <a:rPr lang="es-PA" dirty="0" smtClean="0"/>
                        <a:t>calidad </a:t>
                      </a:r>
                      <a:r>
                        <a:rPr lang="es-PA" dirty="0"/>
                        <a:t>media</a:t>
                      </a:r>
                      <a:br>
                        <a:rPr lang="es-PA" dirty="0"/>
                      </a:br>
                      <a:r>
                        <a:rPr lang="es-PA" dirty="0"/>
                        <a:t>19 KB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A" dirty="0"/>
                        <a:t/>
                      </a:r>
                      <a:br>
                        <a:rPr lang="es-PA" dirty="0"/>
                      </a:br>
                      <a:r>
                        <a:rPr lang="es-PA" dirty="0"/>
                        <a:t>con compresión </a:t>
                      </a:r>
                      <a:r>
                        <a:rPr lang="es-PA" dirty="0" smtClean="0"/>
                        <a:t>calidad </a:t>
                      </a:r>
                      <a:r>
                        <a:rPr lang="es-PA" dirty="0"/>
                        <a:t>baja</a:t>
                      </a:r>
                      <a:br>
                        <a:rPr lang="es-PA" dirty="0"/>
                      </a:br>
                      <a:r>
                        <a:rPr lang="es-PA" dirty="0"/>
                        <a:t>13 KB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gif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28662" y="85723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s-PA" dirty="0" smtClean="0"/>
              <a:t>    Acrónimo de </a:t>
            </a:r>
            <a:r>
              <a:rPr lang="es-PA" b="1" dirty="0" err="1" smtClean="0"/>
              <a:t>Graphics</a:t>
            </a:r>
            <a:r>
              <a:rPr lang="es-PA" b="1" dirty="0" smtClean="0"/>
              <a:t> </a:t>
            </a:r>
            <a:r>
              <a:rPr lang="es-PA" b="1" dirty="0" err="1" smtClean="0"/>
              <a:t>Interchange</a:t>
            </a:r>
            <a:r>
              <a:rPr lang="es-PA" b="1" dirty="0" smtClean="0"/>
              <a:t> </a:t>
            </a:r>
            <a:r>
              <a:rPr lang="es-PA" b="1" dirty="0" err="1" smtClean="0"/>
              <a:t>Format</a:t>
            </a:r>
            <a:r>
              <a:rPr lang="es-PA" dirty="0" smtClean="0"/>
              <a:t>, formato de imagen digital, creado por </a:t>
            </a:r>
            <a:r>
              <a:rPr lang="es-PA" dirty="0" err="1" smtClean="0"/>
              <a:t>CompuServe</a:t>
            </a:r>
            <a:r>
              <a:rPr lang="es-PA" dirty="0" smtClean="0"/>
              <a:t>, utiliza el algoritmo de compresión sin pérdida LZW, permite transparencias de 1 bit (un color), también ofrece la posibilidad de crear animaciones (</a:t>
            </a:r>
            <a:r>
              <a:rPr lang="es-PA" dirty="0" err="1" smtClean="0"/>
              <a:t>gif</a:t>
            </a:r>
            <a:r>
              <a:rPr lang="es-PA" dirty="0" smtClean="0"/>
              <a:t> animado), permite entrelazado y usa color indexado. </a:t>
            </a:r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astrored.org/astrofotos/d/5442-1/moon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143248"/>
            <a:ext cx="371477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png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6" name="5 Imagen" descr="http://www.ea.com/images/games/crysis/img/wallpaper/wallpaper1680x10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071942"/>
            <a:ext cx="43577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857224" y="857232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s-PA" sz="2800" b="1" dirty="0" smtClean="0"/>
              <a:t>   </a:t>
            </a:r>
            <a:r>
              <a:rPr lang="es-PA" sz="2800" b="1" dirty="0" err="1" smtClean="0"/>
              <a:t>png</a:t>
            </a:r>
            <a:r>
              <a:rPr lang="es-PA" sz="2800" dirty="0" smtClean="0"/>
              <a:t> (pronunciado ping) son las siglas de </a:t>
            </a:r>
            <a:r>
              <a:rPr lang="es-PA" sz="2800" b="1" dirty="0" smtClean="0"/>
              <a:t>Portable Network </a:t>
            </a:r>
            <a:r>
              <a:rPr lang="es-PA" sz="2800" b="1" dirty="0" err="1" smtClean="0"/>
              <a:t>Graphics</a:t>
            </a:r>
            <a:r>
              <a:rPr lang="es-PA" sz="2800" dirty="0" smtClean="0"/>
              <a:t>, un formato de compresión de imágenes aprobado por el </a:t>
            </a:r>
            <a:r>
              <a:rPr lang="es-PA" sz="2800" dirty="0" err="1" smtClean="0"/>
              <a:t>World</a:t>
            </a:r>
            <a:r>
              <a:rPr lang="es-PA" sz="2800" dirty="0" smtClean="0"/>
              <a:t> </a:t>
            </a:r>
            <a:r>
              <a:rPr lang="es-PA" sz="2800" dirty="0" err="1" smtClean="0"/>
              <a:t>Wide</a:t>
            </a:r>
            <a:r>
              <a:rPr lang="es-PA" sz="2800" dirty="0" smtClean="0"/>
              <a:t> Web </a:t>
            </a:r>
            <a:r>
              <a:rPr lang="es-PA" sz="2800" dirty="0" err="1" smtClean="0"/>
              <a:t>Consortium</a:t>
            </a:r>
            <a:r>
              <a:rPr lang="es-PA" sz="2800" dirty="0" smtClean="0"/>
              <a:t> (W3C)como sustituto del formato .</a:t>
            </a:r>
            <a:r>
              <a:rPr lang="es-PA" sz="2800" dirty="0" err="1" smtClean="0"/>
              <a:t>gif</a:t>
            </a:r>
            <a:r>
              <a:rPr lang="es-PA" sz="2800" dirty="0" smtClean="0"/>
              <a:t>. 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s-PA" sz="2800" dirty="0" smtClean="0"/>
              <a:t>Los archivo tipo .</a:t>
            </a:r>
            <a:r>
              <a:rPr lang="es-PA" sz="2800" dirty="0" err="1" smtClean="0"/>
              <a:t>gif</a:t>
            </a:r>
            <a:r>
              <a:rPr lang="es-PA" sz="2800" dirty="0" smtClean="0"/>
              <a:t> utilizan un algoritmo de compresión de datos que está patentado, mientras que el formato </a:t>
            </a:r>
            <a:r>
              <a:rPr lang="es-PA" sz="2800" b="1" dirty="0" smtClean="0"/>
              <a:t>.</a:t>
            </a:r>
            <a:r>
              <a:rPr lang="es-PA" sz="2800" b="1" dirty="0" err="1" smtClean="0"/>
              <a:t>png</a:t>
            </a:r>
            <a:r>
              <a:rPr lang="es-PA" sz="2800" dirty="0" smtClean="0"/>
              <a:t> no está patentado y no necesita licencia para su utilización.</a:t>
            </a:r>
            <a:endParaRPr lang="en-US" sz="28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s-PA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bmp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57224" y="92867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s-PA" dirty="0" smtClean="0"/>
              <a:t>	Acrónimo de </a:t>
            </a:r>
            <a:r>
              <a:rPr lang="es-PA" b="1" dirty="0" err="1" smtClean="0"/>
              <a:t>BitMaP</a:t>
            </a:r>
            <a:r>
              <a:rPr lang="es-PA" dirty="0" smtClean="0"/>
              <a:t>, o mapa de bits, tipo de formato de imagen digital que no utiliza compresión. </a:t>
            </a: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crystalxp.net/galerie/img/img-wallpapers-apple-world-(-7-colours--version--bmp-)-aquagraph-160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000240"/>
            <a:ext cx="5612130" cy="44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tif</a:t>
            </a:r>
            <a:r>
              <a:rPr lang="es-PA" dirty="0" smtClean="0"/>
              <a:t/>
            </a:r>
            <a:br>
              <a:rPr lang="es-PA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785794"/>
            <a:ext cx="7772400" cy="4572000"/>
          </a:xfrm>
        </p:spPr>
        <p:txBody>
          <a:bodyPr>
            <a:normAutofit/>
          </a:bodyPr>
          <a:lstStyle/>
          <a:p>
            <a:r>
              <a:rPr lang="es-PA" b="1" dirty="0" err="1" smtClean="0"/>
              <a:t>tif</a:t>
            </a:r>
            <a:r>
              <a:rPr lang="es-PA" dirty="0" smtClean="0"/>
              <a:t> extensión para archivos </a:t>
            </a:r>
            <a:r>
              <a:rPr lang="es-PA" dirty="0" err="1" smtClean="0"/>
              <a:t>tiff</a:t>
            </a:r>
            <a:r>
              <a:rPr lang="es-PA" dirty="0" smtClean="0"/>
              <a:t> </a:t>
            </a:r>
          </a:p>
          <a:p>
            <a:r>
              <a:rPr lang="es-PA" dirty="0" smtClean="0"/>
              <a:t>Acrónimo de </a:t>
            </a:r>
            <a:r>
              <a:rPr lang="es-PA" b="1" dirty="0" err="1" smtClean="0"/>
              <a:t>Tagged</a:t>
            </a:r>
            <a:r>
              <a:rPr lang="es-PA" b="1" dirty="0" smtClean="0"/>
              <a:t> Imagen </a:t>
            </a:r>
            <a:r>
              <a:rPr lang="es-PA" b="1" dirty="0" err="1" smtClean="0"/>
              <a:t>File</a:t>
            </a:r>
            <a:r>
              <a:rPr lang="es-PA" b="1" dirty="0" smtClean="0"/>
              <a:t> </a:t>
            </a:r>
            <a:r>
              <a:rPr lang="es-PA" b="1" dirty="0" err="1" smtClean="0"/>
              <a:t>Format</a:t>
            </a:r>
            <a:r>
              <a:rPr lang="es-PA" dirty="0" smtClean="0"/>
              <a:t>, formato de fichero de imagen con marcas o etiquetas (</a:t>
            </a:r>
            <a:r>
              <a:rPr lang="es-PA" dirty="0" err="1" smtClean="0"/>
              <a:t>tag</a:t>
            </a:r>
            <a:r>
              <a:rPr lang="es-PA" dirty="0" smtClean="0"/>
              <a:t>), formato de imagen digital.</a:t>
            </a: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invierteenpuebladezaragoza.gob.mx/imagenes/galeria_fotos/hoteles/images/habitacion_02_ti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85992"/>
            <a:ext cx="3057535" cy="43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pcx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PA" dirty="0" smtClean="0"/>
              <a:t>acrónimo de </a:t>
            </a:r>
            <a:r>
              <a:rPr lang="es-PA" b="1" dirty="0" err="1" smtClean="0"/>
              <a:t>PiCture</a:t>
            </a:r>
            <a:r>
              <a:rPr lang="es-PA" b="1" dirty="0" smtClean="0"/>
              <a:t> </a:t>
            </a:r>
            <a:r>
              <a:rPr lang="es-PA" b="1" dirty="0" err="1" smtClean="0"/>
              <a:t>eXchange</a:t>
            </a:r>
            <a:r>
              <a:rPr lang="es-PA" dirty="0" smtClean="0"/>
              <a:t>, formato de </a:t>
            </a:r>
            <a:r>
              <a:rPr lang="es-PA" dirty="0" smtClean="0">
                <a:hlinkClick r:id="rId2" action="ppaction://hlinkfile"/>
              </a:rPr>
              <a:t>imagen</a:t>
            </a:r>
            <a:r>
              <a:rPr lang="es-PA" dirty="0" smtClean="0"/>
              <a:t> utilizado solo en ordenadores compatibles IBM, utiliza una paleta de color estándar </a:t>
            </a:r>
            <a:r>
              <a:rPr lang="es-PA" dirty="0" smtClean="0">
                <a:hlinkClick r:id="rId3" action="ppaction://hlinkfile"/>
              </a:rPr>
              <a:t>VGA</a:t>
            </a:r>
            <a:r>
              <a:rPr lang="es-PA" dirty="0" smtClean="0"/>
              <a:t>, no permite </a:t>
            </a:r>
            <a:r>
              <a:rPr lang="es-PA" dirty="0" smtClean="0">
                <a:hlinkClick r:id="rId4" action="ppaction://hlinkfile"/>
              </a:rPr>
              <a:t>canal alfa</a:t>
            </a:r>
            <a:r>
              <a:rPr lang="es-PA" dirty="0" smtClean="0"/>
              <a:t>, admiten compresión de tipo </a:t>
            </a:r>
            <a:r>
              <a:rPr lang="es-PA" dirty="0" smtClean="0">
                <a:hlinkClick r:id="rId5" action="ppaction://hlinkfile"/>
              </a:rPr>
              <a:t>RLE</a:t>
            </a:r>
            <a:r>
              <a:rPr lang="es-PA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6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file-extensions.org/imgs/app-picture/3755/openoffice-org-draw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071810"/>
            <a:ext cx="44037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raw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28662" y="785794"/>
            <a:ext cx="7772400" cy="4572000"/>
          </a:xfrm>
        </p:spPr>
        <p:txBody>
          <a:bodyPr>
            <a:normAutofit/>
          </a:bodyPr>
          <a:lstStyle/>
          <a:p>
            <a:r>
              <a:rPr lang="es-PA" dirty="0" smtClean="0"/>
              <a:t>Formato de sonido digital carente de cabecera y que al abrirlo hay que especificar la resolución, frecuencia de muestreo y número de canales. </a:t>
            </a:r>
            <a:br>
              <a:rPr lang="es-PA" dirty="0" smtClean="0"/>
            </a:br>
            <a:r>
              <a:rPr lang="es-PA" dirty="0" smtClean="0"/>
              <a:t>formato de imagen digital sin compresión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blog.tensiempreflores.com/wp-content/uploads/2008/07/comparacion-raw-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5" y="2571744"/>
            <a:ext cx="2857520" cy="399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smtClean="0"/>
              <a:t>animación </a:t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smtClean="0"/>
              <a:t>Proceso visual de representar movimiento basado en la propia ilusión del mismo al proyectar imágenes de forma secuencial.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bakara.files.wordpress.com/2007/05/synfi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421744"/>
            <a:ext cx="4786346" cy="436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INDICE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42976" y="1000108"/>
            <a:ext cx="2857520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s-PA" sz="2400" cap="all" dirty="0">
                <a:hlinkClick r:id="rId2" action="ppaction://hlinksldjump"/>
              </a:rPr>
              <a:t>multimedia 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>
                <a:hlinkClick r:id="rId3" action="ppaction://hlinksldjump"/>
              </a:rPr>
              <a:t>texto plano 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>
                <a:hlinkClick r:id="rId4" action="ppaction://hlinksldjump"/>
              </a:rPr>
              <a:t>AUDIO o Sonido 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 err="1" smtClean="0">
                <a:hlinkClick r:id="rId5" action="ppaction://hlinksldjump"/>
              </a:rPr>
              <a:t>Aif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 smtClean="0"/>
              <a:t> </a:t>
            </a:r>
            <a:r>
              <a:rPr lang="es-PA" sz="2400" cap="all" dirty="0" err="1" smtClean="0">
                <a:hlinkClick r:id="rId6" action="ppaction://hlinksldjump"/>
              </a:rPr>
              <a:t>au</a:t>
            </a:r>
            <a:endParaRPr lang="es-PA" sz="2400" cap="all" dirty="0"/>
          </a:p>
          <a:p>
            <a:pPr>
              <a:buFont typeface="+mj-lt"/>
              <a:buAutoNum type="arabicPeriod"/>
            </a:pPr>
            <a:r>
              <a:rPr lang="es-PA" sz="2400" cap="all" dirty="0" smtClean="0">
                <a:hlinkClick r:id="rId7" action="ppaction://hlinksldjump"/>
              </a:rPr>
              <a:t>Mp3</a:t>
            </a:r>
            <a:endParaRPr lang="es-PA" sz="2400" cap="all" dirty="0"/>
          </a:p>
          <a:p>
            <a:pPr>
              <a:buFont typeface="+mj-lt"/>
              <a:buAutoNum type="arabicPeriod"/>
            </a:pPr>
            <a:r>
              <a:rPr lang="es-PA" sz="2400" cap="all" dirty="0" err="1" smtClean="0">
                <a:hlinkClick r:id="rId8" action="ppaction://hlinksldjump"/>
              </a:rPr>
              <a:t>wav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>
                <a:hlinkClick r:id="rId9" action="ppaction://hlinksldjump"/>
              </a:rPr>
              <a:t>imagen</a:t>
            </a:r>
            <a:r>
              <a:rPr lang="es-PA" sz="2400" cap="all" dirty="0"/>
              <a:t> 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>
                <a:hlinkClick r:id="rId10" action="ppaction://hlinksldjump"/>
              </a:rPr>
              <a:t>imagen digital </a:t>
            </a:r>
            <a:endParaRPr lang="es-PA" sz="2400" cap="all" dirty="0" smtClean="0"/>
          </a:p>
          <a:p>
            <a:pPr>
              <a:buFont typeface="+mj-lt"/>
              <a:buAutoNum type="arabicPeriod"/>
            </a:pPr>
            <a:r>
              <a:rPr lang="es-PA" sz="2400" cap="all" dirty="0" err="1" smtClean="0">
                <a:hlinkClick r:id="rId11" action="ppaction://hlinksldjump"/>
              </a:rPr>
              <a:t>Jpg</a:t>
            </a:r>
            <a:endParaRPr lang="es-PA" sz="2400" cap="all" dirty="0"/>
          </a:p>
          <a:p>
            <a:pPr>
              <a:buFont typeface="+mj-lt"/>
              <a:buAutoNum type="arabicPeriod"/>
            </a:pPr>
            <a:r>
              <a:rPr lang="es-PA" sz="2400" cap="all" dirty="0" err="1" smtClean="0">
                <a:hlinkClick r:id="rId12" action="ppaction://hlinksldjump"/>
              </a:rPr>
              <a:t>gif</a:t>
            </a:r>
            <a:endParaRPr lang="es-PA" sz="2400" cap="all" dirty="0"/>
          </a:p>
          <a:p>
            <a:pPr>
              <a:buFont typeface="+mj-lt"/>
              <a:buAutoNum type="arabicPeriod"/>
            </a:pPr>
            <a:r>
              <a:rPr lang="es-PA" sz="2400" cap="all" dirty="0" err="1" smtClean="0">
                <a:hlinkClick r:id="rId13" action="ppaction://hlinksldjump"/>
              </a:rPr>
              <a:t>Png</a:t>
            </a:r>
            <a:endParaRPr lang="es-PA" sz="2400" cap="all" dirty="0"/>
          </a:p>
        </p:txBody>
      </p:sp>
      <p:sp>
        <p:nvSpPr>
          <p:cNvPr id="5" name="4 CuadroTexto"/>
          <p:cNvSpPr txBox="1"/>
          <p:nvPr/>
        </p:nvSpPr>
        <p:spPr>
          <a:xfrm>
            <a:off x="5572132" y="1000108"/>
            <a:ext cx="29289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14" action="ppaction://hlinksldjump"/>
              </a:rPr>
              <a:t>Bmp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15" action="ppaction://hlinksldjump"/>
              </a:rPr>
              <a:t>Tif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16" action="ppaction://hlinksldjump"/>
              </a:rPr>
              <a:t>Pcx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17" action="ppaction://hlinksldjump"/>
              </a:rPr>
              <a:t>Raw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smtClean="0">
                <a:hlinkClick r:id="rId18" action="ppaction://hlinksldjump"/>
              </a:rPr>
              <a:t>animación</a:t>
            </a:r>
            <a:r>
              <a:rPr lang="es-PA" sz="2400" cap="all" dirty="0" smtClean="0"/>
              <a:t> 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smtClean="0">
                <a:hlinkClick r:id="rId19" action="ppaction://hlinksldjump"/>
              </a:rPr>
              <a:t>vídeo 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smtClean="0">
                <a:hlinkClick r:id="rId20" action="ppaction://hlinksldjump"/>
              </a:rPr>
              <a:t>vídeo digital 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smtClean="0">
                <a:hlinkClick r:id="rId21" action="ppaction://hlinksldjump"/>
              </a:rPr>
              <a:t>MPEG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smtClean="0">
                <a:hlinkClick r:id="rId22" action="ppaction://hlinksldjump"/>
              </a:rPr>
              <a:t>AVI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23" action="ppaction://hlinksldjump"/>
              </a:rPr>
              <a:t>Wmv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24" action="ppaction://hlinksldjump"/>
              </a:rPr>
              <a:t>Mov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25" action="ppaction://hlinksldjump"/>
              </a:rPr>
              <a:t>DivX</a:t>
            </a:r>
            <a:endParaRPr lang="es-PA" sz="2400" cap="all" dirty="0" smtClean="0"/>
          </a:p>
          <a:p>
            <a:pPr marL="457200" indent="-457200">
              <a:buFont typeface="+mj-lt"/>
              <a:buAutoNum type="arabicPeriod" startAt="13"/>
            </a:pPr>
            <a:r>
              <a:rPr lang="es-PA" sz="2400" cap="all" dirty="0" err="1" smtClean="0">
                <a:hlinkClick r:id="rId26" action="ppaction://hlinksldjump"/>
              </a:rPr>
              <a:t>XVid</a:t>
            </a:r>
            <a:endParaRPr lang="en-US" sz="2400" cap="all" dirty="0" smtClean="0"/>
          </a:p>
          <a:p>
            <a:endParaRPr lang="en-US" dirty="0"/>
          </a:p>
        </p:txBody>
      </p:sp>
      <p:sp>
        <p:nvSpPr>
          <p:cNvPr id="6" name="5 Elipse"/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hlinkClick r:id="rId27" action="ppaction://hlinksldjump"/>
              </a:rPr>
              <a:t>Regresar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err="1" smtClean="0"/>
              <a:t>vIdeo</a:t>
            </a:r>
            <a:r>
              <a:rPr lang="es-PA" cap="all" dirty="0" smtClean="0"/>
              <a:t> </a:t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smtClean="0"/>
              <a:t>Sistema de almacenamiento de secuencias de imágenes y sonidos, puede ser analógico o digital.</a:t>
            </a:r>
          </a:p>
          <a:p>
            <a:pPr>
              <a:buNone/>
            </a:pPr>
            <a:endParaRPr lang="es-PA" dirty="0" smtClean="0"/>
          </a:p>
          <a:p>
            <a:pPr>
              <a:buNone/>
            </a:pPr>
            <a:r>
              <a:rPr lang="es-PA" dirty="0" smtClean="0"/>
              <a:t> </a:t>
            </a: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ordpress.org/extend/plugins/vipers-video-quicktags/screenshot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286016"/>
            <a:ext cx="457203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smtClean="0"/>
              <a:t>vídeo digital </a:t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err="1" smtClean="0"/>
              <a:t>Sístema</a:t>
            </a:r>
            <a:r>
              <a:rPr lang="es-PA" dirty="0" smtClean="0"/>
              <a:t> de almacenamiento de secuencias de imágenes y sonidos mediante un proceso de digitalización. </a:t>
            </a:r>
          </a:p>
          <a:p>
            <a:r>
              <a:rPr lang="es-PA" dirty="0" smtClean="0"/>
              <a:t>Formatos: MPEG, AVI, </a:t>
            </a:r>
            <a:r>
              <a:rPr lang="es-PA" dirty="0" err="1" smtClean="0"/>
              <a:t>wmv</a:t>
            </a:r>
            <a:r>
              <a:rPr lang="es-PA" dirty="0" smtClean="0"/>
              <a:t>, </a:t>
            </a:r>
            <a:r>
              <a:rPr lang="es-PA" dirty="0" err="1" smtClean="0"/>
              <a:t>mov</a:t>
            </a:r>
            <a:r>
              <a:rPr lang="es-PA" dirty="0" smtClean="0"/>
              <a:t>, </a:t>
            </a:r>
            <a:r>
              <a:rPr lang="es-PA" dirty="0" err="1" smtClean="0"/>
              <a:t>DivX</a:t>
            </a:r>
            <a:r>
              <a:rPr lang="es-PA" dirty="0" smtClean="0"/>
              <a:t>, </a:t>
            </a:r>
            <a:r>
              <a:rPr lang="es-PA" dirty="0" err="1" smtClean="0"/>
              <a:t>XVid</a:t>
            </a:r>
            <a:r>
              <a:rPr lang="es-PA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imval.com/images/rollosci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496"/>
            <a:ext cx="5214974" cy="359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smtClean="0"/>
              <a:t>MPEG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28662" y="785794"/>
            <a:ext cx="7772400" cy="4572000"/>
          </a:xfrm>
        </p:spPr>
        <p:txBody>
          <a:bodyPr/>
          <a:lstStyle/>
          <a:p>
            <a:r>
              <a:rPr lang="es-PA" dirty="0" smtClean="0"/>
              <a:t>Acrónimo de </a:t>
            </a:r>
            <a:r>
              <a:rPr lang="es-PA" b="1" dirty="0" err="1" smtClean="0"/>
              <a:t>Moving</a:t>
            </a:r>
            <a:r>
              <a:rPr lang="es-PA" b="1" dirty="0" smtClean="0"/>
              <a:t> Picture </a:t>
            </a:r>
            <a:r>
              <a:rPr lang="es-PA" b="1" dirty="0" err="1" smtClean="0"/>
              <a:t>Experts</a:t>
            </a:r>
            <a:r>
              <a:rPr lang="es-PA" b="1" dirty="0" smtClean="0"/>
              <a:t> </a:t>
            </a:r>
            <a:r>
              <a:rPr lang="es-PA" b="1" dirty="0" err="1" smtClean="0"/>
              <a:t>Group</a:t>
            </a:r>
            <a:r>
              <a:rPr lang="es-PA" dirty="0" smtClean="0"/>
              <a:t>, estándar de codificación de audio y vídeo digitales que permite su difusión fácil a través de internet. </a:t>
            </a:r>
          </a:p>
          <a:p>
            <a:r>
              <a:rPr lang="es-PA" dirty="0" smtClean="0"/>
              <a:t>Tipos: se han desarrollado diferentes formatos de compresión MPEG: MPEG-1, MPEG-2, MPEG-3. MPEG-4, MPEG-7, MPEG-21. El más extendido es MPEG-4, que tiene protección copyright aunque existe una versión compatible de distribución libre, el formato </a:t>
            </a:r>
            <a:r>
              <a:rPr lang="es-PA" dirty="0" err="1" smtClean="0"/>
              <a:t>XVid</a:t>
            </a:r>
            <a:r>
              <a:rPr lang="es-PA" dirty="0" smtClean="0"/>
              <a:t>. </a:t>
            </a:r>
          </a:p>
          <a:p>
            <a:r>
              <a:rPr lang="es-PA" dirty="0" smtClean="0"/>
              <a:t>Ejemplo vídeo </a:t>
            </a:r>
            <a:r>
              <a:rPr lang="es-PA" dirty="0" err="1" smtClean="0"/>
              <a:t>mpeg</a:t>
            </a:r>
            <a:endParaRPr lang="es-PA" dirty="0" smtClean="0"/>
          </a:p>
          <a:p>
            <a:pPr>
              <a:buNone/>
            </a:pPr>
            <a:r>
              <a:rPr lang="es-PA" dirty="0" smtClean="0"/>
              <a:t> </a:t>
            </a:r>
          </a:p>
          <a:p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mp4converter.net/images/upload/mpeg-4-vide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71942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smtClean="0"/>
              <a:t>AVI</a:t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smtClean="0"/>
              <a:t>Acrónimo de </a:t>
            </a:r>
            <a:r>
              <a:rPr lang="es-PA" b="1" dirty="0" smtClean="0"/>
              <a:t>Audio Video </a:t>
            </a:r>
            <a:r>
              <a:rPr lang="es-PA" b="1" dirty="0" err="1" smtClean="0"/>
              <a:t>Interleave</a:t>
            </a:r>
            <a:r>
              <a:rPr lang="es-PA" dirty="0" smtClean="0"/>
              <a:t>, intercalado de audio y vídeo, formato de vídeo digital diseñado por Microsoft, mediante un programa externo o códec permite interpretar los flujos de audio y vídeo. </a:t>
            </a:r>
            <a:endParaRPr lang="en-US" dirty="0" smtClean="0"/>
          </a:p>
          <a:p>
            <a:pPr>
              <a:buNone/>
            </a:pPr>
            <a:endParaRPr lang="es-PA" dirty="0" smtClean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www.kikustudio.com/Software_Images/X/Xilisoft/avi_to_dvd_converter/avi-to-dvd-convert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14710"/>
            <a:ext cx="435771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wmv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smtClean="0"/>
              <a:t>Acrónimo de </a:t>
            </a:r>
            <a:r>
              <a:rPr lang="es-PA" b="1" dirty="0" smtClean="0"/>
              <a:t>Windows Media Video</a:t>
            </a:r>
            <a:r>
              <a:rPr lang="es-PA" dirty="0" smtClean="0"/>
              <a:t> formato de almacenamiento de vídeo digital comprimido desarrollado por Microsoft.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fullSizedImage" descr="thumbs20081226042841.jpg thumb db censured image by matias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14620"/>
            <a:ext cx="4259926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mov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smtClean="0"/>
              <a:t>Formato de vídeo digital desarrollado para QuickTime.</a:t>
            </a: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i43.tinypic.com/5vvrx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28837"/>
            <a:ext cx="5429288" cy="422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DivX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28662" y="1142984"/>
            <a:ext cx="7772400" cy="4572000"/>
          </a:xfrm>
        </p:spPr>
        <p:txBody>
          <a:bodyPr/>
          <a:lstStyle/>
          <a:p>
            <a:r>
              <a:rPr lang="es-PA" dirty="0" smtClean="0"/>
              <a:t>Formato o códec de vídeo digital comprimido, basado en un formato </a:t>
            </a:r>
            <a:r>
              <a:rPr lang="es-PA" dirty="0" err="1" smtClean="0"/>
              <a:t>mpeg</a:t>
            </a:r>
            <a:r>
              <a:rPr lang="es-PA" dirty="0" smtClean="0"/>
              <a:t>.</a:t>
            </a:r>
          </a:p>
          <a:p>
            <a:pPr>
              <a:buNone/>
            </a:pPr>
            <a:r>
              <a:rPr lang="es-PA" dirty="0" smtClean="0"/>
              <a:t> </a:t>
            </a: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3074" name="Picture 2" descr="http://swiftmicro.com/superstore/images/MP100_DVD%20Pl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428868"/>
            <a:ext cx="4429156" cy="4035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err="1" smtClean="0"/>
              <a:t>XV</a:t>
            </a:r>
            <a:r>
              <a:rPr lang="es-PA" dirty="0" err="1" smtClean="0"/>
              <a:t>i</a:t>
            </a:r>
            <a:r>
              <a:rPr lang="es-PA" cap="all" dirty="0" err="1" smtClean="0"/>
              <a:t>d</a:t>
            </a:r>
            <a:r>
              <a:rPr lang="en-US" cap="all" dirty="0" smtClean="0"/>
              <a:t/>
            </a:r>
            <a:br>
              <a:rPr lang="en-US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A" dirty="0" smtClean="0"/>
              <a:t>Biblioteca de </a:t>
            </a:r>
            <a:r>
              <a:rPr lang="es-PA" dirty="0" err="1" smtClean="0"/>
              <a:t>códecs</a:t>
            </a:r>
            <a:r>
              <a:rPr lang="es-PA" dirty="0" smtClean="0"/>
              <a:t> de video que sigue el estándar MPEG-4. Es libre, multiplataforma y de código abierto, y es desarrollado por una comunidad de voluntarios de todo el mundo. El video generalmente se combina con audio MP3 o AC3.</a:t>
            </a:r>
            <a:br>
              <a:rPr lang="es-PA" dirty="0" smtClean="0"/>
            </a:b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  <p:pic>
        <p:nvPicPr>
          <p:cNvPr id="5" name="4 Imagen" descr="http://images.meteociel.fr/im/4110/Fey_-_Lentamente_DVDRip_XviD_2009-bebeto_ylm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071810"/>
            <a:ext cx="3643338" cy="34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pPr algn="ctr"/>
            <a:r>
              <a:rPr lang="es-PA" b="1" dirty="0" smtClean="0"/>
              <a:t>Multimedia</a:t>
            </a:r>
            <a:r>
              <a:rPr lang="es-PA" dirty="0" smtClean="0"/>
              <a:t>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57224" y="64291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Término empleado para designar el uso de varios tipos de medios (media en latín) para la representación de contenidos, texto, audio o sonido, imagen o gráficos, animación, vídeo, etc., incluyendo su diseño y la interacción o interactividad entre los componentes. </a:t>
            </a:r>
          </a:p>
        </p:txBody>
      </p:sp>
      <p:pic>
        <p:nvPicPr>
          <p:cNvPr id="4" name="3 Marcador de contenido" descr="http://www.kiubix.com/fer/multimedia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000372"/>
            <a:ext cx="35004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-142900"/>
            <a:ext cx="7772400" cy="1143000"/>
          </a:xfrm>
        </p:spPr>
        <p:txBody>
          <a:bodyPr/>
          <a:lstStyle/>
          <a:p>
            <a:pPr algn="ctr"/>
            <a:r>
              <a:rPr lang="es-PA" b="1" dirty="0" smtClean="0"/>
              <a:t>Texto Plano</a:t>
            </a:r>
            <a:r>
              <a:rPr lang="es-PA" dirty="0" smtClean="0"/>
              <a:t> (archivo de texto)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914400" y="571512"/>
            <a:ext cx="7772400" cy="4572000"/>
          </a:xfrm>
        </p:spPr>
        <p:txBody>
          <a:bodyPr/>
          <a:lstStyle/>
          <a:p>
            <a:pPr lvl="0">
              <a:buNone/>
            </a:pP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Tipo de formato de archivo que contiene sólo caracteres textuales, puede sufrir algún tipo de codificación. La extensión habitual para estos archivos es .</a:t>
            </a:r>
            <a:r>
              <a:rPr lang="es-PA" dirty="0" err="1" smtClean="0"/>
              <a:t>txt</a:t>
            </a:r>
            <a:r>
              <a:rPr lang="es-PA" dirty="0" smtClean="0"/>
              <a:t>, pero también suelen ser archivos de texto plano los archivos con extensión .</a:t>
            </a:r>
            <a:r>
              <a:rPr lang="es-PA" dirty="0" err="1" smtClean="0"/>
              <a:t>inf</a:t>
            </a:r>
            <a:r>
              <a:rPr lang="es-PA" dirty="0" smtClean="0"/>
              <a:t>, .</a:t>
            </a:r>
            <a:r>
              <a:rPr lang="es-PA" dirty="0" err="1" smtClean="0"/>
              <a:t>dat</a:t>
            </a:r>
            <a:r>
              <a:rPr lang="es-PA" dirty="0" smtClean="0"/>
              <a:t>, .</a:t>
            </a:r>
            <a:r>
              <a:rPr lang="es-PA" dirty="0" err="1" smtClean="0"/>
              <a:t>tmp</a:t>
            </a:r>
            <a:r>
              <a:rPr lang="es-PA" dirty="0" smtClean="0"/>
              <a:t>, .</a:t>
            </a:r>
            <a:r>
              <a:rPr lang="es-PA" dirty="0" err="1" smtClean="0"/>
              <a:t>htm</a:t>
            </a:r>
            <a:r>
              <a:rPr lang="es-PA" dirty="0" smtClean="0"/>
              <a:t>, .</a:t>
            </a:r>
            <a:r>
              <a:rPr lang="es-PA" dirty="0" err="1" smtClean="0"/>
              <a:t>bat</a:t>
            </a:r>
            <a:r>
              <a:rPr lang="es-PA" dirty="0" smtClean="0"/>
              <a:t>. Estos archivos se pueden leer con un editor o procesador de textos.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5 Imagen" descr="http://alts.homelinux.net/shots/307-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71876"/>
            <a:ext cx="3500462" cy="30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cap="all" dirty="0" smtClean="0"/>
              <a:t>AUDIO o Sonido </a:t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1472" y="785794"/>
            <a:ext cx="8115328" cy="55721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PA" dirty="0" smtClean="0"/>
              <a:t>	Variación periódica de presión o de velocidad del movimiento de partículas que se propaga por un medio elástico, tipos, en función de la percepción del oído humano (20-20.000 Hz) </a:t>
            </a:r>
          </a:p>
          <a:p>
            <a:r>
              <a:rPr lang="es-PA" dirty="0" smtClean="0"/>
              <a:t>por debajo se encuentran los </a:t>
            </a:r>
            <a:r>
              <a:rPr lang="es-PA" b="1" dirty="0" smtClean="0"/>
              <a:t>infrasonidos</a:t>
            </a:r>
            <a:r>
              <a:rPr lang="es-PA" dirty="0" smtClean="0"/>
              <a:t> </a:t>
            </a:r>
          </a:p>
          <a:p>
            <a:r>
              <a:rPr lang="es-PA" dirty="0" smtClean="0"/>
              <a:t>por encima aparecen los </a:t>
            </a:r>
            <a:r>
              <a:rPr lang="es-PA" b="1" dirty="0" smtClean="0"/>
              <a:t>ultrasonidos</a:t>
            </a:r>
            <a:r>
              <a:rPr lang="es-PA" dirty="0" smtClean="0"/>
              <a:t> </a:t>
            </a:r>
          </a:p>
          <a:p>
            <a:pPr>
              <a:buNone/>
            </a:pPr>
            <a:endParaRPr lang="es-PA" dirty="0" smtClean="0"/>
          </a:p>
          <a:p>
            <a:pPr>
              <a:buNone/>
            </a:pPr>
            <a:r>
              <a:rPr lang="es-PA" dirty="0" smtClean="0"/>
              <a:t>Teniendo en cuenta la intensidad (fuerza por unidad</a:t>
            </a:r>
          </a:p>
          <a:p>
            <a:pPr>
              <a:buNone/>
            </a:pPr>
            <a:r>
              <a:rPr lang="es-PA" dirty="0" smtClean="0"/>
              <a:t> de superficie, W/m2) </a:t>
            </a:r>
          </a:p>
          <a:p>
            <a:r>
              <a:rPr lang="es-PA" dirty="0" smtClean="0"/>
              <a:t>sonidos que producen dolor, </a:t>
            </a:r>
            <a:r>
              <a:rPr lang="es-PA" b="1" dirty="0" err="1" smtClean="0"/>
              <a:t>suprasonidos</a:t>
            </a:r>
            <a:r>
              <a:rPr lang="es-PA" dirty="0" smtClean="0"/>
              <a:t> </a:t>
            </a:r>
          </a:p>
          <a:p>
            <a:r>
              <a:rPr lang="es-PA" dirty="0" smtClean="0"/>
              <a:t>sonidos que no se perciben, </a:t>
            </a:r>
            <a:r>
              <a:rPr lang="es-PA" b="1" dirty="0" err="1" smtClean="0"/>
              <a:t>subsonidos</a:t>
            </a:r>
            <a:r>
              <a:rPr lang="es-PA" dirty="0" smtClean="0"/>
              <a:t>. </a:t>
            </a:r>
          </a:p>
          <a:p>
            <a:pPr>
              <a:buNone/>
            </a:pPr>
            <a:endParaRPr lang="es-PA" dirty="0" smtClean="0"/>
          </a:p>
          <a:p>
            <a:pPr>
              <a:buNone/>
            </a:pPr>
            <a:r>
              <a:rPr lang="es-PA" dirty="0" smtClean="0"/>
              <a:t>Sensaciones primarias el sonido: </a:t>
            </a:r>
          </a:p>
          <a:p>
            <a:r>
              <a:rPr lang="es-PA" dirty="0" smtClean="0"/>
              <a:t>altura(frecuencia) </a:t>
            </a:r>
          </a:p>
          <a:p>
            <a:r>
              <a:rPr lang="es-PA" dirty="0" smtClean="0"/>
              <a:t>intensidad (amplitud) </a:t>
            </a:r>
          </a:p>
          <a:p>
            <a:r>
              <a:rPr lang="es-PA" dirty="0" smtClean="0"/>
              <a:t>timbre(composición armónica o forma de onda) </a:t>
            </a:r>
          </a:p>
          <a:p>
            <a:pPr>
              <a:buNone/>
            </a:pPr>
            <a:r>
              <a:rPr lang="es-PA" dirty="0" smtClean="0"/>
              <a:t>Formatos de sonido digital: </a:t>
            </a:r>
            <a:r>
              <a:rPr lang="es-PA" dirty="0" err="1" smtClean="0"/>
              <a:t>aif</a:t>
            </a:r>
            <a:r>
              <a:rPr lang="es-PA" dirty="0" smtClean="0"/>
              <a:t>, </a:t>
            </a:r>
            <a:r>
              <a:rPr lang="es-PA" dirty="0" err="1" smtClean="0"/>
              <a:t>au</a:t>
            </a:r>
            <a:r>
              <a:rPr lang="es-PA" dirty="0" smtClean="0"/>
              <a:t>, mp3, </a:t>
            </a:r>
            <a:r>
              <a:rPr lang="es-PA" dirty="0" err="1" smtClean="0"/>
              <a:t>wav</a:t>
            </a:r>
            <a:endParaRPr lang="es-PA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3 Imagen" descr="http://www.kuamadomo.com/wp-content/uploads/2007/07/musix_ardourjac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500174"/>
            <a:ext cx="2928958" cy="296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aif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28690" y="85723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Acrónimo de </a:t>
            </a:r>
            <a:r>
              <a:rPr lang="es-PA" b="1" dirty="0" smtClean="0"/>
              <a:t>Audio </a:t>
            </a:r>
            <a:r>
              <a:rPr lang="es-PA" b="1" dirty="0" err="1" smtClean="0"/>
              <a:t>Interchange</a:t>
            </a:r>
            <a:r>
              <a:rPr lang="es-PA" b="1" dirty="0" smtClean="0"/>
              <a:t> </a:t>
            </a:r>
            <a:r>
              <a:rPr lang="es-PA" b="1" dirty="0" err="1" smtClean="0"/>
              <a:t>File</a:t>
            </a:r>
            <a:r>
              <a:rPr lang="es-PA" b="1" dirty="0" smtClean="0"/>
              <a:t> </a:t>
            </a:r>
            <a:r>
              <a:rPr lang="es-PA" b="1" dirty="0" err="1" smtClean="0"/>
              <a:t>Format</a:t>
            </a:r>
            <a:r>
              <a:rPr lang="es-PA" dirty="0" smtClean="0"/>
              <a:t>, formato de sonido digital propio del entorno de Macintosh.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3 Imagen" descr="http://www.file-extensions.org/imgs/app-picture/3589/adobe-media-encod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5357850" cy="429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err="1" smtClean="0"/>
              <a:t>au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Formato de sonido digital propio del SO UNIX.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Elipse">
            <a:hlinkClick r:id="rId2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cap="all" dirty="0" smtClean="0"/>
              <a:t>Mp3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PA" dirty="0" smtClean="0"/>
              <a:t>	Sistema de compresión de sonido digital, abreviación de MPEG-1 </a:t>
            </a:r>
            <a:r>
              <a:rPr lang="es-PA" dirty="0" err="1" smtClean="0"/>
              <a:t>Layer</a:t>
            </a:r>
            <a:r>
              <a:rPr lang="es-PA" dirty="0" smtClean="0"/>
              <a:t> III, que utiliza algoritmos basados en la </a:t>
            </a:r>
            <a:r>
              <a:rPr lang="es-PA" dirty="0" err="1" smtClean="0"/>
              <a:t>psicoacústica</a:t>
            </a:r>
            <a:r>
              <a:rPr lang="es-PA" dirty="0" smtClean="0"/>
              <a:t>, descubierto en los años 80 en el instituto </a:t>
            </a:r>
            <a:r>
              <a:rPr lang="es-PA" dirty="0" err="1" smtClean="0"/>
              <a:t>Fraunhofer</a:t>
            </a:r>
            <a:r>
              <a:rPr lang="es-PA" dirty="0" smtClean="0"/>
              <a:t>, consigue compresiones del 90% con una pérdida de calidad imperceptible. Se basa en el fenómeno de enmascaramiento que en determinadas condiciones ciertos sonidos dejan de percibirse totalmente, ocultados o enmascarados por otros.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3 Marcador de contenido" descr="http://www.poikosoft.com/images/scrshot12_3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357694"/>
            <a:ext cx="328614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A" dirty="0" err="1" smtClean="0"/>
              <a:t>wav</a:t>
            </a:r>
            <a:r>
              <a:rPr lang="es-PA" cap="all" dirty="0" smtClean="0"/>
              <a:t/>
            </a:r>
            <a:br>
              <a:rPr lang="es-PA" cap="all" dirty="0" smtClean="0"/>
            </a:b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4348" y="857232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Formato de sonido digital, abreviación de </a:t>
            </a:r>
            <a:r>
              <a:rPr lang="es-PA" i="1" dirty="0" smtClean="0"/>
              <a:t>wave</a:t>
            </a:r>
            <a:r>
              <a:rPr lang="es-PA" dirty="0" smtClean="0"/>
              <a:t>, propio del SO Windows y sistemas compatibles. Es un formato generalmente sin compresión.</a:t>
            </a:r>
          </a:p>
          <a:p>
            <a:pPr>
              <a:buNone/>
            </a:pPr>
            <a:r>
              <a:rPr lang="es-PA" dirty="0" smtClean="0"/>
              <a:t> </a:t>
            </a:r>
            <a:endParaRPr lang="en-US" dirty="0"/>
          </a:p>
        </p:txBody>
      </p:sp>
      <p:pic>
        <p:nvPicPr>
          <p:cNvPr id="4" name="3 Imagen" descr="http://common-lisp.net/project/cl-wav-synth/sample-editor-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00306"/>
            <a:ext cx="4714908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>
            <a:hlinkClick r:id="rId3" action="ppaction://hlinksldjump"/>
          </p:cNvPr>
          <p:cNvSpPr/>
          <p:nvPr/>
        </p:nvSpPr>
        <p:spPr>
          <a:xfrm>
            <a:off x="7572396" y="5286388"/>
            <a:ext cx="1343028" cy="127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Índice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</TotalTime>
  <Words>680</Words>
  <Application>Microsoft Office PowerPoint</Application>
  <PresentationFormat>Presentación en pantalla (4:3)</PresentationFormat>
  <Paragraphs>138</Paragraphs>
  <Slides>27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Equidad</vt:lpstr>
      <vt:lpstr>GLOSARIO DE TERMINOS MULTIMEDIA</vt:lpstr>
      <vt:lpstr>INDICE</vt:lpstr>
      <vt:lpstr>Multimedia </vt:lpstr>
      <vt:lpstr>Texto Plano (archivo de texto)</vt:lpstr>
      <vt:lpstr>AUDIO o Sonido  </vt:lpstr>
      <vt:lpstr>aif </vt:lpstr>
      <vt:lpstr>au</vt:lpstr>
      <vt:lpstr>Mp3</vt:lpstr>
      <vt:lpstr>wav </vt:lpstr>
      <vt:lpstr>imagen  </vt:lpstr>
      <vt:lpstr>imagen digital  </vt:lpstr>
      <vt:lpstr>jpg </vt:lpstr>
      <vt:lpstr>gif </vt:lpstr>
      <vt:lpstr>png </vt:lpstr>
      <vt:lpstr>bmp </vt:lpstr>
      <vt:lpstr>tif </vt:lpstr>
      <vt:lpstr>pcx </vt:lpstr>
      <vt:lpstr>raw </vt:lpstr>
      <vt:lpstr>animación  </vt:lpstr>
      <vt:lpstr>vIdeo  </vt:lpstr>
      <vt:lpstr>vídeo digital  </vt:lpstr>
      <vt:lpstr>MPEG </vt:lpstr>
      <vt:lpstr>AVI </vt:lpstr>
      <vt:lpstr>wmv </vt:lpstr>
      <vt:lpstr>mov </vt:lpstr>
      <vt:lpstr>DivX </vt:lpstr>
      <vt:lpstr>XVid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GLOSARIO DE TERMINOS MULTIMEDIA</dc:title>
  <dc:creator>marisol</dc:creator>
  <cp:lastModifiedBy>marisol</cp:lastModifiedBy>
  <cp:revision>22</cp:revision>
  <dcterms:created xsi:type="dcterms:W3CDTF">2009-08-27T15:48:36Z</dcterms:created>
  <dcterms:modified xsi:type="dcterms:W3CDTF">2009-08-31T15:49:09Z</dcterms:modified>
</cp:coreProperties>
</file>