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gar\Documents\Mis%20archivos%20recibidos\KPI%20Equipo%20No.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gar\Documents\Mis%20archivos%20recibidos\KPI%20Equipo%20No.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sz="1100" dirty="0"/>
              <a:t>Indicadores</a:t>
            </a:r>
            <a:r>
              <a:rPr lang="es-MX" sz="1100" baseline="0" dirty="0"/>
              <a:t> con Factores Críticos de Éxito</a:t>
            </a:r>
            <a:endParaRPr lang="es-MX" sz="1100" dirty="0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1"/>
          <c:tx>
            <c:v>Cumplimiento Ideal</c:v>
          </c:tx>
          <c:spPr>
            <a:solidFill>
              <a:schemeClr val="accent3"/>
            </a:solidFill>
          </c:spPr>
          <c:cat>
            <c:strRef>
              <c:f>'[KPI Equipo No. 2.xlsx]Melisa 1'!$B$10:$B$15</c:f>
              <c:strCache>
                <c:ptCount val="6"/>
                <c:pt idx="0">
                  <c:v>Fact. 1</c:v>
                </c:pt>
                <c:pt idx="1">
                  <c:v>Fact. 2</c:v>
                </c:pt>
                <c:pt idx="2">
                  <c:v>Fact. 3</c:v>
                </c:pt>
                <c:pt idx="3">
                  <c:v>Fact. 4</c:v>
                </c:pt>
                <c:pt idx="4">
                  <c:v>Fact. 5</c:v>
                </c:pt>
                <c:pt idx="5">
                  <c:v>Fact. 6</c:v>
                </c:pt>
              </c:strCache>
            </c:strRef>
          </c:cat>
          <c:val>
            <c:numRef>
              <c:f>'[KPI Equipo No. 2.xlsx]Melisa 1'!$H$10:$H$15</c:f>
              <c:numCache>
                <c:formatCode>0</c:formatCode>
                <c:ptCount val="6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59360"/>
        <c:axId val="32253056"/>
      </c:areaChart>
      <c:areaChart>
        <c:grouping val="stacked"/>
        <c:varyColors val="0"/>
        <c:ser>
          <c:idx val="1"/>
          <c:order val="0"/>
          <c:tx>
            <c:v>Cumplimiento Real</c:v>
          </c:tx>
          <c:spPr>
            <a:solidFill>
              <a:schemeClr val="accent1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'[KPI Equipo No. 2.xlsx]Melisa 1'!$B$10:$B$15</c:f>
              <c:strCache>
                <c:ptCount val="6"/>
                <c:pt idx="0">
                  <c:v>Fact. 1</c:v>
                </c:pt>
                <c:pt idx="1">
                  <c:v>Fact. 2</c:v>
                </c:pt>
                <c:pt idx="2">
                  <c:v>Fact. 3</c:v>
                </c:pt>
                <c:pt idx="3">
                  <c:v>Fact. 4</c:v>
                </c:pt>
                <c:pt idx="4">
                  <c:v>Fact. 5</c:v>
                </c:pt>
                <c:pt idx="5">
                  <c:v>Fact. 6</c:v>
                </c:pt>
              </c:strCache>
            </c:strRef>
          </c:cat>
          <c:val>
            <c:numRef>
              <c:f>'[KPI Equipo No. 2.xlsx]Melisa 1'!$I$10:$I$15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32</c:v>
                </c:pt>
                <c:pt idx="3">
                  <c:v>41</c:v>
                </c:pt>
                <c:pt idx="4">
                  <c:v>61</c:v>
                </c:pt>
                <c:pt idx="5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270208"/>
        <c:axId val="32254976"/>
      </c:areaChart>
      <c:catAx>
        <c:axId val="31759360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Factores</a:t>
                </a:r>
                <a:r>
                  <a:rPr lang="es-MX" baseline="0"/>
                  <a:t> Críticos de Éxito</a:t>
                </a:r>
                <a:endParaRPr lang="es-MX"/>
              </a:p>
            </c:rich>
          </c:tx>
          <c:layout/>
          <c:overlay val="0"/>
        </c:title>
        <c:majorTickMark val="none"/>
        <c:minorTickMark val="none"/>
        <c:tickLblPos val="nextTo"/>
        <c:crossAx val="32253056"/>
        <c:crosses val="autoZero"/>
        <c:auto val="1"/>
        <c:lblAlgn val="ctr"/>
        <c:lblOffset val="100"/>
        <c:noMultiLvlLbl val="0"/>
      </c:catAx>
      <c:valAx>
        <c:axId val="32253056"/>
        <c:scaling>
          <c:orientation val="minMax"/>
          <c:max val="100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 Pomderación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31759360"/>
        <c:crosses val="autoZero"/>
        <c:crossBetween val="midCat"/>
      </c:valAx>
      <c:valAx>
        <c:axId val="32254976"/>
        <c:scaling>
          <c:orientation val="minMax"/>
          <c:max val="100"/>
        </c:scaling>
        <c:delete val="0"/>
        <c:axPos val="r"/>
        <c:numFmt formatCode="General" sourceLinked="1"/>
        <c:majorTickMark val="out"/>
        <c:minorTickMark val="none"/>
        <c:tickLblPos val="nextTo"/>
        <c:crossAx val="32270208"/>
        <c:crosses val="max"/>
        <c:crossBetween val="midCat"/>
      </c:valAx>
      <c:catAx>
        <c:axId val="32270208"/>
        <c:scaling>
          <c:orientation val="minMax"/>
        </c:scaling>
        <c:delete val="1"/>
        <c:axPos val="b"/>
        <c:majorTickMark val="out"/>
        <c:minorTickMark val="none"/>
        <c:tickLblPos val="nextTo"/>
        <c:crossAx val="3225497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sz="1100" dirty="0"/>
              <a:t>Indicadores</a:t>
            </a:r>
            <a:r>
              <a:rPr lang="es-MX" sz="1100" baseline="0" dirty="0"/>
              <a:t> con Factores Críticos de Éxito</a:t>
            </a:r>
            <a:endParaRPr lang="es-MX" sz="1100" dirty="0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1"/>
          <c:tx>
            <c:v>Cumplimiento Ideal</c:v>
          </c:tx>
          <c:spPr>
            <a:solidFill>
              <a:schemeClr val="accent3"/>
            </a:solidFill>
          </c:spPr>
          <c:cat>
            <c:strRef>
              <c:f>'[KPI Equipo No. 2.xlsx]Melisa 1'!$B$10:$B$15</c:f>
              <c:strCache>
                <c:ptCount val="6"/>
                <c:pt idx="0">
                  <c:v>Fact. 1</c:v>
                </c:pt>
                <c:pt idx="1">
                  <c:v>Fact. 2</c:v>
                </c:pt>
                <c:pt idx="2">
                  <c:v>Fact. 3</c:v>
                </c:pt>
                <c:pt idx="3">
                  <c:v>Fact. 4</c:v>
                </c:pt>
                <c:pt idx="4">
                  <c:v>Fact. 5</c:v>
                </c:pt>
                <c:pt idx="5">
                  <c:v>Fact. 6</c:v>
                </c:pt>
              </c:strCache>
            </c:strRef>
          </c:cat>
          <c:val>
            <c:numRef>
              <c:f>'[KPI Equipo No. 2.xlsx]Melisa 1'!$H$10:$H$15</c:f>
              <c:numCache>
                <c:formatCode>0</c:formatCode>
                <c:ptCount val="6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000256"/>
        <c:axId val="74002432"/>
      </c:areaChart>
      <c:areaChart>
        <c:grouping val="stacked"/>
        <c:varyColors val="0"/>
        <c:ser>
          <c:idx val="1"/>
          <c:order val="0"/>
          <c:tx>
            <c:v>Cumplimiento Real</c:v>
          </c:tx>
          <c:spPr>
            <a:solidFill>
              <a:schemeClr val="accent1">
                <a:lumMod val="40000"/>
                <a:lumOff val="60000"/>
              </a:schemeClr>
            </a:solidFill>
            <a:ln w="25400">
              <a:noFill/>
            </a:ln>
          </c:spPr>
          <c:cat>
            <c:strRef>
              <c:f>'[KPI Equipo No. 2.xlsx]Melisa 1'!$B$10:$B$15</c:f>
              <c:strCache>
                <c:ptCount val="6"/>
                <c:pt idx="0">
                  <c:v>Fact. 1</c:v>
                </c:pt>
                <c:pt idx="1">
                  <c:v>Fact. 2</c:v>
                </c:pt>
                <c:pt idx="2">
                  <c:v>Fact. 3</c:v>
                </c:pt>
                <c:pt idx="3">
                  <c:v>Fact. 4</c:v>
                </c:pt>
                <c:pt idx="4">
                  <c:v>Fact. 5</c:v>
                </c:pt>
                <c:pt idx="5">
                  <c:v>Fact. 6</c:v>
                </c:pt>
              </c:strCache>
            </c:strRef>
          </c:cat>
          <c:val>
            <c:numRef>
              <c:f>'[KPI Equipo No. 2.xlsx]Melisa 1'!$I$10:$I$15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32</c:v>
                </c:pt>
                <c:pt idx="3">
                  <c:v>41</c:v>
                </c:pt>
                <c:pt idx="4">
                  <c:v>61</c:v>
                </c:pt>
                <c:pt idx="5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005888"/>
        <c:axId val="74004352"/>
      </c:areaChart>
      <c:catAx>
        <c:axId val="74000256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Factores</a:t>
                </a:r>
                <a:r>
                  <a:rPr lang="es-MX" baseline="0"/>
                  <a:t> Críticos de Éxito</a:t>
                </a:r>
                <a:endParaRPr lang="es-MX"/>
              </a:p>
            </c:rich>
          </c:tx>
          <c:layout/>
          <c:overlay val="0"/>
        </c:title>
        <c:majorTickMark val="none"/>
        <c:minorTickMark val="none"/>
        <c:tickLblPos val="nextTo"/>
        <c:crossAx val="74002432"/>
        <c:crosses val="autoZero"/>
        <c:auto val="1"/>
        <c:lblAlgn val="ctr"/>
        <c:lblOffset val="100"/>
        <c:noMultiLvlLbl val="0"/>
      </c:catAx>
      <c:valAx>
        <c:axId val="74002432"/>
        <c:scaling>
          <c:orientation val="minMax"/>
          <c:max val="100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 Pomderación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74000256"/>
        <c:crosses val="autoZero"/>
        <c:crossBetween val="midCat"/>
      </c:valAx>
      <c:valAx>
        <c:axId val="74004352"/>
        <c:scaling>
          <c:orientation val="minMax"/>
          <c:max val="100"/>
        </c:scaling>
        <c:delete val="0"/>
        <c:axPos val="r"/>
        <c:numFmt formatCode="General" sourceLinked="1"/>
        <c:majorTickMark val="out"/>
        <c:minorTickMark val="none"/>
        <c:tickLblPos val="nextTo"/>
        <c:crossAx val="74005888"/>
        <c:crosses val="max"/>
        <c:crossBetween val="midCat"/>
      </c:valAx>
      <c:catAx>
        <c:axId val="74005888"/>
        <c:scaling>
          <c:orientation val="minMax"/>
        </c:scaling>
        <c:delete val="1"/>
        <c:axPos val="b"/>
        <c:majorTickMark val="out"/>
        <c:minorTickMark val="none"/>
        <c:tickLblPos val="nextTo"/>
        <c:crossAx val="7400435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zero"/>
    <c:showDLblsOverMax val="0"/>
  </c:chart>
  <c:spPr>
    <a:noFill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F04559-91F0-42D1-A2C1-A8EB7CDE3A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26/11/2010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9B9C41-C7E7-43C5-A57F-88F033FA242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47664" y="2132856"/>
            <a:ext cx="626375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DISEÑO DE FACTORES CRITICOS DE ÉXITO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pic>
        <p:nvPicPr>
          <p:cNvPr id="39940" name="Picture 4" descr="http://www.uvmnet.edu/img/uvm_logo_new_camp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95379" cy="476671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483768" y="3356992"/>
            <a:ext cx="406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  <a:cs typeface="Calibri" pitchFamily="34" charset="0"/>
              </a:rPr>
              <a:t>Dirección de la Productividad. </a:t>
            </a:r>
            <a:endParaRPr lang="es-ES" sz="2400" b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88024" y="4869160"/>
            <a:ext cx="34270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Melisa Martínez Contreras</a:t>
            </a:r>
          </a:p>
          <a:p>
            <a:pPr>
              <a:buFont typeface="Arial" pitchFamily="34" charset="0"/>
              <a:buChar char="•"/>
            </a:pPr>
            <a:r>
              <a:rPr lang="es-ES" sz="1400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Pierina</a:t>
            </a:r>
            <a:r>
              <a:rPr lang="es-ES" sz="14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b="1" dirty="0">
                <a:latin typeface="Calibri" pitchFamily="34" charset="0"/>
                <a:cs typeface="Calibri" pitchFamily="34" charset="0"/>
              </a:rPr>
              <a:t>González </a:t>
            </a:r>
            <a:r>
              <a:rPr lang="es-ES" sz="1400" b="1" dirty="0" smtClean="0">
                <a:latin typeface="Calibri" pitchFamily="34" charset="0"/>
                <a:cs typeface="Calibri" pitchFamily="34" charset="0"/>
              </a:rPr>
              <a:t>Veliz</a:t>
            </a:r>
          </a:p>
          <a:p>
            <a:pPr>
              <a:buFont typeface="Arial" pitchFamily="34" charset="0"/>
              <a:buChar char="•"/>
            </a:pPr>
            <a:r>
              <a:rPr lang="es-ES" sz="14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Pedro Cesar </a:t>
            </a:r>
            <a:r>
              <a:rPr lang="es-ES" sz="1400" b="1" dirty="0">
                <a:latin typeface="Calibri" pitchFamily="34" charset="0"/>
                <a:cs typeface="Calibri" pitchFamily="34" charset="0"/>
              </a:rPr>
              <a:t>González </a:t>
            </a:r>
            <a:r>
              <a:rPr lang="es-ES" sz="1400" b="1" dirty="0" smtClean="0">
                <a:latin typeface="Calibri" pitchFamily="34" charset="0"/>
                <a:cs typeface="Calibri" pitchFamily="34" charset="0"/>
              </a:rPr>
              <a:t>Veliz</a:t>
            </a:r>
          </a:p>
          <a:p>
            <a:pPr>
              <a:buFont typeface="Arial" pitchFamily="34" charset="0"/>
              <a:buChar char="•"/>
            </a:pPr>
            <a:r>
              <a:rPr lang="es-ES" sz="14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Pedro Clemente </a:t>
            </a:r>
            <a:r>
              <a:rPr lang="es-ES" sz="1400" b="1" dirty="0">
                <a:latin typeface="Calibri" pitchFamily="34" charset="0"/>
                <a:cs typeface="Calibri" pitchFamily="34" charset="0"/>
              </a:rPr>
              <a:t>González Veliz</a:t>
            </a:r>
            <a:endParaRPr lang="es-ES" sz="1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77417" y="6536377"/>
            <a:ext cx="3859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>
                <a:solidFill>
                  <a:prstClr val="black"/>
                </a:solidFill>
                <a:cs typeface="Calibri" pitchFamily="34" charset="0"/>
              </a:rPr>
              <a:t>Villahermosa; Tab. </a:t>
            </a:r>
            <a:r>
              <a:rPr lang="es-ES" sz="1200" dirty="0" smtClean="0">
                <a:solidFill>
                  <a:prstClr val="black"/>
                </a:solidFill>
                <a:cs typeface="Calibri" pitchFamily="34" charset="0"/>
              </a:rPr>
              <a:t>27 </a:t>
            </a:r>
            <a:r>
              <a:rPr lang="es-ES" sz="1200" dirty="0">
                <a:solidFill>
                  <a:prstClr val="black"/>
                </a:solidFill>
                <a:cs typeface="Calibri" pitchFamily="34" charset="0"/>
              </a:rPr>
              <a:t>de </a:t>
            </a:r>
            <a:r>
              <a:rPr lang="es-ES" sz="1200" dirty="0" smtClean="0">
                <a:solidFill>
                  <a:prstClr val="black"/>
                </a:solidFill>
                <a:cs typeface="Calibri" pitchFamily="34" charset="0"/>
              </a:rPr>
              <a:t>noviembre de </a:t>
            </a:r>
            <a:r>
              <a:rPr lang="es-ES" sz="1200" dirty="0">
                <a:solidFill>
                  <a:prstClr val="black"/>
                </a:solidFill>
                <a:cs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075033"/>
              </p:ext>
            </p:extLst>
          </p:nvPr>
        </p:nvGraphicFramePr>
        <p:xfrm>
          <a:off x="5004048" y="4437112"/>
          <a:ext cx="3968229" cy="249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015153"/>
              </p:ext>
            </p:extLst>
          </p:nvPr>
        </p:nvGraphicFramePr>
        <p:xfrm>
          <a:off x="9612560" y="764704"/>
          <a:ext cx="763284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Elipse"/>
          <p:cNvSpPr/>
          <p:nvPr/>
        </p:nvSpPr>
        <p:spPr>
          <a:xfrm>
            <a:off x="11988824" y="5805264"/>
            <a:ext cx="165618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0" y="332657"/>
            <a:ext cx="8930486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94497 -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5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0.94878 7.40741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0" grpId="1">
        <p:bldAsOne/>
      </p:bldGraphic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090" r="6134"/>
          <a:stretch>
            <a:fillRect/>
          </a:stretch>
        </p:blipFill>
        <p:spPr bwMode="auto">
          <a:xfrm>
            <a:off x="467544" y="0"/>
            <a:ext cx="7776864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437112"/>
            <a:ext cx="3672408" cy="209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844</TotalTime>
  <Words>58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Melisa Martinez</dc:creator>
  <cp:lastModifiedBy>Edgar</cp:lastModifiedBy>
  <cp:revision>10</cp:revision>
  <dcterms:created xsi:type="dcterms:W3CDTF">2010-11-26T04:52:43Z</dcterms:created>
  <dcterms:modified xsi:type="dcterms:W3CDTF">2010-11-27T15:17:47Z</dcterms:modified>
</cp:coreProperties>
</file>