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8"/>
  </p:notesMasterIdLst>
  <p:handoutMasterIdLst>
    <p:handoutMasterId r:id="rId29"/>
  </p:handoutMasterIdLst>
  <p:sldIdLst>
    <p:sldId id="440" r:id="rId2"/>
    <p:sldId id="465" r:id="rId3"/>
    <p:sldId id="456" r:id="rId4"/>
    <p:sldId id="470" r:id="rId5"/>
    <p:sldId id="482" r:id="rId6"/>
    <p:sldId id="483" r:id="rId7"/>
    <p:sldId id="484" r:id="rId8"/>
    <p:sldId id="485" r:id="rId9"/>
    <p:sldId id="486" r:id="rId10"/>
    <p:sldId id="471" r:id="rId11"/>
    <p:sldId id="457" r:id="rId12"/>
    <p:sldId id="451" r:id="rId13"/>
    <p:sldId id="472" r:id="rId14"/>
    <p:sldId id="473" r:id="rId15"/>
    <p:sldId id="474" r:id="rId16"/>
    <p:sldId id="475" r:id="rId17"/>
    <p:sldId id="477" r:id="rId18"/>
    <p:sldId id="479" r:id="rId19"/>
    <p:sldId id="452" r:id="rId20"/>
    <p:sldId id="469" r:id="rId21"/>
    <p:sldId id="453" r:id="rId22"/>
    <p:sldId id="466" r:id="rId23"/>
    <p:sldId id="480" r:id="rId24"/>
    <p:sldId id="481" r:id="rId25"/>
    <p:sldId id="464" r:id="rId26"/>
    <p:sldId id="487" r:id="rId27"/>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339966"/>
    <a:srgbClr val="B61131"/>
    <a:srgbClr val="800080"/>
    <a:srgbClr val="FFD89F"/>
    <a:srgbClr val="FFBD5B"/>
    <a:srgbClr val="B0BFAE"/>
    <a:srgbClr val="3765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595" autoAdjust="0"/>
  </p:normalViewPr>
  <p:slideViewPr>
    <p:cSldViewPr snapToGrid="0">
      <p:cViewPr>
        <p:scale>
          <a:sx n="90" d="100"/>
          <a:sy n="90"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5017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5018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5018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415CE32C-297C-498C-98AA-B5536E2442CA}" type="slidenum">
              <a:rPr lang="en-US"/>
              <a:pPr>
                <a:defRPr/>
              </a:pPr>
              <a:t>‹Nº›</a:t>
            </a:fld>
            <a:endParaRPr lang="en-US"/>
          </a:p>
        </p:txBody>
      </p:sp>
    </p:spTree>
    <p:extLst>
      <p:ext uri="{BB962C8B-B14F-4D97-AF65-F5344CB8AC3E}">
        <p14:creationId xmlns:p14="http://schemas.microsoft.com/office/powerpoint/2010/main" val="71839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39940"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360D68F7-7151-474B-8D41-329DA1D4F6D1}" type="slidenum">
              <a:rPr lang="en-US"/>
              <a:pPr>
                <a:defRPr/>
              </a:pPr>
              <a:t>‹Nº›</a:t>
            </a:fld>
            <a:endParaRPr lang="en-US"/>
          </a:p>
        </p:txBody>
      </p:sp>
    </p:spTree>
    <p:extLst>
      <p:ext uri="{BB962C8B-B14F-4D97-AF65-F5344CB8AC3E}">
        <p14:creationId xmlns:p14="http://schemas.microsoft.com/office/powerpoint/2010/main" val="3290843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42AADC9-7CCD-472F-89A0-02ED5B5FB99E}" type="slidenum">
              <a:rPr lang="en-US" b="0" smtClean="0">
                <a:latin typeface="Times New Roman" pitchFamily="18" charset="0"/>
              </a:rPr>
              <a:pPr eaLnBrk="1" hangingPunct="1"/>
              <a:t>0</a:t>
            </a:fld>
            <a:endParaRPr lang="en-US" b="0" smtClean="0">
              <a:latin typeface="Times New Roman" pitchFamily="18" charset="0"/>
            </a:endParaRPr>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0F7F0C0-60D9-464A-A76C-41C76BB25FB1}" type="slidenum">
              <a:rPr lang="en-US" b="0" smtClean="0">
                <a:latin typeface="Times New Roman" pitchFamily="18" charset="0"/>
              </a:rPr>
              <a:pPr eaLnBrk="1" hangingPunct="1"/>
              <a:t>1</a:t>
            </a:fld>
            <a:endParaRPr lang="en-US" b="0" smtClean="0">
              <a:latin typeface="Times New Roman" pitchFamily="18"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11" descr="Weatherford 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500" y="1090613"/>
            <a:ext cx="27590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3"/>
          <p:cNvSpPr>
            <a:spLocks noChangeShapeType="1"/>
          </p:cNvSpPr>
          <p:nvPr userDrawn="1"/>
        </p:nvSpPr>
        <p:spPr bwMode="auto">
          <a:xfrm>
            <a:off x="898525" y="3868738"/>
            <a:ext cx="8229600" cy="0"/>
          </a:xfrm>
          <a:prstGeom prst="line">
            <a:avLst/>
          </a:prstGeom>
          <a:noFill/>
          <a:ln w="19050">
            <a:solidFill>
              <a:srgbClr val="376556"/>
            </a:solidFill>
            <a:round/>
            <a:headEnd/>
            <a:tailEnd/>
          </a:ln>
          <a:effectLst/>
        </p:spPr>
        <p:txBody>
          <a:bodyPr/>
          <a:lstStyle/>
          <a:p>
            <a:pPr>
              <a:defRPr/>
            </a:pPr>
            <a:endParaRPr lang="es-MX"/>
          </a:p>
        </p:txBody>
      </p:sp>
      <p:sp>
        <p:nvSpPr>
          <p:cNvPr id="1210370" name="Rectangle 2"/>
          <p:cNvSpPr>
            <a:spLocks noGrp="1" noChangeArrowheads="1"/>
          </p:cNvSpPr>
          <p:nvPr>
            <p:ph type="ctrTitle"/>
          </p:nvPr>
        </p:nvSpPr>
        <p:spPr>
          <a:xfrm>
            <a:off x="928688" y="4013200"/>
            <a:ext cx="7772400" cy="511175"/>
          </a:xfrm>
        </p:spPr>
        <p:txBody>
          <a:bodyPr anchor="t"/>
          <a:lstStyle>
            <a:lvl1pPr>
              <a:defRPr sz="3200" b="1">
                <a:solidFill>
                  <a:schemeClr val="accent2"/>
                </a:solidFill>
              </a:defRPr>
            </a:lvl1pPr>
          </a:lstStyle>
          <a:p>
            <a:r>
              <a:rPr lang="en-US"/>
              <a:t>Click to edit Master title style</a:t>
            </a:r>
          </a:p>
        </p:txBody>
      </p:sp>
      <p:sp>
        <p:nvSpPr>
          <p:cNvPr id="1210371" name="Rectangle 3"/>
          <p:cNvSpPr>
            <a:spLocks noGrp="1" noChangeArrowheads="1"/>
          </p:cNvSpPr>
          <p:nvPr>
            <p:ph type="subTitle" idx="1"/>
          </p:nvPr>
        </p:nvSpPr>
        <p:spPr>
          <a:xfrm>
            <a:off x="933450" y="4594225"/>
            <a:ext cx="6838950" cy="1044575"/>
          </a:xfrm>
        </p:spPr>
        <p:txBody>
          <a:bodyPr/>
          <a:lstStyle>
            <a:lvl1pPr marL="0" indent="0">
              <a:buFontTx/>
              <a:buNone/>
              <a:defRPr/>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9A8F3AE-93CE-471A-94D6-6A9ACB018523}" type="slidenum">
              <a:rPr lang="en-US"/>
              <a:pPr>
                <a:defRPr/>
              </a:pPr>
              <a:t>‹Nº›</a:t>
            </a:fld>
            <a:endParaRPr lang="en-US"/>
          </a:p>
        </p:txBody>
      </p:sp>
    </p:spTree>
    <p:extLst>
      <p:ext uri="{BB962C8B-B14F-4D97-AF65-F5344CB8AC3E}">
        <p14:creationId xmlns:p14="http://schemas.microsoft.com/office/powerpoint/2010/main" val="209298479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924DB3-C046-48D5-A27D-6B7BF2641E51}" type="slidenum">
              <a:rPr lang="en-US"/>
              <a:pPr>
                <a:defRPr/>
              </a:pPr>
              <a:t>‹Nº›</a:t>
            </a:fld>
            <a:endParaRPr lang="en-US"/>
          </a:p>
        </p:txBody>
      </p:sp>
    </p:spTree>
    <p:extLst>
      <p:ext uri="{BB962C8B-B14F-4D97-AF65-F5344CB8AC3E}">
        <p14:creationId xmlns:p14="http://schemas.microsoft.com/office/powerpoint/2010/main" val="693169237"/>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99250" y="152400"/>
            <a:ext cx="2052638" cy="63436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39750" y="152400"/>
            <a:ext cx="6007100" cy="6343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10053F9-A48A-4A5E-9988-4B4E2B6F69E6}" type="slidenum">
              <a:rPr lang="en-US"/>
              <a:pPr>
                <a:defRPr/>
              </a:pPr>
              <a:t>‹Nº›</a:t>
            </a:fld>
            <a:endParaRPr lang="en-US"/>
          </a:p>
        </p:txBody>
      </p:sp>
    </p:spTree>
    <p:extLst>
      <p:ext uri="{BB962C8B-B14F-4D97-AF65-F5344CB8AC3E}">
        <p14:creationId xmlns:p14="http://schemas.microsoft.com/office/powerpoint/2010/main" val="366200017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72BAA6-87C1-4FFD-A916-68E95ED8C621}" type="slidenum">
              <a:rPr lang="en-US"/>
              <a:pPr>
                <a:defRPr/>
              </a:pPr>
              <a:t>‹Nº›</a:t>
            </a:fld>
            <a:endParaRPr lang="en-US"/>
          </a:p>
        </p:txBody>
      </p:sp>
    </p:spTree>
    <p:extLst>
      <p:ext uri="{BB962C8B-B14F-4D97-AF65-F5344CB8AC3E}">
        <p14:creationId xmlns:p14="http://schemas.microsoft.com/office/powerpoint/2010/main" val="853644226"/>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999A87-E75F-44C4-BB41-0585CF7698DB}" type="slidenum">
              <a:rPr lang="en-US"/>
              <a:pPr>
                <a:defRPr/>
              </a:pPr>
              <a:t>‹Nº›</a:t>
            </a:fld>
            <a:endParaRPr lang="en-US"/>
          </a:p>
        </p:txBody>
      </p:sp>
    </p:spTree>
    <p:extLst>
      <p:ext uri="{BB962C8B-B14F-4D97-AF65-F5344CB8AC3E}">
        <p14:creationId xmlns:p14="http://schemas.microsoft.com/office/powerpoint/2010/main" val="57182773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39750" y="1203325"/>
            <a:ext cx="4029075" cy="529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721225" y="1203325"/>
            <a:ext cx="4030663" cy="529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528DCD-9587-4CA4-8BA7-F92EA9043B11}" type="slidenum">
              <a:rPr lang="en-US"/>
              <a:pPr>
                <a:defRPr/>
              </a:pPr>
              <a:t>‹Nº›</a:t>
            </a:fld>
            <a:endParaRPr lang="en-US"/>
          </a:p>
        </p:txBody>
      </p:sp>
    </p:spTree>
    <p:extLst>
      <p:ext uri="{BB962C8B-B14F-4D97-AF65-F5344CB8AC3E}">
        <p14:creationId xmlns:p14="http://schemas.microsoft.com/office/powerpoint/2010/main" val="404755873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4A73CCD-D6F1-4593-AA2B-8DEA791E0C25}" type="slidenum">
              <a:rPr lang="en-US"/>
              <a:pPr>
                <a:defRPr/>
              </a:pPr>
              <a:t>‹Nº›</a:t>
            </a:fld>
            <a:endParaRPr lang="en-US"/>
          </a:p>
        </p:txBody>
      </p:sp>
    </p:spTree>
    <p:extLst>
      <p:ext uri="{BB962C8B-B14F-4D97-AF65-F5344CB8AC3E}">
        <p14:creationId xmlns:p14="http://schemas.microsoft.com/office/powerpoint/2010/main" val="376593894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A1EB53-58C4-4B58-AAEB-79635056FAEE}" type="slidenum">
              <a:rPr lang="en-US"/>
              <a:pPr>
                <a:defRPr/>
              </a:pPr>
              <a:t>‹Nº›</a:t>
            </a:fld>
            <a:endParaRPr lang="en-US"/>
          </a:p>
        </p:txBody>
      </p:sp>
    </p:spTree>
    <p:extLst>
      <p:ext uri="{BB962C8B-B14F-4D97-AF65-F5344CB8AC3E}">
        <p14:creationId xmlns:p14="http://schemas.microsoft.com/office/powerpoint/2010/main" val="271990284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7848487-3076-40BD-96A3-8BBF94579215}" type="slidenum">
              <a:rPr lang="en-US"/>
              <a:pPr>
                <a:defRPr/>
              </a:pPr>
              <a:t>‹Nº›</a:t>
            </a:fld>
            <a:endParaRPr lang="en-US"/>
          </a:p>
        </p:txBody>
      </p:sp>
    </p:spTree>
    <p:extLst>
      <p:ext uri="{BB962C8B-B14F-4D97-AF65-F5344CB8AC3E}">
        <p14:creationId xmlns:p14="http://schemas.microsoft.com/office/powerpoint/2010/main" val="146738201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D408BEC-505A-4205-B028-9032080EC2D2}" type="slidenum">
              <a:rPr lang="en-US"/>
              <a:pPr>
                <a:defRPr/>
              </a:pPr>
              <a:t>‹Nº›</a:t>
            </a:fld>
            <a:endParaRPr lang="en-US"/>
          </a:p>
        </p:txBody>
      </p:sp>
    </p:spTree>
    <p:extLst>
      <p:ext uri="{BB962C8B-B14F-4D97-AF65-F5344CB8AC3E}">
        <p14:creationId xmlns:p14="http://schemas.microsoft.com/office/powerpoint/2010/main" val="351022214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FCA3852-83CE-431E-8BE3-4002E6DAE9EE}" type="slidenum">
              <a:rPr lang="en-US"/>
              <a:pPr>
                <a:defRPr/>
              </a:pPr>
              <a:t>‹Nº›</a:t>
            </a:fld>
            <a:endParaRPr lang="en-US"/>
          </a:p>
        </p:txBody>
      </p:sp>
    </p:spTree>
    <p:extLst>
      <p:ext uri="{BB962C8B-B14F-4D97-AF65-F5344CB8AC3E}">
        <p14:creationId xmlns:p14="http://schemas.microsoft.com/office/powerpoint/2010/main" val="176125851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9038" y="152400"/>
            <a:ext cx="7561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9750" y="1203325"/>
            <a:ext cx="821213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9400" y="62230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700" b="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b="0"/>
            </a:lvl1pPr>
          </a:lstStyle>
          <a:p>
            <a:pPr>
              <a:defRPr/>
            </a:pPr>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b="0">
                <a:solidFill>
                  <a:srgbClr val="B0BFAE"/>
                </a:solidFill>
              </a:defRPr>
            </a:lvl1pPr>
          </a:lstStyle>
          <a:p>
            <a:pPr>
              <a:defRPr/>
            </a:pPr>
            <a:fld id="{2830CA56-9779-4A25-BB5C-641B4BB9DCBF}" type="slidenum">
              <a:rPr lang="en-US"/>
              <a:pPr>
                <a:defRPr/>
              </a:pPr>
              <a:t>‹Nº›</a:t>
            </a:fld>
            <a:endParaRPr lang="en-US"/>
          </a:p>
        </p:txBody>
      </p:sp>
      <p:sp>
        <p:nvSpPr>
          <p:cNvPr id="1032" name="Text Box 8"/>
          <p:cNvSpPr txBox="1">
            <a:spLocks noChangeArrowheads="1"/>
          </p:cNvSpPr>
          <p:nvPr userDrawn="1"/>
        </p:nvSpPr>
        <p:spPr bwMode="auto">
          <a:xfrm>
            <a:off x="279400" y="6602413"/>
            <a:ext cx="1547813" cy="184150"/>
          </a:xfrm>
          <a:prstGeom prst="rect">
            <a:avLst/>
          </a:prstGeom>
          <a:noFill/>
          <a:ln w="9525">
            <a:noFill/>
            <a:miter lim="800000"/>
            <a:headEnd/>
            <a:tailEnd/>
          </a:ln>
          <a:effectLst/>
        </p:spPr>
        <p:txBody>
          <a:bodyPr wrap="none">
            <a:spAutoFit/>
          </a:bodyPr>
          <a:lstStyle/>
          <a:p>
            <a:pPr eaLnBrk="0" hangingPunct="0">
              <a:defRPr/>
            </a:pPr>
            <a:r>
              <a:rPr lang="en-US" sz="600" b="0" i="1">
                <a:solidFill>
                  <a:srgbClr val="B0BFAE"/>
                </a:solidFill>
              </a:rPr>
              <a:t>© 2007 Weatherford. All rights reserved.</a:t>
            </a:r>
          </a:p>
        </p:txBody>
      </p:sp>
      <p:sp>
        <p:nvSpPr>
          <p:cNvPr id="1041" name="Line 17"/>
          <p:cNvSpPr>
            <a:spLocks noChangeShapeType="1"/>
          </p:cNvSpPr>
          <p:nvPr userDrawn="1"/>
        </p:nvSpPr>
        <p:spPr bwMode="auto">
          <a:xfrm>
            <a:off x="177800" y="987425"/>
            <a:ext cx="8966200" cy="0"/>
          </a:xfrm>
          <a:prstGeom prst="line">
            <a:avLst/>
          </a:prstGeom>
          <a:noFill/>
          <a:ln w="19050">
            <a:solidFill>
              <a:srgbClr val="376556"/>
            </a:solidFill>
            <a:round/>
            <a:headEnd/>
            <a:tailEnd/>
          </a:ln>
          <a:effectLst/>
        </p:spPr>
        <p:txBody>
          <a:bodyPr/>
          <a:lstStyle/>
          <a:p>
            <a:pPr>
              <a:defRPr/>
            </a:pPr>
            <a:endParaRPr lang="es-MX"/>
          </a:p>
        </p:txBody>
      </p:sp>
      <p:sp>
        <p:nvSpPr>
          <p:cNvPr id="1048" name="Line 24"/>
          <p:cNvSpPr>
            <a:spLocks noChangeShapeType="1"/>
          </p:cNvSpPr>
          <p:nvPr userDrawn="1"/>
        </p:nvSpPr>
        <p:spPr bwMode="auto">
          <a:xfrm flipV="1">
            <a:off x="385763" y="215900"/>
            <a:ext cx="3175" cy="1004888"/>
          </a:xfrm>
          <a:prstGeom prst="line">
            <a:avLst/>
          </a:prstGeom>
          <a:noFill/>
          <a:ln w="19050">
            <a:solidFill>
              <a:srgbClr val="376556"/>
            </a:solidFill>
            <a:round/>
            <a:headEnd/>
            <a:tailEnd/>
          </a:ln>
          <a:effectLst/>
        </p:spPr>
        <p:txBody>
          <a:bodyPr/>
          <a:lstStyle/>
          <a:p>
            <a:pPr>
              <a:defRPr/>
            </a:pPr>
            <a:endParaRPr lang="es-MX"/>
          </a:p>
        </p:txBody>
      </p:sp>
      <p:pic>
        <p:nvPicPr>
          <p:cNvPr id="1034" name="Picture 12" descr="http://t3.gstatic.com/images?q=tbn:n5ELnsRuctAjsM:http://www.adecco.com.mx/SiteCollectionImages/Universidades/uvm.jpg&amp;t=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3713" y="134938"/>
            <a:ext cx="2105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spd="slow">
    <p:fade thruBlk="1"/>
  </p:transition>
  <p:hf hdr="0" ftr="0" dt="0"/>
  <p:txStyles>
    <p:titleStyle>
      <a:lvl1pPr algn="l" rtl="0" eaLnBrk="0" fontAlgn="base" hangingPunct="0">
        <a:lnSpc>
          <a:spcPct val="85000"/>
        </a:lnSpc>
        <a:spcBef>
          <a:spcPct val="0"/>
        </a:spcBef>
        <a:spcAft>
          <a:spcPct val="0"/>
        </a:spcAft>
        <a:defRPr sz="2800">
          <a:solidFill>
            <a:schemeClr val="tx1"/>
          </a:solidFill>
          <a:latin typeface="+mj-lt"/>
          <a:ea typeface="+mj-ea"/>
          <a:cs typeface="+mj-cs"/>
        </a:defRPr>
      </a:lvl1pPr>
      <a:lvl2pPr algn="l" rtl="0" eaLnBrk="0" fontAlgn="base" hangingPunct="0">
        <a:lnSpc>
          <a:spcPct val="85000"/>
        </a:lnSpc>
        <a:spcBef>
          <a:spcPct val="0"/>
        </a:spcBef>
        <a:spcAft>
          <a:spcPct val="0"/>
        </a:spcAft>
        <a:defRPr sz="2800">
          <a:solidFill>
            <a:schemeClr val="tx1"/>
          </a:solidFill>
          <a:latin typeface="Arial" charset="0"/>
        </a:defRPr>
      </a:lvl2pPr>
      <a:lvl3pPr algn="l" rtl="0" eaLnBrk="0" fontAlgn="base" hangingPunct="0">
        <a:lnSpc>
          <a:spcPct val="85000"/>
        </a:lnSpc>
        <a:spcBef>
          <a:spcPct val="0"/>
        </a:spcBef>
        <a:spcAft>
          <a:spcPct val="0"/>
        </a:spcAft>
        <a:defRPr sz="2800">
          <a:solidFill>
            <a:schemeClr val="tx1"/>
          </a:solidFill>
          <a:latin typeface="Arial" charset="0"/>
        </a:defRPr>
      </a:lvl3pPr>
      <a:lvl4pPr algn="l" rtl="0" eaLnBrk="0" fontAlgn="base" hangingPunct="0">
        <a:lnSpc>
          <a:spcPct val="85000"/>
        </a:lnSpc>
        <a:spcBef>
          <a:spcPct val="0"/>
        </a:spcBef>
        <a:spcAft>
          <a:spcPct val="0"/>
        </a:spcAft>
        <a:defRPr sz="2800">
          <a:solidFill>
            <a:schemeClr val="tx1"/>
          </a:solidFill>
          <a:latin typeface="Arial" charset="0"/>
        </a:defRPr>
      </a:lvl4pPr>
      <a:lvl5pPr algn="l" rtl="0" eaLnBrk="0" fontAlgn="base" hangingPunct="0">
        <a:lnSpc>
          <a:spcPct val="85000"/>
        </a:lnSpc>
        <a:spcBef>
          <a:spcPct val="0"/>
        </a:spcBef>
        <a:spcAft>
          <a:spcPct val="0"/>
        </a:spcAft>
        <a:defRPr sz="2800">
          <a:solidFill>
            <a:schemeClr val="tx1"/>
          </a:solidFill>
          <a:latin typeface="Arial" charset="0"/>
        </a:defRPr>
      </a:lvl5pPr>
      <a:lvl6pPr marL="457200" algn="l" rtl="0" fontAlgn="base">
        <a:lnSpc>
          <a:spcPct val="85000"/>
        </a:lnSpc>
        <a:spcBef>
          <a:spcPct val="0"/>
        </a:spcBef>
        <a:spcAft>
          <a:spcPct val="0"/>
        </a:spcAft>
        <a:defRPr sz="2800">
          <a:solidFill>
            <a:schemeClr val="tx1"/>
          </a:solidFill>
          <a:latin typeface="Arial" charset="0"/>
        </a:defRPr>
      </a:lvl6pPr>
      <a:lvl7pPr marL="914400" algn="l" rtl="0" fontAlgn="base">
        <a:lnSpc>
          <a:spcPct val="85000"/>
        </a:lnSpc>
        <a:spcBef>
          <a:spcPct val="0"/>
        </a:spcBef>
        <a:spcAft>
          <a:spcPct val="0"/>
        </a:spcAft>
        <a:defRPr sz="2800">
          <a:solidFill>
            <a:schemeClr val="tx1"/>
          </a:solidFill>
          <a:latin typeface="Arial" charset="0"/>
        </a:defRPr>
      </a:lvl7pPr>
      <a:lvl8pPr marL="1371600" algn="l" rtl="0" fontAlgn="base">
        <a:lnSpc>
          <a:spcPct val="85000"/>
        </a:lnSpc>
        <a:spcBef>
          <a:spcPct val="0"/>
        </a:spcBef>
        <a:spcAft>
          <a:spcPct val="0"/>
        </a:spcAft>
        <a:defRPr sz="2800">
          <a:solidFill>
            <a:schemeClr val="tx1"/>
          </a:solidFill>
          <a:latin typeface="Arial" charset="0"/>
        </a:defRPr>
      </a:lvl8pPr>
      <a:lvl9pPr marL="1828800" algn="l" rtl="0" fontAlgn="base">
        <a:lnSpc>
          <a:spcPct val="85000"/>
        </a:lnSpc>
        <a:spcBef>
          <a:spcPct val="0"/>
        </a:spcBef>
        <a:spcAft>
          <a:spcPct val="0"/>
        </a:spcAft>
        <a:defRPr sz="2800">
          <a:solidFill>
            <a:schemeClr val="tx1"/>
          </a:solidFill>
          <a:latin typeface="Arial" charset="0"/>
        </a:defRPr>
      </a:lvl9pPr>
    </p:titleStyle>
    <p:bodyStyle>
      <a:lvl1pPr marL="231775" indent="-231775" algn="l" rtl="0" eaLnBrk="0" fontAlgn="base" hangingPunct="0">
        <a:spcBef>
          <a:spcPct val="30000"/>
        </a:spcBef>
        <a:spcAft>
          <a:spcPct val="30000"/>
        </a:spcAft>
        <a:buClr>
          <a:srgbClr val="B61131"/>
        </a:buClr>
        <a:buChar char="•"/>
        <a:defRPr sz="2400">
          <a:solidFill>
            <a:schemeClr val="tx1"/>
          </a:solidFill>
          <a:latin typeface="+mn-lt"/>
          <a:ea typeface="+mn-ea"/>
          <a:cs typeface="+mn-cs"/>
        </a:defRPr>
      </a:lvl1pPr>
      <a:lvl2pPr marL="742950" indent="-285750" algn="l" rtl="0" eaLnBrk="0" fontAlgn="base" hangingPunct="0">
        <a:spcBef>
          <a:spcPct val="30000"/>
        </a:spcBef>
        <a:spcAft>
          <a:spcPct val="30000"/>
        </a:spcAft>
        <a:buClr>
          <a:srgbClr val="B61131"/>
        </a:buClr>
        <a:buChar char="–"/>
        <a:defRPr sz="2400">
          <a:solidFill>
            <a:srgbClr val="376556"/>
          </a:solidFill>
          <a:latin typeface="+mn-lt"/>
        </a:defRPr>
      </a:lvl2pPr>
      <a:lvl3pPr marL="1143000" indent="-228600" algn="l" rtl="0" eaLnBrk="0" fontAlgn="base" hangingPunct="0">
        <a:spcBef>
          <a:spcPct val="30000"/>
        </a:spcBef>
        <a:spcAft>
          <a:spcPct val="30000"/>
        </a:spcAft>
        <a:buClr>
          <a:srgbClr val="B61131"/>
        </a:buClr>
        <a:buChar char="•"/>
        <a:defRPr sz="2400">
          <a:solidFill>
            <a:schemeClr val="tx1"/>
          </a:solidFill>
          <a:latin typeface="+mn-lt"/>
        </a:defRPr>
      </a:lvl3pPr>
      <a:lvl4pPr marL="1600200" indent="-228600" algn="l" rtl="0" eaLnBrk="0" fontAlgn="base" hangingPunct="0">
        <a:spcBef>
          <a:spcPct val="30000"/>
        </a:spcBef>
        <a:spcAft>
          <a:spcPct val="30000"/>
        </a:spcAft>
        <a:buClr>
          <a:srgbClr val="B61131"/>
        </a:buClr>
        <a:buChar char="–"/>
        <a:defRPr sz="2000">
          <a:solidFill>
            <a:schemeClr val="tx1"/>
          </a:solidFill>
          <a:latin typeface="+mn-lt"/>
        </a:defRPr>
      </a:lvl4pPr>
      <a:lvl5pPr marL="2057400" indent="-228600" algn="l" rtl="0" eaLnBrk="0" fontAlgn="base" hangingPunct="0">
        <a:spcBef>
          <a:spcPct val="30000"/>
        </a:spcBef>
        <a:spcAft>
          <a:spcPct val="30000"/>
        </a:spcAft>
        <a:buClr>
          <a:srgbClr val="B61131"/>
        </a:buClr>
        <a:buChar char="»"/>
        <a:defRPr sz="2000">
          <a:solidFill>
            <a:schemeClr val="tx1"/>
          </a:solidFill>
          <a:latin typeface="+mn-lt"/>
        </a:defRPr>
      </a:lvl5pPr>
      <a:lvl6pPr marL="2514600" indent="-228600" algn="l" rtl="0" fontAlgn="base">
        <a:spcBef>
          <a:spcPct val="30000"/>
        </a:spcBef>
        <a:spcAft>
          <a:spcPct val="30000"/>
        </a:spcAft>
        <a:buClr>
          <a:srgbClr val="B61131"/>
        </a:buClr>
        <a:buChar char="»"/>
        <a:defRPr sz="2000">
          <a:solidFill>
            <a:schemeClr val="tx1"/>
          </a:solidFill>
          <a:latin typeface="+mn-lt"/>
        </a:defRPr>
      </a:lvl6pPr>
      <a:lvl7pPr marL="2971800" indent="-228600" algn="l" rtl="0" fontAlgn="base">
        <a:spcBef>
          <a:spcPct val="30000"/>
        </a:spcBef>
        <a:spcAft>
          <a:spcPct val="30000"/>
        </a:spcAft>
        <a:buClr>
          <a:srgbClr val="B61131"/>
        </a:buClr>
        <a:buChar char="»"/>
        <a:defRPr sz="2000">
          <a:solidFill>
            <a:schemeClr val="tx1"/>
          </a:solidFill>
          <a:latin typeface="+mn-lt"/>
        </a:defRPr>
      </a:lvl7pPr>
      <a:lvl8pPr marL="3429000" indent="-228600" algn="l" rtl="0" fontAlgn="base">
        <a:spcBef>
          <a:spcPct val="30000"/>
        </a:spcBef>
        <a:spcAft>
          <a:spcPct val="30000"/>
        </a:spcAft>
        <a:buClr>
          <a:srgbClr val="B61131"/>
        </a:buClr>
        <a:buChar char="»"/>
        <a:defRPr sz="2000">
          <a:solidFill>
            <a:schemeClr val="tx1"/>
          </a:solidFill>
          <a:latin typeface="+mn-lt"/>
        </a:defRPr>
      </a:lvl8pPr>
      <a:lvl9pPr marL="3886200" indent="-228600" algn="l" rtl="0" fontAlgn="base">
        <a:spcBef>
          <a:spcPct val="30000"/>
        </a:spcBef>
        <a:spcAft>
          <a:spcPct val="30000"/>
        </a:spcAft>
        <a:buClr>
          <a:srgbClr val="B61131"/>
        </a:buClr>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Weatherford 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8" y="361950"/>
            <a:ext cx="201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12"/>
          <p:cNvSpPr>
            <a:spLocks noChangeShapeType="1"/>
          </p:cNvSpPr>
          <p:nvPr/>
        </p:nvSpPr>
        <p:spPr bwMode="auto">
          <a:xfrm>
            <a:off x="666750" y="3741738"/>
            <a:ext cx="8229600" cy="0"/>
          </a:xfrm>
          <a:prstGeom prst="line">
            <a:avLst/>
          </a:prstGeom>
          <a:noFill/>
          <a:ln w="19050">
            <a:solidFill>
              <a:srgbClr val="37655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3316" name="Rectangle 22"/>
          <p:cNvSpPr>
            <a:spLocks noGrp="1" noChangeArrowheads="1"/>
          </p:cNvSpPr>
          <p:nvPr>
            <p:ph type="ctrTitle"/>
          </p:nvPr>
        </p:nvSpPr>
        <p:spPr>
          <a:xfrm>
            <a:off x="823913" y="1836738"/>
            <a:ext cx="7772400" cy="1820862"/>
          </a:xfrm>
        </p:spPr>
        <p:txBody>
          <a:bodyPr/>
          <a:lstStyle/>
          <a:p>
            <a:pPr algn="ctr" eaLnBrk="1" hangingPunct="1"/>
            <a:r>
              <a:rPr lang="es-ES" sz="2800" smtClean="0">
                <a:solidFill>
                  <a:schemeClr val="tx1"/>
                </a:solidFill>
                <a:latin typeface="Calibri" pitchFamily="34" charset="0"/>
                <a:cs typeface="Calibri" pitchFamily="34" charset="0"/>
              </a:rPr>
              <a:t/>
            </a:r>
            <a:br>
              <a:rPr lang="es-ES" sz="2800" smtClean="0">
                <a:solidFill>
                  <a:schemeClr val="tx1"/>
                </a:solidFill>
                <a:latin typeface="Calibri" pitchFamily="34" charset="0"/>
                <a:cs typeface="Calibri" pitchFamily="34" charset="0"/>
              </a:rPr>
            </a:br>
            <a:r>
              <a:rPr lang="es-ES" sz="2800" smtClean="0">
                <a:solidFill>
                  <a:schemeClr val="tx1"/>
                </a:solidFill>
                <a:latin typeface="Calibri" pitchFamily="34" charset="0"/>
                <a:cs typeface="Calibri" pitchFamily="34" charset="0"/>
              </a:rPr>
              <a:t>Implementación</a:t>
            </a:r>
            <a:r>
              <a:rPr lang="es-ES" smtClean="0">
                <a:solidFill>
                  <a:schemeClr val="tx1"/>
                </a:solidFill>
                <a:latin typeface="Calibri" pitchFamily="34" charset="0"/>
                <a:cs typeface="Calibri" pitchFamily="34" charset="0"/>
              </a:rPr>
              <a:t> </a:t>
            </a:r>
            <a:r>
              <a:rPr lang="en-US" sz="2800" smtClean="0">
                <a:solidFill>
                  <a:schemeClr val="tx1"/>
                </a:solidFill>
                <a:latin typeface="Calibri" pitchFamily="34" charset="0"/>
                <a:cs typeface="Calibri" pitchFamily="34" charset="0"/>
              </a:rPr>
              <a:t> 5’s </a:t>
            </a:r>
            <a:r>
              <a:rPr lang="en-US" sz="2800" u="sng" smtClean="0">
                <a:solidFill>
                  <a:schemeClr val="tx1"/>
                </a:solidFill>
                <a:latin typeface="Calibri" pitchFamily="34" charset="0"/>
                <a:cs typeface="Calibri" pitchFamily="34" charset="0"/>
              </a:rPr>
              <a:t/>
            </a:r>
            <a:br>
              <a:rPr lang="en-US" sz="2800" u="sng" smtClean="0">
                <a:solidFill>
                  <a:schemeClr val="tx1"/>
                </a:solidFill>
                <a:latin typeface="Calibri" pitchFamily="34" charset="0"/>
                <a:cs typeface="Calibri" pitchFamily="34" charset="0"/>
              </a:rPr>
            </a:br>
            <a:r>
              <a:rPr lang="es-MX" sz="2800" i="1" smtClean="0">
                <a:solidFill>
                  <a:schemeClr val="tx1"/>
                </a:solidFill>
                <a:latin typeface="Calibri" pitchFamily="34" charset="0"/>
                <a:cs typeface="Calibri" pitchFamily="34" charset="0"/>
              </a:rPr>
              <a:t> Transformación hacia una nueva cultura de trabajo.</a:t>
            </a:r>
            <a:endParaRPr lang="en-US" sz="2800" i="1" smtClean="0">
              <a:solidFill>
                <a:schemeClr val="tx1"/>
              </a:solidFill>
              <a:latin typeface="Calibri" pitchFamily="34" charset="0"/>
              <a:cs typeface="Calibri" pitchFamily="34" charset="0"/>
            </a:endParaRPr>
          </a:p>
        </p:txBody>
      </p:sp>
      <p:grpSp>
        <p:nvGrpSpPr>
          <p:cNvPr id="13317" name="Group 42"/>
          <p:cNvGrpSpPr>
            <a:grpSpLocks/>
          </p:cNvGrpSpPr>
          <p:nvPr/>
        </p:nvGrpSpPr>
        <p:grpSpPr bwMode="auto">
          <a:xfrm>
            <a:off x="5868988" y="161925"/>
            <a:ext cx="2803525" cy="1935163"/>
            <a:chOff x="2539" y="257"/>
            <a:chExt cx="2844" cy="1896"/>
          </a:xfrm>
        </p:grpSpPr>
        <p:pic>
          <p:nvPicPr>
            <p:cNvPr id="13321" name="Picture 43" descr="360 ad photos"/>
            <p:cNvPicPr preferRelativeResize="0">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9" y="257"/>
              <a:ext cx="2828"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4" descr="All Around Yo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 y="2017"/>
              <a:ext cx="104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8" name="Picture 7" descr="método 5S calid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 y="3862388"/>
            <a:ext cx="2878138"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10 CuadroTexto"/>
          <p:cNvSpPr txBox="1">
            <a:spLocks noChangeArrowheads="1"/>
          </p:cNvSpPr>
          <p:nvPr/>
        </p:nvSpPr>
        <p:spPr bwMode="auto">
          <a:xfrm>
            <a:off x="4787900" y="4868863"/>
            <a:ext cx="37036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 typeface="Arial" charset="0"/>
              <a:buChar char="•"/>
            </a:pPr>
            <a:r>
              <a:rPr lang="es-ES" sz="1400">
                <a:solidFill>
                  <a:srgbClr val="000000"/>
                </a:solidFill>
                <a:latin typeface="Calibri" pitchFamily="34" charset="0"/>
                <a:cs typeface="Calibri" pitchFamily="34" charset="0"/>
              </a:rPr>
              <a:t>Melisa Martínez Contreras</a:t>
            </a:r>
          </a:p>
          <a:p>
            <a:pPr eaLnBrk="1" hangingPunct="1">
              <a:buFont typeface="Arial" charset="0"/>
              <a:buChar char="•"/>
            </a:pPr>
            <a:r>
              <a:rPr lang="es-ES" sz="1400">
                <a:solidFill>
                  <a:srgbClr val="000000"/>
                </a:solidFill>
                <a:latin typeface="Calibri" pitchFamily="34" charset="0"/>
                <a:cs typeface="Calibri" pitchFamily="34" charset="0"/>
              </a:rPr>
              <a:t>Pierina </a:t>
            </a:r>
            <a:r>
              <a:rPr lang="es-ES" sz="1400">
                <a:latin typeface="Calibri" pitchFamily="34" charset="0"/>
                <a:cs typeface="Calibri" pitchFamily="34" charset="0"/>
              </a:rPr>
              <a:t>González Veliz</a:t>
            </a:r>
          </a:p>
          <a:p>
            <a:pPr eaLnBrk="1" hangingPunct="1">
              <a:buFont typeface="Arial" charset="0"/>
              <a:buChar char="•"/>
            </a:pPr>
            <a:r>
              <a:rPr lang="es-ES" sz="1400">
                <a:solidFill>
                  <a:srgbClr val="000000"/>
                </a:solidFill>
                <a:latin typeface="Calibri" pitchFamily="34" charset="0"/>
                <a:cs typeface="Calibri" pitchFamily="34" charset="0"/>
              </a:rPr>
              <a:t>Pedro Cesar </a:t>
            </a:r>
            <a:r>
              <a:rPr lang="es-ES" sz="1400">
                <a:latin typeface="Calibri" pitchFamily="34" charset="0"/>
                <a:cs typeface="Calibri" pitchFamily="34" charset="0"/>
              </a:rPr>
              <a:t>González Veliz</a:t>
            </a:r>
          </a:p>
          <a:p>
            <a:pPr eaLnBrk="1" hangingPunct="1">
              <a:buFont typeface="Arial" charset="0"/>
              <a:buChar char="•"/>
            </a:pPr>
            <a:r>
              <a:rPr lang="es-ES" sz="1400">
                <a:solidFill>
                  <a:srgbClr val="000000"/>
                </a:solidFill>
                <a:latin typeface="Calibri" pitchFamily="34" charset="0"/>
                <a:cs typeface="Calibri" pitchFamily="34" charset="0"/>
              </a:rPr>
              <a:t>Pedro Clemente </a:t>
            </a:r>
            <a:r>
              <a:rPr lang="es-ES" sz="1400">
                <a:latin typeface="Calibri" pitchFamily="34" charset="0"/>
                <a:cs typeface="Calibri" pitchFamily="34" charset="0"/>
              </a:rPr>
              <a:t>González Veliz</a:t>
            </a:r>
            <a:endParaRPr lang="es-ES" sz="1400">
              <a:solidFill>
                <a:srgbClr val="000000"/>
              </a:solidFill>
              <a:latin typeface="Calibri" pitchFamily="34" charset="0"/>
              <a:cs typeface="Calibri" pitchFamily="34" charset="0"/>
            </a:endParaRPr>
          </a:p>
          <a:p>
            <a:pPr eaLnBrk="1" hangingPunct="1">
              <a:buFont typeface="Arial" charset="0"/>
              <a:buChar char="•"/>
            </a:pPr>
            <a:endParaRPr lang="es-ES" sz="1400">
              <a:solidFill>
                <a:srgbClr val="000000"/>
              </a:solidFill>
              <a:latin typeface="Calibri" pitchFamily="34" charset="0"/>
              <a:cs typeface="Calibri" pitchFamily="34" charset="0"/>
            </a:endParaRPr>
          </a:p>
        </p:txBody>
      </p:sp>
      <p:sp>
        <p:nvSpPr>
          <p:cNvPr id="13320" name="11 CuadroTexto"/>
          <p:cNvSpPr txBox="1">
            <a:spLocks noChangeArrowheads="1"/>
          </p:cNvSpPr>
          <p:nvPr/>
        </p:nvSpPr>
        <p:spPr bwMode="auto">
          <a:xfrm>
            <a:off x="4287838" y="41719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s-ES" sz="1600">
                <a:solidFill>
                  <a:srgbClr val="000000"/>
                </a:solidFill>
                <a:latin typeface="Calibri" pitchFamily="34" charset="0"/>
                <a:cs typeface="Calibri" pitchFamily="34" charset="0"/>
              </a:rPr>
              <a:t>DIRECCION DE LA PRODUCTIVIDAD.</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332F8D-85FC-4F58-8274-2B44731E30D4}" type="slidenum">
              <a:rPr lang="en-US" b="0" smtClean="0">
                <a:solidFill>
                  <a:srgbClr val="B0BFAE"/>
                </a:solidFill>
                <a:latin typeface="Calibri" pitchFamily="34" charset="0"/>
                <a:cs typeface="Calibri" pitchFamily="34" charset="0"/>
              </a:rPr>
              <a:pPr eaLnBrk="1" hangingPunct="1"/>
              <a:t>9</a:t>
            </a:fld>
            <a:endParaRPr lang="en-US" b="0" smtClean="0">
              <a:solidFill>
                <a:srgbClr val="B0BFAE"/>
              </a:solidFill>
              <a:latin typeface="Calibri" pitchFamily="34" charset="0"/>
              <a:cs typeface="Calibri" pitchFamily="34" charset="0"/>
            </a:endParaRPr>
          </a:p>
        </p:txBody>
      </p:sp>
      <p:sp>
        <p:nvSpPr>
          <p:cNvPr id="22531" name="Rectangle 3"/>
          <p:cNvSpPr>
            <a:spLocks noGrp="1" noChangeArrowheads="1"/>
          </p:cNvSpPr>
          <p:nvPr>
            <p:ph type="body" idx="1"/>
          </p:nvPr>
        </p:nvSpPr>
        <p:spPr>
          <a:xfrm>
            <a:off x="5267325" y="1427163"/>
            <a:ext cx="3649663" cy="4097337"/>
          </a:xfrm>
        </p:spPr>
        <p:txBody>
          <a:bodyPr/>
          <a:lstStyle/>
          <a:p>
            <a:pPr marL="457200" indent="-457200">
              <a:buFontTx/>
              <a:buNone/>
            </a:pPr>
            <a:r>
              <a:rPr lang="es-MX" sz="2000" smtClean="0">
                <a:latin typeface="Calibri" pitchFamily="34" charset="0"/>
                <a:cs typeface="Calibri" pitchFamily="34" charset="0"/>
              </a:rPr>
              <a:t>4. Inspector / Supervisores realizan liberación de herramienta</a:t>
            </a:r>
          </a:p>
          <a:p>
            <a:pPr marL="457200" indent="-457200">
              <a:buFontTx/>
              <a:buNone/>
            </a:pPr>
            <a:r>
              <a:rPr lang="es-MX" sz="2000" smtClean="0">
                <a:latin typeface="Calibri" pitchFamily="34" charset="0"/>
                <a:cs typeface="Calibri" pitchFamily="34" charset="0"/>
              </a:rPr>
              <a:t>3. Inspector de calidad determina especificación</a:t>
            </a:r>
          </a:p>
          <a:p>
            <a:pPr marL="457200" indent="-457200">
              <a:buFontTx/>
              <a:buNone/>
            </a:pPr>
            <a:r>
              <a:rPr lang="es-MX" sz="2000" smtClean="0">
                <a:latin typeface="Calibri" pitchFamily="34" charset="0"/>
                <a:cs typeface="Calibri" pitchFamily="34" charset="0"/>
              </a:rPr>
              <a:t>2. Aplica para herramienta que por algún motivo se detiene su flujo de proceso</a:t>
            </a:r>
          </a:p>
          <a:p>
            <a:pPr marL="457200" indent="-457200">
              <a:buFontTx/>
              <a:buNone/>
            </a:pPr>
            <a:endParaRPr lang="es-MX" sz="2000" smtClean="0">
              <a:latin typeface="Calibri" pitchFamily="34" charset="0"/>
              <a:cs typeface="Calibri" pitchFamily="34" charset="0"/>
            </a:endParaRPr>
          </a:p>
          <a:p>
            <a:pPr marL="457200" indent="-457200">
              <a:buFontTx/>
              <a:buNone/>
            </a:pPr>
            <a:r>
              <a:rPr lang="es-MX" sz="2000" smtClean="0">
                <a:latin typeface="Calibri" pitchFamily="34" charset="0"/>
                <a:cs typeface="Calibri" pitchFamily="34" charset="0"/>
              </a:rPr>
              <a:t>1. Inicia en proceso de limpieza</a:t>
            </a:r>
            <a:endParaRPr lang="es-ES" sz="2000" smtClean="0">
              <a:latin typeface="Calibri" pitchFamily="34" charset="0"/>
              <a:cs typeface="Calibri" pitchFamily="34" charset="0"/>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270000"/>
            <a:ext cx="44386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Line 9"/>
          <p:cNvSpPr>
            <a:spLocks noChangeShapeType="1"/>
          </p:cNvSpPr>
          <p:nvPr/>
        </p:nvSpPr>
        <p:spPr bwMode="auto">
          <a:xfrm flipH="1">
            <a:off x="4854575" y="1711325"/>
            <a:ext cx="444500" cy="69215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s-ES">
              <a:latin typeface="Calibri" pitchFamily="34" charset="0"/>
              <a:cs typeface="Calibri" pitchFamily="34" charset="0"/>
            </a:endParaRPr>
          </a:p>
        </p:txBody>
      </p:sp>
      <p:sp>
        <p:nvSpPr>
          <p:cNvPr id="24583" name="Line 10"/>
          <p:cNvSpPr>
            <a:spLocks noChangeShapeType="1"/>
          </p:cNvSpPr>
          <p:nvPr/>
        </p:nvSpPr>
        <p:spPr bwMode="auto">
          <a:xfrm flipH="1">
            <a:off x="4829175" y="2732088"/>
            <a:ext cx="515938" cy="97313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s-ES">
              <a:latin typeface="Calibri" pitchFamily="34" charset="0"/>
              <a:cs typeface="Calibri" pitchFamily="34" charset="0"/>
            </a:endParaRPr>
          </a:p>
        </p:txBody>
      </p:sp>
      <p:sp>
        <p:nvSpPr>
          <p:cNvPr id="24584" name="Line 11"/>
          <p:cNvSpPr>
            <a:spLocks noChangeShapeType="1"/>
          </p:cNvSpPr>
          <p:nvPr/>
        </p:nvSpPr>
        <p:spPr bwMode="auto">
          <a:xfrm flipH="1">
            <a:off x="4852988" y="3681413"/>
            <a:ext cx="492125" cy="97313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s-ES">
              <a:latin typeface="Calibri" pitchFamily="34" charset="0"/>
              <a:cs typeface="Calibri" pitchFamily="34" charset="0"/>
            </a:endParaRPr>
          </a:p>
        </p:txBody>
      </p:sp>
      <p:sp>
        <p:nvSpPr>
          <p:cNvPr id="24585" name="Line 12"/>
          <p:cNvSpPr>
            <a:spLocks noChangeShapeType="1"/>
          </p:cNvSpPr>
          <p:nvPr/>
        </p:nvSpPr>
        <p:spPr bwMode="auto">
          <a:xfrm flipH="1">
            <a:off x="4911725" y="4994275"/>
            <a:ext cx="457200" cy="82073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s-ES">
              <a:latin typeface="Calibri" pitchFamily="34" charset="0"/>
              <a:cs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7CF1CDB-3789-44BD-B219-3182486F4B57}" type="slidenum">
              <a:rPr lang="en-US" b="0" smtClean="0">
                <a:solidFill>
                  <a:srgbClr val="B0BFAE"/>
                </a:solidFill>
              </a:rPr>
              <a:pPr eaLnBrk="1" hangingPunct="1"/>
              <a:t>10</a:t>
            </a:fld>
            <a:endParaRPr lang="en-US" b="0" smtClean="0">
              <a:solidFill>
                <a:srgbClr val="B0BFAE"/>
              </a:solidFill>
            </a:endParaRPr>
          </a:p>
        </p:txBody>
      </p:sp>
      <p:sp>
        <p:nvSpPr>
          <p:cNvPr id="23555" name="Rectangle 2"/>
          <p:cNvSpPr>
            <a:spLocks noGrp="1" noChangeArrowheads="1"/>
          </p:cNvSpPr>
          <p:nvPr>
            <p:ph type="title"/>
          </p:nvPr>
        </p:nvSpPr>
        <p:spPr/>
        <p:txBody>
          <a:bodyPr/>
          <a:lstStyle/>
          <a:p>
            <a:pPr algn="ctr" eaLnBrk="1" hangingPunct="1"/>
            <a:r>
              <a:rPr lang="es-ES" sz="1800" b="1" smtClean="0">
                <a:solidFill>
                  <a:srgbClr val="000066"/>
                </a:solidFill>
              </a:rPr>
              <a:t>SEITON (</a:t>
            </a:r>
            <a:r>
              <a:rPr lang="ja-JP" altLang="es-ES" sz="1800" b="1" smtClean="0">
                <a:solidFill>
                  <a:srgbClr val="000066"/>
                </a:solidFill>
                <a:ea typeface="ＭＳ Ｐゴシック" charset="-128"/>
              </a:rPr>
              <a:t>整頓</a:t>
            </a:r>
            <a:r>
              <a:rPr lang="es-ES" altLang="ja-JP" sz="1800" b="1" smtClean="0">
                <a:solidFill>
                  <a:srgbClr val="000066"/>
                </a:solidFill>
                <a:ea typeface="ＭＳ Ｐゴシック" charset="-128"/>
              </a:rPr>
              <a:t>): ORGANIZAR</a:t>
            </a:r>
            <a:r>
              <a:rPr lang="es-ES" altLang="ja-JP" sz="1800" i="1" smtClean="0">
                <a:ea typeface="ＭＳ Ｐゴシック" charset="-128"/>
              </a:rPr>
              <a:t>.</a:t>
            </a:r>
            <a:endParaRPr lang="es-ES" sz="1800" smtClean="0"/>
          </a:p>
        </p:txBody>
      </p:sp>
      <p:sp>
        <p:nvSpPr>
          <p:cNvPr id="23556" name="5 CuadroTexto"/>
          <p:cNvSpPr txBox="1">
            <a:spLocks noChangeArrowheads="1"/>
          </p:cNvSpPr>
          <p:nvPr/>
        </p:nvSpPr>
        <p:spPr bwMode="auto">
          <a:xfrm>
            <a:off x="254000" y="2311400"/>
            <a:ext cx="358933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endParaRPr lang="es-ES" sz="1600">
              <a:solidFill>
                <a:srgbClr val="FF0000"/>
              </a:solidFill>
              <a:latin typeface="Calibri" pitchFamily="34" charset="0"/>
              <a:cs typeface="Calibri" pitchFamily="34" charset="0"/>
            </a:endParaRPr>
          </a:p>
          <a:p>
            <a:pPr algn="just" eaLnBrk="1" hangingPunct="1"/>
            <a:r>
              <a:rPr lang="es-ES"/>
              <a:t> </a:t>
            </a:r>
            <a:endParaRPr lang="es-MX"/>
          </a:p>
          <a:p>
            <a:pPr algn="just" eaLnBrk="1" hangingPunct="1">
              <a:buFont typeface="Arial" charset="0"/>
              <a:buChar char="•"/>
            </a:pPr>
            <a:r>
              <a:rPr lang="es-ES" sz="1600" b="0">
                <a:latin typeface="Calibri" pitchFamily="34" charset="0"/>
                <a:cs typeface="Calibri" pitchFamily="34" charset="0"/>
              </a:rPr>
              <a:t>Cada área debe diseñar el Lay Out  en donde se describa el lugar en que se va  acomodar-distribuir las herramientas/Equipos en el sitio de trabajo. (Entrada - proceso-Salida), hacerlo publico en el área y de esta forma involucrar a cada miembro del equipo.</a:t>
            </a:r>
          </a:p>
          <a:p>
            <a:pPr algn="just" eaLnBrk="1" hangingPunct="1">
              <a:buFont typeface="Arial" charset="0"/>
              <a:buChar char="•"/>
            </a:pPr>
            <a:endParaRPr lang="es-MX" sz="1600" b="0">
              <a:latin typeface="Calibri" pitchFamily="34" charset="0"/>
              <a:cs typeface="Calibri" pitchFamily="34" charset="0"/>
            </a:endParaRPr>
          </a:p>
          <a:p>
            <a:pPr algn="just" eaLnBrk="1" hangingPunct="1">
              <a:buFont typeface="Arial" charset="0"/>
              <a:buChar char="•"/>
            </a:pPr>
            <a:r>
              <a:rPr lang="es-MX" sz="1600" b="0">
                <a:latin typeface="Calibri" pitchFamily="34" charset="0"/>
                <a:cs typeface="Calibri" pitchFamily="34" charset="0"/>
              </a:rPr>
              <a:t>Todas las áreas deben estar señalizadas de acuerdo al procedimiento “Requerimientos para la señalización de área”. </a:t>
            </a:r>
          </a:p>
          <a:p>
            <a:pPr algn="just" eaLnBrk="1" hangingPunct="1"/>
            <a:endParaRPr lang="es-MX" sz="2000" b="0"/>
          </a:p>
        </p:txBody>
      </p:sp>
      <p:pic>
        <p:nvPicPr>
          <p:cNvPr id="235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488" y="2709863"/>
            <a:ext cx="4711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5 CuadroTexto"/>
          <p:cNvSpPr txBox="1">
            <a:spLocks noChangeArrowheads="1"/>
          </p:cNvSpPr>
          <p:nvPr/>
        </p:nvSpPr>
        <p:spPr bwMode="auto">
          <a:xfrm>
            <a:off x="439738" y="960438"/>
            <a:ext cx="80105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endParaRPr lang="es-ES" sz="1600">
              <a:solidFill>
                <a:srgbClr val="FF0000"/>
              </a:solidFill>
              <a:latin typeface="Calibri" pitchFamily="34" charset="0"/>
              <a:cs typeface="Calibri" pitchFamily="34" charset="0"/>
            </a:endParaRPr>
          </a:p>
          <a:p>
            <a:pPr algn="just" eaLnBrk="1" hangingPunct="1"/>
            <a:r>
              <a:rPr lang="es-ES" sz="1600">
                <a:solidFill>
                  <a:srgbClr val="FF0000"/>
                </a:solidFill>
                <a:latin typeface="Calibri" pitchFamily="34" charset="0"/>
                <a:cs typeface="Calibri" pitchFamily="34" charset="0"/>
              </a:rPr>
              <a:t>2.- Organizar (</a:t>
            </a:r>
            <a:r>
              <a:rPr lang="es-MX" sz="1600">
                <a:solidFill>
                  <a:srgbClr val="FF0000"/>
                </a:solidFill>
                <a:latin typeface="Calibri" pitchFamily="34" charset="0"/>
                <a:cs typeface="Calibri" pitchFamily="34" charset="0"/>
              </a:rPr>
              <a:t>“Seiton”)</a:t>
            </a:r>
          </a:p>
          <a:p>
            <a:pPr algn="just" eaLnBrk="1" hangingPunct="1"/>
            <a:endParaRPr lang="es-MX" sz="1600">
              <a:solidFill>
                <a:srgbClr val="FF0000"/>
              </a:solidFill>
              <a:latin typeface="Calibri" pitchFamily="34" charset="0"/>
              <a:cs typeface="Calibri" pitchFamily="34" charset="0"/>
            </a:endParaRPr>
          </a:p>
          <a:p>
            <a:pPr algn="just" eaLnBrk="1" hangingPunct="1"/>
            <a:r>
              <a:rPr lang="es-ES" sz="1600">
                <a:solidFill>
                  <a:srgbClr val="000066"/>
                </a:solidFill>
                <a:latin typeface="Calibri" pitchFamily="34" charset="0"/>
                <a:cs typeface="Calibri" pitchFamily="34" charset="0"/>
              </a:rPr>
              <a:t>Objetivo: Disponer de un sitio adecuado para cada elemento utilizado en el trabajo de rutina para facilitar su acceso y retorno al lugar, Disponer de sitios identificados para ubicar elementos que se emplean con poca frecuencia.</a:t>
            </a:r>
          </a:p>
          <a:p>
            <a:pPr algn="just" eaLnBrk="1" hangingPunct="1"/>
            <a:endParaRPr lang="es-MX">
              <a:solidFill>
                <a:srgbClr val="FF0000"/>
              </a:solidFill>
              <a:latin typeface="Calibri" pitchFamily="34" charset="0"/>
              <a:cs typeface="Calibri" pitchFamily="34" charset="0"/>
            </a:endParaRPr>
          </a:p>
          <a:p>
            <a:pPr algn="just" eaLnBrk="1" hangingPunct="1"/>
            <a:r>
              <a:rPr lang="es-ES"/>
              <a:t> </a:t>
            </a:r>
            <a:endParaRPr lang="es-MX" sz="2000" b="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650FD3-B105-48FD-88EE-12395AF353A4}" type="slidenum">
              <a:rPr lang="en-US" b="0" smtClean="0">
                <a:solidFill>
                  <a:srgbClr val="B0BFAE"/>
                </a:solidFill>
              </a:rPr>
              <a:pPr eaLnBrk="1" hangingPunct="1"/>
              <a:t>11</a:t>
            </a:fld>
            <a:endParaRPr lang="en-US" b="0" smtClean="0">
              <a:solidFill>
                <a:srgbClr val="B0BFAE"/>
              </a:solidFill>
            </a:endParaRPr>
          </a:p>
        </p:txBody>
      </p:sp>
      <p:sp>
        <p:nvSpPr>
          <p:cNvPr id="24579" name="Rectangle 2"/>
          <p:cNvSpPr>
            <a:spLocks noGrp="1" noChangeArrowheads="1"/>
          </p:cNvSpPr>
          <p:nvPr>
            <p:ph type="title"/>
          </p:nvPr>
        </p:nvSpPr>
        <p:spPr/>
        <p:txBody>
          <a:bodyPr/>
          <a:lstStyle/>
          <a:p>
            <a:pPr marL="342900" indent="-342900" algn="ctr" eaLnBrk="1" hangingPunct="1"/>
            <a:r>
              <a:rPr lang="es-ES" sz="2400" b="1" smtClean="0">
                <a:solidFill>
                  <a:srgbClr val="000066"/>
                </a:solidFill>
                <a:latin typeface="Calibri" pitchFamily="34" charset="0"/>
                <a:cs typeface="Calibri" pitchFamily="34" charset="0"/>
              </a:rPr>
              <a:t>SEISŌ (</a:t>
            </a:r>
            <a:r>
              <a:rPr lang="ja-JP" altLang="es-ES" sz="2400" b="1" smtClean="0">
                <a:solidFill>
                  <a:srgbClr val="000066"/>
                </a:solidFill>
                <a:latin typeface="Calibri" pitchFamily="34" charset="0"/>
                <a:ea typeface="ＭＳ Ｐゴシック" charset="-128"/>
                <a:cs typeface="Calibri" pitchFamily="34" charset="0"/>
              </a:rPr>
              <a:t>清掃</a:t>
            </a:r>
            <a:r>
              <a:rPr lang="es-ES" altLang="ja-JP" sz="2400" b="1" smtClean="0">
                <a:solidFill>
                  <a:srgbClr val="000066"/>
                </a:solidFill>
                <a:latin typeface="Calibri" pitchFamily="34" charset="0"/>
                <a:ea typeface="ＭＳ Ｐゴシック" charset="-128"/>
                <a:cs typeface="Calibri" pitchFamily="34" charset="0"/>
              </a:rPr>
              <a:t>):</a:t>
            </a:r>
            <a:r>
              <a:rPr lang="ja-JP" altLang="es-ES" sz="2400" b="1" smtClean="0">
                <a:solidFill>
                  <a:srgbClr val="000066"/>
                </a:solidFill>
                <a:latin typeface="Calibri" pitchFamily="34" charset="0"/>
                <a:ea typeface="ＭＳ Ｐゴシック" charset="-128"/>
                <a:cs typeface="Calibri" pitchFamily="34" charset="0"/>
              </a:rPr>
              <a:t> </a:t>
            </a:r>
            <a:r>
              <a:rPr lang="es-ES" sz="2400" b="1" smtClean="0">
                <a:solidFill>
                  <a:srgbClr val="000066"/>
                </a:solidFill>
                <a:latin typeface="Calibri" pitchFamily="34" charset="0"/>
                <a:cs typeface="Calibri" pitchFamily="34" charset="0"/>
              </a:rPr>
              <a:t>LIMPIEZA</a:t>
            </a:r>
            <a:endParaRPr lang="es-ES_tradnl" sz="2400" b="1" smtClean="0">
              <a:solidFill>
                <a:srgbClr val="000066"/>
              </a:solidFill>
              <a:latin typeface="Calibri" pitchFamily="34" charset="0"/>
              <a:cs typeface="Calibri" pitchFamily="34" charset="0"/>
            </a:endParaRPr>
          </a:p>
        </p:txBody>
      </p:sp>
      <p:sp>
        <p:nvSpPr>
          <p:cNvPr id="24580" name="5 CuadroTexto"/>
          <p:cNvSpPr txBox="1">
            <a:spLocks noChangeArrowheads="1"/>
          </p:cNvSpPr>
          <p:nvPr/>
        </p:nvSpPr>
        <p:spPr bwMode="auto">
          <a:xfrm>
            <a:off x="531813" y="1231900"/>
            <a:ext cx="835818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s-MX">
                <a:solidFill>
                  <a:srgbClr val="FF0000"/>
                </a:solidFill>
                <a:latin typeface="Calibri" pitchFamily="34" charset="0"/>
                <a:cs typeface="Calibri" pitchFamily="34" charset="0"/>
              </a:rPr>
              <a:t>3. Limpiar  (“Seiso”)</a:t>
            </a:r>
          </a:p>
          <a:p>
            <a:pPr algn="just" eaLnBrk="1" hangingPunct="1"/>
            <a:r>
              <a:rPr lang="es-ES" sz="1600">
                <a:solidFill>
                  <a:srgbClr val="000066"/>
                </a:solidFill>
                <a:latin typeface="Calibri" pitchFamily="34" charset="0"/>
                <a:cs typeface="Calibri" pitchFamily="34" charset="0"/>
              </a:rPr>
              <a:t>Objetivo: Contar con un área limpia, identificada y ordenada, un rol de limpieza establecida entre los miembros del equipo, estableciendo como, cuando y por quien.</a:t>
            </a:r>
          </a:p>
          <a:p>
            <a:pPr algn="just" eaLnBrk="1" hangingPunct="1"/>
            <a:endParaRPr lang="es-MX" sz="1600" b="0">
              <a:latin typeface="Calibri" pitchFamily="34" charset="0"/>
              <a:cs typeface="Calibri" pitchFamily="34" charset="0"/>
            </a:endParaRPr>
          </a:p>
          <a:p>
            <a:pPr algn="just" eaLnBrk="1" hangingPunct="1"/>
            <a:r>
              <a:rPr lang="es-MX" sz="1600" b="0">
                <a:latin typeface="Calibri" pitchFamily="34" charset="0"/>
                <a:cs typeface="Calibri" pitchFamily="34" charset="0"/>
              </a:rPr>
              <a:t>Cada  área debe separar y depositar los residuos que se generen en su proceso en  recipientes apropiados de acuerdo a sus características. </a:t>
            </a:r>
          </a:p>
          <a:p>
            <a:pPr algn="just" eaLnBrk="1" hangingPunct="1"/>
            <a:endParaRPr lang="es-MX" sz="1600" b="0">
              <a:latin typeface="Calibri" pitchFamily="34" charset="0"/>
              <a:cs typeface="Calibri" pitchFamily="34" charset="0"/>
            </a:endParaRPr>
          </a:p>
          <a:p>
            <a:pPr algn="just" eaLnBrk="1" hangingPunct="1"/>
            <a:endParaRPr lang="es-MX" sz="1600" b="0">
              <a:latin typeface="Calibri" pitchFamily="34" charset="0"/>
              <a:cs typeface="Calibri" pitchFamily="34" charset="0"/>
            </a:endParaRPr>
          </a:p>
          <a:p>
            <a:pPr algn="just" eaLnBrk="1" hangingPunct="1"/>
            <a:endParaRPr lang="es-MX" sz="1600" b="0">
              <a:latin typeface="Calibri" pitchFamily="34" charset="0"/>
              <a:cs typeface="Calibri" pitchFamily="34" charset="0"/>
            </a:endParaRPr>
          </a:p>
        </p:txBody>
      </p:sp>
      <p:pic>
        <p:nvPicPr>
          <p:cNvPr id="6" name="Picture 6" descr="DSC02683"/>
          <p:cNvPicPr>
            <a:picLocks noChangeAspect="1" noChangeArrowheads="1"/>
          </p:cNvPicPr>
          <p:nvPr/>
        </p:nvPicPr>
        <p:blipFill>
          <a:blip r:embed="rId2" cstate="print"/>
          <a:srcRect/>
          <a:stretch>
            <a:fillRect/>
          </a:stretch>
        </p:blipFill>
        <p:spPr bwMode="auto">
          <a:xfrm>
            <a:off x="474280" y="3199536"/>
            <a:ext cx="3542135" cy="2659510"/>
          </a:xfrm>
          <a:prstGeom prst="rect">
            <a:avLst/>
          </a:prstGeom>
          <a:ln>
            <a:noFill/>
          </a:ln>
          <a:effectLst>
            <a:softEdge rad="112500"/>
          </a:effectLst>
        </p:spPr>
      </p:pic>
      <p:pic>
        <p:nvPicPr>
          <p:cNvPr id="7" name="Picture 3" descr="C:\Documents and Settings\ortizad\Mis documentos\WFT\Mantenimiento 5 s\Fotos 110610\MTTO 031.jpg"/>
          <p:cNvPicPr>
            <a:picLocks noChangeAspect="1" noChangeArrowheads="1"/>
          </p:cNvPicPr>
          <p:nvPr/>
        </p:nvPicPr>
        <p:blipFill>
          <a:blip r:embed="rId3" cstate="print"/>
          <a:srcRect t="22549"/>
          <a:stretch>
            <a:fillRect/>
          </a:stretch>
        </p:blipFill>
        <p:spPr bwMode="auto">
          <a:xfrm>
            <a:off x="4197450" y="3234923"/>
            <a:ext cx="4354512" cy="252888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62BB52-ADA2-4D68-A94B-7F2F8D5F30F6}" type="slidenum">
              <a:rPr lang="en-US" b="0" smtClean="0">
                <a:solidFill>
                  <a:srgbClr val="B0BFAE"/>
                </a:solidFill>
              </a:rPr>
              <a:pPr eaLnBrk="1" hangingPunct="1"/>
              <a:t>12</a:t>
            </a:fld>
            <a:endParaRPr lang="en-US" b="0" smtClean="0">
              <a:solidFill>
                <a:srgbClr val="B0BFAE"/>
              </a:solidFill>
            </a:endParaRPr>
          </a:p>
        </p:txBody>
      </p:sp>
      <p:pic>
        <p:nvPicPr>
          <p:cNvPr id="5" name="Picture 4" descr="DSC04219"/>
          <p:cNvPicPr>
            <a:picLocks noChangeAspect="1" noChangeArrowheads="1"/>
          </p:cNvPicPr>
          <p:nvPr/>
        </p:nvPicPr>
        <p:blipFill>
          <a:blip r:embed="rId2" cstate="print"/>
          <a:srcRect/>
          <a:stretch>
            <a:fillRect/>
          </a:stretch>
        </p:blipFill>
        <p:spPr bwMode="auto">
          <a:xfrm>
            <a:off x="74265" y="1788609"/>
            <a:ext cx="4584821" cy="3327675"/>
          </a:xfrm>
          <a:prstGeom prst="rect">
            <a:avLst/>
          </a:prstGeom>
          <a:ln>
            <a:noFill/>
          </a:ln>
          <a:effectLst>
            <a:softEdge rad="112500"/>
          </a:effectLst>
        </p:spPr>
      </p:pic>
      <p:pic>
        <p:nvPicPr>
          <p:cNvPr id="6" name="Picture 4" descr="DSC04220"/>
          <p:cNvPicPr>
            <a:picLocks noChangeAspect="1" noChangeArrowheads="1"/>
          </p:cNvPicPr>
          <p:nvPr/>
        </p:nvPicPr>
        <p:blipFill>
          <a:blip r:embed="rId3" cstate="print"/>
          <a:srcRect/>
          <a:stretch>
            <a:fillRect/>
          </a:stretch>
        </p:blipFill>
        <p:spPr bwMode="auto">
          <a:xfrm>
            <a:off x="4713512" y="1891436"/>
            <a:ext cx="4397829" cy="3299718"/>
          </a:xfrm>
          <a:prstGeom prst="rect">
            <a:avLst/>
          </a:prstGeom>
          <a:ln>
            <a:noFill/>
          </a:ln>
          <a:effectLst>
            <a:softEdge rad="112500"/>
          </a:effec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5178425"/>
            <a:ext cx="14700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6" name="9 Conector recto de flecha"/>
          <p:cNvCxnSpPr>
            <a:cxnSpLocks noChangeShapeType="1"/>
          </p:cNvCxnSpPr>
          <p:nvPr/>
        </p:nvCxnSpPr>
        <p:spPr bwMode="auto">
          <a:xfrm rot="5400000" flipH="1" flipV="1">
            <a:off x="5246688" y="4162425"/>
            <a:ext cx="1265237" cy="766763"/>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 name="10 Rectángulo"/>
          <p:cNvSpPr/>
          <p:nvPr/>
        </p:nvSpPr>
        <p:spPr>
          <a:xfrm>
            <a:off x="649288" y="5178425"/>
            <a:ext cx="3167062" cy="431800"/>
          </a:xfrm>
          <a:prstGeom prst="rect">
            <a:avLst/>
          </a:prstGeom>
        </p:spPr>
        <p:txBody>
          <a:bodyPr>
            <a:spAutoFit/>
          </a:bodyPr>
          <a:lstStyle/>
          <a:p>
            <a:pPr algn="ctr">
              <a:defRPr/>
            </a:pPr>
            <a:r>
              <a:rPr lang="es-MX" sz="1100" dirty="0">
                <a:effectLst>
                  <a:outerShdw blurRad="38100" dist="38100" dir="2700000" algn="tl">
                    <a:srgbClr val="C0C0C0"/>
                  </a:outerShdw>
                </a:effectLst>
                <a:latin typeface="Calibri" pitchFamily="34" charset="0"/>
              </a:rPr>
              <a:t>ÁREA: MANTENIMIENTO Y MECÁNICA HIDRÁHULICA</a:t>
            </a:r>
            <a:endParaRPr lang="es-ES" sz="1100" dirty="0">
              <a:effectLst>
                <a:outerShdw blurRad="38100" dist="38100" dir="2700000" algn="tl">
                  <a:srgbClr val="C0C0C0"/>
                </a:outerShdw>
              </a:effectLst>
              <a:latin typeface="Calibri" pitchFamily="34" charset="0"/>
            </a:endParaRPr>
          </a:p>
        </p:txBody>
      </p:sp>
      <p:sp>
        <p:nvSpPr>
          <p:cNvPr id="12" name="Text Box 8"/>
          <p:cNvSpPr txBox="1">
            <a:spLocks noChangeArrowheads="1"/>
          </p:cNvSpPr>
          <p:nvPr/>
        </p:nvSpPr>
        <p:spPr bwMode="auto">
          <a:xfrm>
            <a:off x="6613525" y="5273675"/>
            <a:ext cx="2347913" cy="277813"/>
          </a:xfrm>
          <a:prstGeom prst="rect">
            <a:avLst/>
          </a:prstGeom>
          <a:noFill/>
          <a:ln w="9525">
            <a:noFill/>
            <a:miter lim="800000"/>
            <a:headEnd/>
            <a:tailEnd/>
          </a:ln>
          <a:effectLst/>
        </p:spPr>
        <p:txBody>
          <a:bodyPr wrap="none">
            <a:spAutoFit/>
          </a:bodyPr>
          <a:lstStyle/>
          <a:p>
            <a:pPr>
              <a:defRPr/>
            </a:pPr>
            <a:r>
              <a:rPr lang="es-MX" sz="1200" dirty="0">
                <a:effectLst>
                  <a:outerShdw blurRad="38100" dist="38100" dir="2700000" algn="tl">
                    <a:srgbClr val="C0C0C0"/>
                  </a:outerShdw>
                </a:effectLst>
                <a:latin typeface="Calibri" pitchFamily="34" charset="0"/>
              </a:rPr>
              <a:t>ÁREA: HERRAMIENTAS DE PESCAS</a:t>
            </a:r>
            <a:endParaRPr lang="es-ES" sz="12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95D96AD-877A-4435-ABC1-32E0C58448BB}" type="slidenum">
              <a:rPr lang="en-US" b="0" smtClean="0">
                <a:solidFill>
                  <a:srgbClr val="B0BFAE"/>
                </a:solidFill>
              </a:rPr>
              <a:pPr eaLnBrk="1" hangingPunct="1"/>
              <a:t>13</a:t>
            </a:fld>
            <a:endParaRPr lang="en-US" b="0" smtClean="0">
              <a:solidFill>
                <a:srgbClr val="B0BFAE"/>
              </a:solidFill>
            </a:endParaRPr>
          </a:p>
        </p:txBody>
      </p:sp>
      <p:pic>
        <p:nvPicPr>
          <p:cNvPr id="5" name="Picture 4" descr="DSC04225"/>
          <p:cNvPicPr>
            <a:picLocks noChangeAspect="1" noChangeArrowheads="1"/>
          </p:cNvPicPr>
          <p:nvPr/>
        </p:nvPicPr>
        <p:blipFill>
          <a:blip r:embed="rId2" cstate="print"/>
          <a:srcRect/>
          <a:stretch>
            <a:fillRect/>
          </a:stretch>
        </p:blipFill>
        <p:spPr bwMode="auto">
          <a:xfrm>
            <a:off x="387688" y="2403719"/>
            <a:ext cx="3919764" cy="2940062"/>
          </a:xfrm>
          <a:prstGeom prst="rect">
            <a:avLst/>
          </a:prstGeom>
          <a:ln>
            <a:noFill/>
          </a:ln>
          <a:effectLst>
            <a:softEdge rad="112500"/>
          </a:effectLst>
        </p:spPr>
      </p:pic>
      <p:pic>
        <p:nvPicPr>
          <p:cNvPr id="6" name="Picture 7" descr="DSC04515"/>
          <p:cNvPicPr>
            <a:picLocks noChangeAspect="1" noChangeArrowheads="1"/>
          </p:cNvPicPr>
          <p:nvPr/>
        </p:nvPicPr>
        <p:blipFill>
          <a:blip r:embed="rId3" cstate="print"/>
          <a:srcRect/>
          <a:stretch>
            <a:fillRect/>
          </a:stretch>
        </p:blipFill>
        <p:spPr bwMode="auto">
          <a:xfrm>
            <a:off x="4688958" y="3657599"/>
            <a:ext cx="3926627" cy="2945319"/>
          </a:xfrm>
          <a:prstGeom prst="rect">
            <a:avLst/>
          </a:prstGeom>
          <a:ln>
            <a:noFill/>
          </a:ln>
          <a:effectLst>
            <a:softEdge rad="112500"/>
          </a:effectLst>
        </p:spPr>
      </p:pic>
      <p:pic>
        <p:nvPicPr>
          <p:cNvPr id="7" name="Picture 8" descr="DSC04516"/>
          <p:cNvPicPr>
            <a:picLocks noChangeAspect="1" noChangeArrowheads="1"/>
          </p:cNvPicPr>
          <p:nvPr/>
        </p:nvPicPr>
        <p:blipFill>
          <a:blip r:embed="rId4" cstate="print"/>
          <a:srcRect/>
          <a:stretch>
            <a:fillRect/>
          </a:stretch>
        </p:blipFill>
        <p:spPr bwMode="auto">
          <a:xfrm>
            <a:off x="4750284" y="959543"/>
            <a:ext cx="3798294" cy="2687424"/>
          </a:xfrm>
          <a:prstGeom prst="rect">
            <a:avLst/>
          </a:prstGeom>
          <a:ln>
            <a:noFill/>
          </a:ln>
          <a:effectLst>
            <a:softEdge rad="112500"/>
          </a:effectLst>
        </p:spPr>
      </p:pic>
      <p:sp>
        <p:nvSpPr>
          <p:cNvPr id="8" name="Text Box 6"/>
          <p:cNvSpPr txBox="1">
            <a:spLocks noChangeArrowheads="1"/>
          </p:cNvSpPr>
          <p:nvPr/>
        </p:nvSpPr>
        <p:spPr bwMode="auto">
          <a:xfrm>
            <a:off x="5072063" y="488950"/>
            <a:ext cx="3303587" cy="339725"/>
          </a:xfrm>
          <a:prstGeom prst="rect">
            <a:avLst/>
          </a:prstGeom>
          <a:noFill/>
          <a:ln w="9525">
            <a:noFill/>
            <a:miter lim="800000"/>
            <a:headEnd/>
            <a:tailEnd/>
          </a:ln>
          <a:effectLst/>
        </p:spPr>
        <p:txBody>
          <a:bodyPr wrap="none">
            <a:spAutoFit/>
          </a:bodyPr>
          <a:lstStyle/>
          <a:p>
            <a:pPr>
              <a:defRPr/>
            </a:pPr>
            <a:r>
              <a:rPr lang="es-MX" sz="1600" dirty="0">
                <a:effectLst>
                  <a:outerShdw blurRad="38100" dist="38100" dir="2700000" algn="tl">
                    <a:srgbClr val="C0C0C0"/>
                  </a:outerShdw>
                </a:effectLst>
                <a:latin typeface="Calibri" pitchFamily="34" charset="0"/>
              </a:rPr>
              <a:t>ÁREA: MANTENIMIENTO VEHICULAR</a:t>
            </a:r>
            <a:endParaRPr lang="es-ES" sz="1600" dirty="0">
              <a:effectLst>
                <a:outerShdw blurRad="38100" dist="38100" dir="2700000" algn="tl">
                  <a:srgbClr val="C0C0C0"/>
                </a:outerShdw>
              </a:effectLst>
              <a:latin typeface="Calibri" pitchFamily="34" charset="0"/>
            </a:endParaRPr>
          </a:p>
        </p:txBody>
      </p:sp>
      <p:sp>
        <p:nvSpPr>
          <p:cNvPr id="9" name="Text Box 8"/>
          <p:cNvSpPr txBox="1">
            <a:spLocks noChangeArrowheads="1"/>
          </p:cNvSpPr>
          <p:nvPr/>
        </p:nvSpPr>
        <p:spPr bwMode="auto">
          <a:xfrm>
            <a:off x="1041400" y="1946275"/>
            <a:ext cx="2919413" cy="307975"/>
          </a:xfrm>
          <a:prstGeom prst="rect">
            <a:avLst/>
          </a:prstGeom>
          <a:noFill/>
          <a:ln w="9525">
            <a:noFill/>
            <a:miter lim="800000"/>
            <a:headEnd/>
            <a:tailEnd/>
          </a:ln>
          <a:effectLst/>
        </p:spPr>
        <p:txBody>
          <a:bodyPr wrap="none">
            <a:spAutoFit/>
          </a:bodyPr>
          <a:lstStyle/>
          <a:p>
            <a:pPr>
              <a:defRPr/>
            </a:pPr>
            <a:r>
              <a:rPr lang="es-MX" sz="1400" dirty="0">
                <a:effectLst>
                  <a:outerShdw blurRad="38100" dist="38100" dir="2700000" algn="tl">
                    <a:srgbClr val="C0C0C0"/>
                  </a:outerShdw>
                </a:effectLst>
                <a:latin typeface="Calibri" pitchFamily="34" charset="0"/>
              </a:rPr>
              <a:t>ÁREA: ALMACÉN DE ACTIVOS CPD&amp;T</a:t>
            </a:r>
            <a:endParaRPr lang="es-ES" sz="14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6DC4F28-8695-4CD8-A008-02C54DB27F4E}" type="slidenum">
              <a:rPr lang="en-US" b="0" smtClean="0">
                <a:solidFill>
                  <a:srgbClr val="B0BFAE"/>
                </a:solidFill>
              </a:rPr>
              <a:pPr eaLnBrk="1" hangingPunct="1"/>
              <a:t>14</a:t>
            </a:fld>
            <a:endParaRPr lang="en-US" b="0" smtClean="0">
              <a:solidFill>
                <a:srgbClr val="B0BFAE"/>
              </a:solidFill>
            </a:endParaRPr>
          </a:p>
        </p:txBody>
      </p:sp>
      <p:pic>
        <p:nvPicPr>
          <p:cNvPr id="5" name="Picture 4" descr="DSC04223"/>
          <p:cNvPicPr>
            <a:picLocks noChangeAspect="1" noChangeArrowheads="1"/>
          </p:cNvPicPr>
          <p:nvPr/>
        </p:nvPicPr>
        <p:blipFill>
          <a:blip r:embed="rId2" cstate="print"/>
          <a:srcRect/>
          <a:stretch>
            <a:fillRect/>
          </a:stretch>
        </p:blipFill>
        <p:spPr bwMode="auto">
          <a:xfrm>
            <a:off x="274895" y="1275905"/>
            <a:ext cx="4167623" cy="3125973"/>
          </a:xfrm>
          <a:prstGeom prst="rect">
            <a:avLst/>
          </a:prstGeom>
          <a:ln>
            <a:noFill/>
          </a:ln>
          <a:effectLst>
            <a:softEdge rad="112500"/>
          </a:effectLst>
        </p:spPr>
      </p:pic>
      <p:pic>
        <p:nvPicPr>
          <p:cNvPr id="6" name="Picture 5" descr="DSC04224"/>
          <p:cNvPicPr>
            <a:picLocks noChangeAspect="1" noChangeArrowheads="1"/>
          </p:cNvPicPr>
          <p:nvPr/>
        </p:nvPicPr>
        <p:blipFill>
          <a:blip r:embed="rId3" cstate="print"/>
          <a:srcRect/>
          <a:stretch>
            <a:fillRect/>
          </a:stretch>
        </p:blipFill>
        <p:spPr bwMode="auto">
          <a:xfrm>
            <a:off x="4646959" y="3168502"/>
            <a:ext cx="4269511" cy="3202394"/>
          </a:xfrm>
          <a:prstGeom prst="rect">
            <a:avLst/>
          </a:prstGeom>
          <a:ln>
            <a:noFill/>
          </a:ln>
          <a:effectLst>
            <a:softEdge rad="112500"/>
          </a:effectLst>
        </p:spPr>
      </p:pic>
      <p:sp>
        <p:nvSpPr>
          <p:cNvPr id="7" name="Text Box 9"/>
          <p:cNvSpPr txBox="1">
            <a:spLocks noChangeArrowheads="1"/>
          </p:cNvSpPr>
          <p:nvPr/>
        </p:nvSpPr>
        <p:spPr bwMode="auto">
          <a:xfrm>
            <a:off x="5848350" y="2797175"/>
            <a:ext cx="1947863" cy="338138"/>
          </a:xfrm>
          <a:prstGeom prst="rect">
            <a:avLst/>
          </a:prstGeom>
          <a:noFill/>
          <a:ln w="9525">
            <a:noFill/>
            <a:miter lim="800000"/>
            <a:headEnd/>
            <a:tailEnd/>
          </a:ln>
          <a:effectLst/>
        </p:spPr>
        <p:txBody>
          <a:bodyPr wrap="none">
            <a:spAutoFit/>
          </a:bodyPr>
          <a:lstStyle/>
          <a:p>
            <a:pPr>
              <a:defRPr/>
            </a:pPr>
            <a:r>
              <a:rPr lang="es-MX" sz="1600" dirty="0">
                <a:effectLst>
                  <a:outerShdw blurRad="38100" dist="38100" dir="2700000" algn="tl">
                    <a:srgbClr val="C0C0C0"/>
                  </a:outerShdw>
                </a:effectLst>
                <a:latin typeface="Calibri" pitchFamily="34" charset="0"/>
              </a:rPr>
              <a:t>ÁREA: THRU TUBING</a:t>
            </a:r>
            <a:endParaRPr lang="es-ES" sz="1600" dirty="0">
              <a:effectLst>
                <a:outerShdw blurRad="38100" dist="38100" dir="2700000" algn="tl">
                  <a:srgbClr val="C0C0C0"/>
                </a:outerShdw>
              </a:effectLst>
              <a:latin typeface="Calibri" pitchFamily="34" charset="0"/>
            </a:endParaRPr>
          </a:p>
        </p:txBody>
      </p:sp>
      <p:sp>
        <p:nvSpPr>
          <p:cNvPr id="8" name="Text Box 8"/>
          <p:cNvSpPr txBox="1">
            <a:spLocks noChangeArrowheads="1"/>
          </p:cNvSpPr>
          <p:nvPr/>
        </p:nvSpPr>
        <p:spPr bwMode="auto">
          <a:xfrm>
            <a:off x="1604963" y="4433888"/>
            <a:ext cx="1357312" cy="307975"/>
          </a:xfrm>
          <a:prstGeom prst="rect">
            <a:avLst/>
          </a:prstGeom>
          <a:noFill/>
          <a:ln w="9525">
            <a:noFill/>
            <a:miter lim="800000"/>
            <a:headEnd/>
            <a:tailEnd/>
          </a:ln>
          <a:effectLst/>
        </p:spPr>
        <p:txBody>
          <a:bodyPr wrap="none">
            <a:spAutoFit/>
          </a:bodyPr>
          <a:lstStyle/>
          <a:p>
            <a:pPr>
              <a:defRPr/>
            </a:pPr>
            <a:r>
              <a:rPr lang="es-MX" sz="1400" dirty="0">
                <a:effectLst>
                  <a:outerShdw blurRad="38100" dist="38100" dir="2700000" algn="tl">
                    <a:srgbClr val="C0C0C0"/>
                  </a:outerShdw>
                </a:effectLst>
                <a:latin typeface="Calibri" pitchFamily="34" charset="0"/>
              </a:rPr>
              <a:t>ÁREA: BALEROS</a:t>
            </a:r>
            <a:endParaRPr lang="es-ES" sz="14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A43B384-BE9C-4643-9C80-38AC504D4B36}" type="slidenum">
              <a:rPr lang="en-US" b="0" smtClean="0">
                <a:solidFill>
                  <a:srgbClr val="B0BFAE"/>
                </a:solidFill>
              </a:rPr>
              <a:pPr eaLnBrk="1" hangingPunct="1"/>
              <a:t>15</a:t>
            </a:fld>
            <a:endParaRPr lang="en-US" b="0" smtClean="0">
              <a:solidFill>
                <a:srgbClr val="B0BFAE"/>
              </a:solidFill>
            </a:endParaRPr>
          </a:p>
        </p:txBody>
      </p:sp>
      <p:pic>
        <p:nvPicPr>
          <p:cNvPr id="5" name="Picture 4" descr="DSC04434"/>
          <p:cNvPicPr>
            <a:picLocks noChangeAspect="1" noChangeArrowheads="1"/>
          </p:cNvPicPr>
          <p:nvPr/>
        </p:nvPicPr>
        <p:blipFill>
          <a:blip r:embed="rId2" cstate="print"/>
          <a:srcRect/>
          <a:stretch>
            <a:fillRect/>
          </a:stretch>
        </p:blipFill>
        <p:spPr bwMode="auto">
          <a:xfrm>
            <a:off x="753546" y="1303302"/>
            <a:ext cx="3499477" cy="2524420"/>
          </a:xfrm>
          <a:prstGeom prst="rect">
            <a:avLst/>
          </a:prstGeom>
          <a:ln>
            <a:noFill/>
          </a:ln>
          <a:effectLst>
            <a:softEdge rad="112500"/>
          </a:effectLst>
        </p:spPr>
      </p:pic>
      <p:pic>
        <p:nvPicPr>
          <p:cNvPr id="6" name="Picture 5" descr="DSC04435"/>
          <p:cNvPicPr>
            <a:picLocks noChangeAspect="1" noChangeArrowheads="1"/>
          </p:cNvPicPr>
          <p:nvPr/>
        </p:nvPicPr>
        <p:blipFill>
          <a:blip r:embed="rId3" cstate="print"/>
          <a:srcRect/>
          <a:stretch>
            <a:fillRect/>
          </a:stretch>
        </p:blipFill>
        <p:spPr bwMode="auto">
          <a:xfrm>
            <a:off x="4900724" y="1225072"/>
            <a:ext cx="3412556" cy="2560120"/>
          </a:xfrm>
          <a:prstGeom prst="rect">
            <a:avLst/>
          </a:prstGeom>
          <a:ln>
            <a:noFill/>
          </a:ln>
          <a:effectLst>
            <a:softEdge rad="112500"/>
          </a:effectLst>
        </p:spPr>
      </p:pic>
      <p:pic>
        <p:nvPicPr>
          <p:cNvPr id="7" name="Picture 11" descr="DSC04456"/>
          <p:cNvPicPr>
            <a:picLocks noChangeAspect="1" noChangeArrowheads="1"/>
          </p:cNvPicPr>
          <p:nvPr/>
        </p:nvPicPr>
        <p:blipFill>
          <a:blip r:embed="rId4" cstate="print"/>
          <a:srcRect/>
          <a:stretch>
            <a:fillRect/>
          </a:stretch>
        </p:blipFill>
        <p:spPr bwMode="auto">
          <a:xfrm>
            <a:off x="739922" y="4008473"/>
            <a:ext cx="3553658" cy="2465683"/>
          </a:xfrm>
          <a:prstGeom prst="rect">
            <a:avLst/>
          </a:prstGeom>
          <a:ln>
            <a:noFill/>
          </a:ln>
          <a:effectLst>
            <a:softEdge rad="112500"/>
          </a:effectLst>
        </p:spPr>
      </p:pic>
      <p:pic>
        <p:nvPicPr>
          <p:cNvPr id="8" name="Picture 15" descr="DSC04491"/>
          <p:cNvPicPr>
            <a:picLocks noChangeAspect="1" noChangeArrowheads="1"/>
          </p:cNvPicPr>
          <p:nvPr/>
        </p:nvPicPr>
        <p:blipFill>
          <a:blip r:embed="rId5" cstate="print"/>
          <a:srcRect/>
          <a:stretch>
            <a:fillRect/>
          </a:stretch>
        </p:blipFill>
        <p:spPr bwMode="auto">
          <a:xfrm>
            <a:off x="4822826" y="4072270"/>
            <a:ext cx="3563908" cy="2567468"/>
          </a:xfrm>
          <a:prstGeom prst="rect">
            <a:avLst/>
          </a:prstGeom>
          <a:ln>
            <a:noFill/>
          </a:ln>
          <a:effectLst>
            <a:softEdge rad="112500"/>
          </a:effectLst>
        </p:spPr>
      </p:pic>
      <p:sp>
        <p:nvSpPr>
          <p:cNvPr id="9" name="Text Box 9"/>
          <p:cNvSpPr txBox="1">
            <a:spLocks noChangeArrowheads="1"/>
          </p:cNvSpPr>
          <p:nvPr/>
        </p:nvSpPr>
        <p:spPr bwMode="auto">
          <a:xfrm>
            <a:off x="4508500" y="520700"/>
            <a:ext cx="1062038" cy="339725"/>
          </a:xfrm>
          <a:prstGeom prst="rect">
            <a:avLst/>
          </a:prstGeom>
          <a:noFill/>
          <a:ln w="9525">
            <a:noFill/>
            <a:miter lim="800000"/>
            <a:headEnd/>
            <a:tailEnd/>
          </a:ln>
          <a:effectLst/>
        </p:spPr>
        <p:txBody>
          <a:bodyPr wrap="none">
            <a:spAutoFit/>
          </a:bodyPr>
          <a:lstStyle/>
          <a:p>
            <a:pPr>
              <a:defRPr/>
            </a:pPr>
            <a:r>
              <a:rPr lang="es-MX" sz="1600" dirty="0">
                <a:effectLst>
                  <a:outerShdw blurRad="38100" dist="38100" dir="2700000" algn="tl">
                    <a:srgbClr val="C0C0C0"/>
                  </a:outerShdw>
                </a:effectLst>
                <a:latin typeface="Calibri" pitchFamily="34" charset="0"/>
              </a:rPr>
              <a:t>ÁREA: TRS</a:t>
            </a:r>
            <a:endParaRPr lang="es-ES" sz="16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1" name="Picture 17" descr="DSC04390"/>
          <p:cNvPicPr>
            <a:picLocks noChangeAspect="1" noChangeArrowheads="1"/>
          </p:cNvPicPr>
          <p:nvPr/>
        </p:nvPicPr>
        <p:blipFill>
          <a:blip r:embed="rId2" cstate="print"/>
          <a:srcRect/>
          <a:stretch>
            <a:fillRect/>
          </a:stretch>
        </p:blipFill>
        <p:spPr bwMode="auto">
          <a:xfrm>
            <a:off x="4818654" y="1140933"/>
            <a:ext cx="3632200" cy="2724150"/>
          </a:xfrm>
          <a:prstGeom prst="rect">
            <a:avLst/>
          </a:prstGeom>
          <a:ln>
            <a:noFill/>
          </a:ln>
          <a:effectLst>
            <a:softEdge rad="112500"/>
          </a:effectLst>
        </p:spPr>
      </p:pic>
      <p:pic>
        <p:nvPicPr>
          <p:cNvPr id="7" name="Picture 3" descr="DSC04506"/>
          <p:cNvPicPr>
            <a:picLocks noChangeAspect="1" noChangeArrowheads="1"/>
          </p:cNvPicPr>
          <p:nvPr/>
        </p:nvPicPr>
        <p:blipFill>
          <a:blip r:embed="rId3" cstate="print"/>
          <a:srcRect/>
          <a:stretch>
            <a:fillRect/>
          </a:stretch>
        </p:blipFill>
        <p:spPr bwMode="auto">
          <a:xfrm>
            <a:off x="4759251" y="4019438"/>
            <a:ext cx="3600450" cy="2700338"/>
          </a:xfrm>
          <a:prstGeom prst="rect">
            <a:avLst/>
          </a:prstGeom>
          <a:ln>
            <a:noFill/>
          </a:ln>
          <a:effectLst>
            <a:softEdge rad="112500"/>
          </a:effectLst>
        </p:spPr>
      </p:pic>
      <p:pic>
        <p:nvPicPr>
          <p:cNvPr id="8" name="Picture 4" descr="DSC04436"/>
          <p:cNvPicPr>
            <a:picLocks noChangeAspect="1" noChangeArrowheads="1"/>
          </p:cNvPicPr>
          <p:nvPr/>
        </p:nvPicPr>
        <p:blipFill>
          <a:blip r:embed="rId4" cstate="print"/>
          <a:srcRect/>
          <a:stretch>
            <a:fillRect/>
          </a:stretch>
        </p:blipFill>
        <p:spPr bwMode="auto">
          <a:xfrm>
            <a:off x="766171" y="3982446"/>
            <a:ext cx="3630612" cy="2724150"/>
          </a:xfrm>
          <a:prstGeom prst="rect">
            <a:avLst/>
          </a:prstGeom>
          <a:ln>
            <a:noFill/>
          </a:ln>
          <a:effectLst>
            <a:softEdge rad="112500"/>
          </a:effectLst>
        </p:spPr>
      </p:pic>
      <p:pic>
        <p:nvPicPr>
          <p:cNvPr id="9" name="Picture 8" descr="DSC04485"/>
          <p:cNvPicPr>
            <a:picLocks noChangeAspect="1" noChangeArrowheads="1"/>
          </p:cNvPicPr>
          <p:nvPr/>
        </p:nvPicPr>
        <p:blipFill>
          <a:blip r:embed="rId5" cstate="print"/>
          <a:srcRect/>
          <a:stretch>
            <a:fillRect/>
          </a:stretch>
        </p:blipFill>
        <p:spPr bwMode="auto">
          <a:xfrm>
            <a:off x="808702" y="1184792"/>
            <a:ext cx="3559175" cy="2670175"/>
          </a:xfrm>
          <a:prstGeom prst="rect">
            <a:avLst/>
          </a:prstGeom>
          <a:ln>
            <a:noFill/>
          </a:ln>
          <a:effectLst>
            <a:softEdge rad="112500"/>
          </a:effectLst>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ADD1DE-0D41-4220-914D-7BBB6D5F91DB}" type="slidenum">
              <a:rPr lang="en-US" b="0" smtClean="0">
                <a:solidFill>
                  <a:srgbClr val="B0BFAE"/>
                </a:solidFill>
              </a:rPr>
              <a:pPr eaLnBrk="1" hangingPunct="1"/>
              <a:t>17</a:t>
            </a:fld>
            <a:endParaRPr lang="en-US" b="0" smtClean="0">
              <a:solidFill>
                <a:srgbClr val="B0BFAE"/>
              </a:solidFill>
            </a:endParaRPr>
          </a:p>
        </p:txBody>
      </p:sp>
      <p:pic>
        <p:nvPicPr>
          <p:cNvPr id="40962" name="Picture 2" descr="C:\Users\Melisa\Documents\DSC00754.JPG"/>
          <p:cNvPicPr>
            <a:picLocks noChangeAspect="1" noChangeArrowheads="1"/>
          </p:cNvPicPr>
          <p:nvPr/>
        </p:nvPicPr>
        <p:blipFill>
          <a:blip r:embed="rId2" cstate="print"/>
          <a:srcRect l="16998" t="17992" r="15111" b="12473"/>
          <a:stretch>
            <a:fillRect/>
          </a:stretch>
        </p:blipFill>
        <p:spPr bwMode="auto">
          <a:xfrm>
            <a:off x="563527" y="3125973"/>
            <a:ext cx="3806456" cy="2923953"/>
          </a:xfrm>
          <a:prstGeom prst="rect">
            <a:avLst/>
          </a:prstGeom>
          <a:ln>
            <a:noFill/>
          </a:ln>
          <a:effectLst>
            <a:softEdge rad="112500"/>
          </a:effectLst>
        </p:spPr>
      </p:pic>
      <p:sp>
        <p:nvSpPr>
          <p:cNvPr id="4" name="Text Box 9"/>
          <p:cNvSpPr txBox="1">
            <a:spLocks noChangeArrowheads="1"/>
          </p:cNvSpPr>
          <p:nvPr/>
        </p:nvSpPr>
        <p:spPr bwMode="auto">
          <a:xfrm>
            <a:off x="3795713" y="393700"/>
            <a:ext cx="3910012" cy="338138"/>
          </a:xfrm>
          <a:prstGeom prst="rect">
            <a:avLst/>
          </a:prstGeom>
          <a:noFill/>
          <a:ln w="9525">
            <a:noFill/>
            <a:miter lim="800000"/>
            <a:headEnd/>
            <a:tailEnd/>
          </a:ln>
          <a:effectLst/>
        </p:spPr>
        <p:txBody>
          <a:bodyPr wrap="none">
            <a:spAutoFit/>
          </a:bodyPr>
          <a:lstStyle/>
          <a:p>
            <a:pPr>
              <a:defRPr/>
            </a:pPr>
            <a:r>
              <a:rPr lang="es-MX" sz="1600" dirty="0">
                <a:effectLst>
                  <a:outerShdw blurRad="38100" dist="38100" dir="2700000" algn="tl">
                    <a:srgbClr val="C0C0C0"/>
                  </a:outerShdw>
                </a:effectLst>
                <a:latin typeface="Calibri" pitchFamily="34" charset="0"/>
              </a:rPr>
              <a:t>ÁREA: </a:t>
            </a:r>
            <a:r>
              <a:rPr lang="es-MX" sz="1600" dirty="0">
                <a:effectLst>
                  <a:outerShdw blurRad="38100" dist="38100" dir="2700000" algn="tl">
                    <a:srgbClr val="C0C0C0"/>
                  </a:outerShdw>
                </a:effectLst>
                <a:latin typeface="Calibri" pitchFamily="34" charset="0"/>
              </a:rPr>
              <a:t>ALMACEN DE RESIDUOS </a:t>
            </a:r>
            <a:r>
              <a:rPr lang="es-MX" sz="1600" dirty="0">
                <a:effectLst>
                  <a:outerShdw blurRad="38100" dist="38100" dir="2700000" algn="tl">
                    <a:srgbClr val="C0C0C0"/>
                  </a:outerShdw>
                </a:effectLst>
                <a:latin typeface="Calibri" pitchFamily="34" charset="0"/>
              </a:rPr>
              <a:t>PELIGROSOS</a:t>
            </a:r>
            <a:endParaRPr lang="es-ES" sz="1600" dirty="0">
              <a:effectLst>
                <a:outerShdw blurRad="38100" dist="38100" dir="2700000" algn="tl">
                  <a:srgbClr val="C0C0C0"/>
                </a:outerShdw>
              </a:effectLst>
              <a:latin typeface="Calibri" pitchFamily="34" charset="0"/>
            </a:endParaRPr>
          </a:p>
        </p:txBody>
      </p:sp>
      <p:pic>
        <p:nvPicPr>
          <p:cNvPr id="5" name="Picture 68"/>
          <p:cNvPicPr>
            <a:picLocks noChangeAspect="1" noChangeArrowheads="1"/>
          </p:cNvPicPr>
          <p:nvPr/>
        </p:nvPicPr>
        <p:blipFill>
          <a:blip r:embed="rId3" cstate="print"/>
          <a:srcRect/>
          <a:stretch>
            <a:fillRect/>
          </a:stretch>
        </p:blipFill>
        <p:spPr bwMode="auto">
          <a:xfrm>
            <a:off x="4829661" y="1270258"/>
            <a:ext cx="3816018" cy="2918969"/>
          </a:xfrm>
          <a:prstGeom prst="rect">
            <a:avLst/>
          </a:prstGeom>
          <a:ln>
            <a:noFill/>
          </a:ln>
          <a:effectLst>
            <a:softEdge rad="112500"/>
          </a:effectLst>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143986-77A9-45AB-A675-C13E4160D945}" type="slidenum">
              <a:rPr lang="en-US" b="0" smtClean="0">
                <a:solidFill>
                  <a:srgbClr val="B0BFAE"/>
                </a:solidFill>
              </a:rPr>
              <a:pPr eaLnBrk="1" hangingPunct="1"/>
              <a:t>18</a:t>
            </a:fld>
            <a:endParaRPr lang="en-US" b="0" smtClean="0">
              <a:solidFill>
                <a:srgbClr val="B0BFAE"/>
              </a:solidFill>
            </a:endParaRPr>
          </a:p>
        </p:txBody>
      </p:sp>
      <p:sp>
        <p:nvSpPr>
          <p:cNvPr id="31747" name="Rectangle 2"/>
          <p:cNvSpPr>
            <a:spLocks noGrp="1" noChangeArrowheads="1"/>
          </p:cNvSpPr>
          <p:nvPr>
            <p:ph type="title"/>
          </p:nvPr>
        </p:nvSpPr>
        <p:spPr/>
        <p:txBody>
          <a:bodyPr/>
          <a:lstStyle/>
          <a:p>
            <a:pPr marL="342900" indent="-342900" algn="ctr" eaLnBrk="1" hangingPunct="1"/>
            <a:r>
              <a:rPr lang="es-ES" sz="2400" b="1" smtClean="0">
                <a:solidFill>
                  <a:srgbClr val="000066"/>
                </a:solidFill>
                <a:latin typeface="Calibri" pitchFamily="34" charset="0"/>
                <a:cs typeface="Calibri" pitchFamily="34" charset="0"/>
              </a:rPr>
              <a:t>SEIKETSU (</a:t>
            </a:r>
            <a:r>
              <a:rPr lang="ja-JP" altLang="es-ES" sz="2400" b="1" smtClean="0">
                <a:solidFill>
                  <a:srgbClr val="000066"/>
                </a:solidFill>
                <a:latin typeface="Calibri" pitchFamily="34" charset="0"/>
                <a:ea typeface="ＭＳ Ｐゴシック" charset="-128"/>
                <a:cs typeface="Calibri" pitchFamily="34" charset="0"/>
              </a:rPr>
              <a:t>清潔</a:t>
            </a:r>
            <a:r>
              <a:rPr lang="es-ES" altLang="ja-JP" sz="2400" b="1" smtClean="0">
                <a:solidFill>
                  <a:srgbClr val="000066"/>
                </a:solidFill>
                <a:latin typeface="Calibri" pitchFamily="34" charset="0"/>
                <a:ea typeface="ＭＳ Ｐゴシック" charset="-128"/>
                <a:cs typeface="Calibri" pitchFamily="34" charset="0"/>
              </a:rPr>
              <a:t>):</a:t>
            </a:r>
            <a:r>
              <a:rPr lang="ja-JP" altLang="es-ES" sz="2400" b="1" smtClean="0">
                <a:solidFill>
                  <a:srgbClr val="000066"/>
                </a:solidFill>
                <a:latin typeface="Calibri" pitchFamily="34" charset="0"/>
                <a:ea typeface="ＭＳ Ｐゴシック" charset="-128"/>
                <a:cs typeface="Calibri" pitchFamily="34" charset="0"/>
              </a:rPr>
              <a:t> </a:t>
            </a:r>
            <a:r>
              <a:rPr lang="es-ES" sz="2400" b="1" smtClean="0">
                <a:solidFill>
                  <a:srgbClr val="000066"/>
                </a:solidFill>
                <a:latin typeface="Calibri" pitchFamily="34" charset="0"/>
                <a:cs typeface="Calibri" pitchFamily="34" charset="0"/>
              </a:rPr>
              <a:t>ESTANDARIZAR</a:t>
            </a:r>
            <a:endParaRPr lang="es-ES_tradnl" sz="2400" b="1" smtClean="0">
              <a:solidFill>
                <a:srgbClr val="000066"/>
              </a:solidFill>
              <a:latin typeface="Calibri" pitchFamily="34" charset="0"/>
              <a:cs typeface="Calibri" pitchFamily="34" charset="0"/>
            </a:endParaRPr>
          </a:p>
        </p:txBody>
      </p:sp>
      <p:sp>
        <p:nvSpPr>
          <p:cNvPr id="6" name="5 CuadroTexto"/>
          <p:cNvSpPr txBox="1"/>
          <p:nvPr/>
        </p:nvSpPr>
        <p:spPr>
          <a:xfrm>
            <a:off x="542925" y="1979613"/>
            <a:ext cx="8196263" cy="4494212"/>
          </a:xfrm>
          <a:prstGeom prst="rect">
            <a:avLst/>
          </a:prstGeom>
          <a:noFill/>
        </p:spPr>
        <p:txBody>
          <a:bodyPr>
            <a:spAutoFit/>
          </a:bodyPr>
          <a:lstStyle/>
          <a:p>
            <a:pPr algn="just">
              <a:defRPr/>
            </a:pPr>
            <a:r>
              <a:rPr lang="es-MX" sz="2000" dirty="0">
                <a:solidFill>
                  <a:srgbClr val="FF0000"/>
                </a:solidFill>
                <a:latin typeface="Calibri" pitchFamily="34" charset="0"/>
                <a:cs typeface="Calibri" pitchFamily="34" charset="0"/>
              </a:rPr>
              <a:t>4. Estandarizar  “SEIKETSU” </a:t>
            </a:r>
          </a:p>
          <a:p>
            <a:pPr algn="just">
              <a:defRPr/>
            </a:pPr>
            <a:endParaRPr lang="es-MX" sz="2000" dirty="0">
              <a:solidFill>
                <a:srgbClr val="FF0000"/>
              </a:solidFill>
              <a:latin typeface="Calibri" pitchFamily="34" charset="0"/>
              <a:cs typeface="Calibri" pitchFamily="34" charset="0"/>
            </a:endParaRPr>
          </a:p>
          <a:p>
            <a:pPr algn="just">
              <a:defRPr/>
            </a:pPr>
            <a:r>
              <a:rPr lang="es-ES" dirty="0">
                <a:solidFill>
                  <a:srgbClr val="000066"/>
                </a:solidFill>
                <a:latin typeface="Calibri" pitchFamily="34" charset="0"/>
                <a:cs typeface="Calibri" pitchFamily="34" charset="0"/>
              </a:rPr>
              <a:t>Objetivo: </a:t>
            </a:r>
            <a:r>
              <a:rPr lang="es-MX" dirty="0">
                <a:solidFill>
                  <a:srgbClr val="000066"/>
                </a:solidFill>
                <a:latin typeface="Calibri" pitchFamily="34" charset="0"/>
                <a:cs typeface="Calibri" pitchFamily="34" charset="0"/>
              </a:rPr>
              <a:t>Normalizar y fijar procedimientos, con esto se tendrá un control para realizar las actividades de manera eficiente y eficaz. </a:t>
            </a:r>
            <a:r>
              <a:rPr lang="es-ES" dirty="0">
                <a:solidFill>
                  <a:srgbClr val="000066"/>
                </a:solidFill>
                <a:latin typeface="Calibri" pitchFamily="34" charset="0"/>
                <a:cs typeface="Calibri" pitchFamily="34" charset="0"/>
              </a:rPr>
              <a:t>Ser constantes en como hacemos las cosas. </a:t>
            </a:r>
          </a:p>
          <a:p>
            <a:pPr algn="just">
              <a:defRPr/>
            </a:pPr>
            <a:endParaRPr lang="es-ES" sz="2000" dirty="0">
              <a:solidFill>
                <a:srgbClr val="FF0000"/>
              </a:solidFill>
              <a:latin typeface="Calibri" pitchFamily="34" charset="0"/>
              <a:cs typeface="Calibri" pitchFamily="34" charset="0"/>
            </a:endParaRPr>
          </a:p>
          <a:p>
            <a:pPr marL="457200" indent="-457200" algn="just">
              <a:buFont typeface="Arial" pitchFamily="34" charset="0"/>
              <a:buChar char="•"/>
              <a:defRPr/>
            </a:pPr>
            <a:r>
              <a:rPr lang="es-ES" sz="1600" b="0" dirty="0">
                <a:latin typeface="Calibri" pitchFamily="34" charset="0"/>
                <a:cs typeface="Calibri" pitchFamily="34" charset="0"/>
              </a:rPr>
              <a:t>Cada área debe definir los procesos y los flujos de proceso por grupo de herramienta (mantenimiento) y se debe colocar el diagrama de flujo en cada área. Se debe especificar los registros-formatos que se utilizan, (ejemplo, etiqueta-hoja viajera etc.)</a:t>
            </a:r>
          </a:p>
          <a:p>
            <a:pPr marL="457200" indent="-457200" algn="just">
              <a:defRPr/>
            </a:pPr>
            <a:endParaRPr lang="es-ES" sz="1600" b="0" dirty="0">
              <a:latin typeface="Calibri" pitchFamily="34" charset="0"/>
              <a:cs typeface="Calibri" pitchFamily="34" charset="0"/>
            </a:endParaRPr>
          </a:p>
          <a:p>
            <a:pPr marL="457200" indent="-457200" algn="just">
              <a:buFont typeface="Arial" pitchFamily="34" charset="0"/>
              <a:buChar char="•"/>
              <a:defRPr/>
            </a:pPr>
            <a:r>
              <a:rPr lang="es-ES" sz="1600" b="0" dirty="0">
                <a:latin typeface="Calibri" pitchFamily="34" charset="0"/>
                <a:cs typeface="Calibri" pitchFamily="34" charset="0"/>
              </a:rPr>
              <a:t>Una vez definidos los procesos-procedimientos-instrucciones, estos se estarán monitoreando constantemente para verificar su cumplimiento a través de listas de verificación. </a:t>
            </a:r>
            <a:endParaRPr lang="es-ES" b="0" dirty="0">
              <a:latin typeface="Calibri" pitchFamily="34" charset="0"/>
              <a:cs typeface="Calibri" pitchFamily="34" charset="0"/>
            </a:endParaRPr>
          </a:p>
          <a:p>
            <a:pPr marL="457200" indent="-457200" algn="just">
              <a:buFont typeface="Arial" pitchFamily="34" charset="0"/>
              <a:buChar char="•"/>
              <a:defRPr/>
            </a:pPr>
            <a:endParaRPr lang="es-ES" b="0" dirty="0"/>
          </a:p>
          <a:p>
            <a:pPr marL="457200" indent="-457200" algn="just">
              <a:defRPr/>
            </a:pPr>
            <a:endParaRPr lang="es-MX" b="0" dirty="0">
              <a:latin typeface="Calibri" pitchFamily="34" charset="0"/>
              <a:cs typeface="Calibri" pitchFamily="34" charset="0"/>
            </a:endParaRPr>
          </a:p>
          <a:p>
            <a:pPr algn="just">
              <a:defRPr/>
            </a:pPr>
            <a:endParaRPr lang="es-MX" sz="2400" b="0"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A21A3A3-4041-4BD3-9D08-76037E2660C1}" type="slidenum">
              <a:rPr lang="en-US" b="0" smtClean="0">
                <a:solidFill>
                  <a:srgbClr val="B0BFAE"/>
                </a:solidFill>
              </a:rPr>
              <a:pPr eaLnBrk="1" hangingPunct="1"/>
              <a:t>1</a:t>
            </a:fld>
            <a:endParaRPr lang="en-US" b="0" smtClean="0">
              <a:solidFill>
                <a:srgbClr val="B0BFAE"/>
              </a:solidFill>
            </a:endParaRPr>
          </a:p>
        </p:txBody>
      </p:sp>
      <p:sp>
        <p:nvSpPr>
          <p:cNvPr id="14339" name="Rectangle 2"/>
          <p:cNvSpPr>
            <a:spLocks noChangeArrowheads="1"/>
          </p:cNvSpPr>
          <p:nvPr/>
        </p:nvSpPr>
        <p:spPr bwMode="auto">
          <a:xfrm>
            <a:off x="4572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pPr>
            <a:endParaRPr lang="es-ES_tradnl" sz="2000">
              <a:solidFill>
                <a:srgbClr val="FFFF00"/>
              </a:solidFill>
            </a:endParaRPr>
          </a:p>
        </p:txBody>
      </p:sp>
      <p:sp>
        <p:nvSpPr>
          <p:cNvPr id="14340" name="Text Box 4"/>
          <p:cNvSpPr txBox="1">
            <a:spLocks noChangeArrowheads="1"/>
          </p:cNvSpPr>
          <p:nvPr/>
        </p:nvSpPr>
        <p:spPr bwMode="auto">
          <a:xfrm>
            <a:off x="685800" y="1606550"/>
            <a:ext cx="82613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30000"/>
              </a:spcBef>
              <a:spcAft>
                <a:spcPct val="30000"/>
              </a:spcAft>
              <a:buClr>
                <a:srgbClr val="B61131"/>
              </a:buClr>
            </a:pPr>
            <a:r>
              <a:rPr lang="es-ES_tradnl" sz="2000" i="1">
                <a:latin typeface="Calibri" pitchFamily="34" charset="0"/>
                <a:cs typeface="Calibri" pitchFamily="34" charset="0"/>
              </a:rPr>
              <a:t>Las 5 S’s iniciaron en Japón durante los años 60’s y obtuvieron beneficios tales como:</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Eliminación de desperdicios.</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Reducción de materiales en proceso.</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Incremento en la productividad personal.</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Evitar accidentes e incidentes.</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Optimizar espacios y recursos.</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Incrementar la rapidez de la mejora</a:t>
            </a:r>
          </a:p>
          <a:p>
            <a:pPr lvl="1" eaLnBrk="1" hangingPunct="1">
              <a:spcBef>
                <a:spcPct val="30000"/>
              </a:spcBef>
              <a:spcAft>
                <a:spcPct val="30000"/>
              </a:spcAft>
              <a:buClr>
                <a:srgbClr val="B61131"/>
              </a:buClr>
              <a:buFontTx/>
              <a:buChar char="•"/>
            </a:pPr>
            <a:r>
              <a:rPr lang="es-ES_tradnl" sz="2000" i="1">
                <a:latin typeface="Calibri" pitchFamily="34" charset="0"/>
                <a:cs typeface="Calibri" pitchFamily="34" charset="0"/>
              </a:rPr>
              <a:t> Cambio a una actitud positiva, entre otros.</a:t>
            </a:r>
            <a:endParaRPr lang="es-MX" sz="2000">
              <a:solidFill>
                <a:srgbClr val="A50021"/>
              </a:solidFill>
              <a:latin typeface="Calibri" pitchFamily="34" charset="0"/>
              <a:cs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2706B3-9CA9-4F93-9BBF-0AEF4C6DF794}" type="slidenum">
              <a:rPr lang="en-US" b="0" smtClean="0">
                <a:solidFill>
                  <a:srgbClr val="B0BFAE"/>
                </a:solidFill>
              </a:rPr>
              <a:pPr eaLnBrk="1" hangingPunct="1"/>
              <a:t>19</a:t>
            </a:fld>
            <a:endParaRPr lang="en-US" b="0" smtClean="0">
              <a:solidFill>
                <a:srgbClr val="B0BFAE"/>
              </a:solidFill>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l="1717" t="4205" r="1962" b="4311"/>
          <a:stretch>
            <a:fillRect/>
          </a:stretch>
        </p:blipFill>
        <p:spPr bwMode="auto">
          <a:xfrm>
            <a:off x="574675" y="1111250"/>
            <a:ext cx="816927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6D16E38-F1BD-4AC7-8B7C-B97FF830F404}" type="slidenum">
              <a:rPr lang="en-US" b="0" smtClean="0">
                <a:solidFill>
                  <a:srgbClr val="B0BFAE"/>
                </a:solidFill>
              </a:rPr>
              <a:pPr eaLnBrk="1" hangingPunct="1"/>
              <a:t>20</a:t>
            </a:fld>
            <a:endParaRPr lang="en-US" b="0" smtClean="0">
              <a:solidFill>
                <a:srgbClr val="B0BFAE"/>
              </a:solidFill>
            </a:endParaRPr>
          </a:p>
        </p:txBody>
      </p:sp>
      <p:sp>
        <p:nvSpPr>
          <p:cNvPr id="33795" name="Rectangle 2"/>
          <p:cNvSpPr>
            <a:spLocks noGrp="1" noChangeArrowheads="1"/>
          </p:cNvSpPr>
          <p:nvPr>
            <p:ph type="title"/>
          </p:nvPr>
        </p:nvSpPr>
        <p:spPr/>
        <p:txBody>
          <a:bodyPr/>
          <a:lstStyle/>
          <a:p>
            <a:pPr marL="342900" indent="-342900" algn="ctr" eaLnBrk="1" hangingPunct="1"/>
            <a:r>
              <a:rPr lang="es-ES" sz="2400" b="1" smtClean="0">
                <a:solidFill>
                  <a:srgbClr val="000066"/>
                </a:solidFill>
                <a:latin typeface="Calibri" pitchFamily="34" charset="0"/>
                <a:cs typeface="Calibri" pitchFamily="34" charset="0"/>
              </a:rPr>
              <a:t>SHITSUKE (</a:t>
            </a:r>
            <a:r>
              <a:rPr lang="ja-JP" altLang="es-ES" sz="2400" b="1" smtClean="0">
                <a:solidFill>
                  <a:srgbClr val="000066"/>
                </a:solidFill>
                <a:latin typeface="Calibri" pitchFamily="34" charset="0"/>
                <a:ea typeface="ＭＳ Ｐゴシック" charset="-128"/>
                <a:cs typeface="Calibri" pitchFamily="34" charset="0"/>
              </a:rPr>
              <a:t>躾</a:t>
            </a:r>
            <a:r>
              <a:rPr lang="es-ES" altLang="ja-JP" sz="2400" b="1" smtClean="0">
                <a:solidFill>
                  <a:srgbClr val="000066"/>
                </a:solidFill>
                <a:latin typeface="Calibri" pitchFamily="34" charset="0"/>
                <a:ea typeface="ＭＳ Ｐゴシック" charset="-128"/>
                <a:cs typeface="Calibri" pitchFamily="34" charset="0"/>
              </a:rPr>
              <a:t>):</a:t>
            </a:r>
            <a:r>
              <a:rPr lang="ja-JP" altLang="es-ES" sz="2400" b="1" smtClean="0">
                <a:solidFill>
                  <a:srgbClr val="000066"/>
                </a:solidFill>
                <a:latin typeface="Calibri" pitchFamily="34" charset="0"/>
                <a:ea typeface="ＭＳ Ｐゴシック" charset="-128"/>
                <a:cs typeface="Calibri" pitchFamily="34" charset="0"/>
              </a:rPr>
              <a:t> </a:t>
            </a:r>
            <a:r>
              <a:rPr lang="es-ES" sz="2400" b="1" smtClean="0">
                <a:solidFill>
                  <a:srgbClr val="000066"/>
                </a:solidFill>
                <a:latin typeface="Calibri" pitchFamily="34" charset="0"/>
                <a:cs typeface="Calibri" pitchFamily="34" charset="0"/>
              </a:rPr>
              <a:t>SEGUIMIENTO</a:t>
            </a:r>
            <a:endParaRPr lang="es-ES_tradnl" sz="2400" b="1" smtClean="0">
              <a:solidFill>
                <a:srgbClr val="000066"/>
              </a:solidFill>
              <a:latin typeface="Calibri" pitchFamily="34" charset="0"/>
              <a:cs typeface="Calibri" pitchFamily="34" charset="0"/>
            </a:endParaRPr>
          </a:p>
        </p:txBody>
      </p:sp>
      <p:sp>
        <p:nvSpPr>
          <p:cNvPr id="6" name="5 CuadroTexto"/>
          <p:cNvSpPr txBox="1"/>
          <p:nvPr/>
        </p:nvSpPr>
        <p:spPr>
          <a:xfrm>
            <a:off x="531813" y="1014413"/>
            <a:ext cx="7956550" cy="2800350"/>
          </a:xfrm>
          <a:prstGeom prst="rect">
            <a:avLst/>
          </a:prstGeom>
          <a:noFill/>
        </p:spPr>
        <p:txBody>
          <a:bodyPr>
            <a:spAutoFit/>
          </a:bodyPr>
          <a:lstStyle/>
          <a:p>
            <a:pPr algn="just">
              <a:defRPr/>
            </a:pPr>
            <a:r>
              <a:rPr lang="es-ES" sz="2000" b="0" dirty="0"/>
              <a:t> </a:t>
            </a:r>
            <a:r>
              <a:rPr lang="en-US" sz="2000" dirty="0">
                <a:solidFill>
                  <a:srgbClr val="FF0000"/>
                </a:solidFill>
                <a:latin typeface="Calibri" pitchFamily="34" charset="0"/>
                <a:cs typeface="Calibri" pitchFamily="34" charset="0"/>
              </a:rPr>
              <a:t>5.  </a:t>
            </a:r>
            <a:r>
              <a:rPr lang="en-US" sz="2000" dirty="0" err="1">
                <a:solidFill>
                  <a:srgbClr val="FF0000"/>
                </a:solidFill>
                <a:latin typeface="Calibri" pitchFamily="34" charset="0"/>
                <a:cs typeface="Calibri" pitchFamily="34" charset="0"/>
              </a:rPr>
              <a:t>Mejora</a:t>
            </a:r>
            <a:r>
              <a:rPr lang="en-US" sz="2000" dirty="0">
                <a:solidFill>
                  <a:srgbClr val="FF0000"/>
                </a:solidFill>
                <a:latin typeface="Calibri" pitchFamily="34" charset="0"/>
                <a:cs typeface="Calibri" pitchFamily="34" charset="0"/>
              </a:rPr>
              <a:t> Continua o </a:t>
            </a:r>
            <a:r>
              <a:rPr lang="en-US" sz="2000" dirty="0" err="1">
                <a:solidFill>
                  <a:srgbClr val="FF0000"/>
                </a:solidFill>
                <a:latin typeface="Calibri" pitchFamily="34" charset="0"/>
                <a:cs typeface="Calibri" pitchFamily="34" charset="0"/>
              </a:rPr>
              <a:t>Seguimiento</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Shitsuke</a:t>
            </a:r>
            <a:r>
              <a:rPr lang="en-US" sz="2000" dirty="0">
                <a:solidFill>
                  <a:srgbClr val="FF0000"/>
                </a:solidFill>
                <a:latin typeface="Calibri" pitchFamily="34" charset="0"/>
                <a:cs typeface="Calibri" pitchFamily="34" charset="0"/>
              </a:rPr>
              <a:t>”)</a:t>
            </a:r>
          </a:p>
          <a:p>
            <a:pPr algn="just">
              <a:defRPr/>
            </a:pPr>
            <a:endParaRPr lang="en-US" sz="2000" dirty="0">
              <a:solidFill>
                <a:srgbClr val="FF0000"/>
              </a:solidFill>
              <a:latin typeface="Calibri" pitchFamily="34" charset="0"/>
              <a:cs typeface="Calibri" pitchFamily="34" charset="0"/>
            </a:endParaRPr>
          </a:p>
          <a:p>
            <a:pPr algn="just">
              <a:defRPr/>
            </a:pPr>
            <a:r>
              <a:rPr lang="es-ES" sz="1600" dirty="0">
                <a:solidFill>
                  <a:srgbClr val="000066"/>
                </a:solidFill>
                <a:latin typeface="Calibri" pitchFamily="34" charset="0"/>
                <a:cs typeface="Calibri" pitchFamily="34" charset="0"/>
              </a:rPr>
              <a:t>Objetivo: Determinar una forma de trabajo para mantener las S funcionando. Crear cultura-hábito de trabajar con las 5´s en cada área-sitio de trabajo.  </a:t>
            </a:r>
            <a:endParaRPr lang="es-MX" sz="1600" dirty="0">
              <a:solidFill>
                <a:srgbClr val="000066"/>
              </a:solidFill>
              <a:latin typeface="Calibri" pitchFamily="34" charset="0"/>
              <a:cs typeface="Calibri" pitchFamily="34" charset="0"/>
            </a:endParaRPr>
          </a:p>
          <a:p>
            <a:pPr algn="just">
              <a:defRPr/>
            </a:pPr>
            <a:endParaRPr lang="es-MX" sz="2000" dirty="0">
              <a:solidFill>
                <a:srgbClr val="FF0000"/>
              </a:solidFill>
              <a:latin typeface="Calibri" pitchFamily="34" charset="0"/>
              <a:cs typeface="Calibri" pitchFamily="34" charset="0"/>
            </a:endParaRPr>
          </a:p>
          <a:p>
            <a:pPr algn="just">
              <a:buFont typeface="Arial" pitchFamily="34" charset="0"/>
              <a:buChar char="•"/>
              <a:defRPr/>
            </a:pPr>
            <a:r>
              <a:rPr lang="es-ES" sz="2000" b="0" dirty="0"/>
              <a:t> </a:t>
            </a:r>
            <a:r>
              <a:rPr lang="es-ES" sz="1600" b="0" dirty="0">
                <a:latin typeface="Calibri" pitchFamily="34" charset="0"/>
                <a:cs typeface="Calibri" pitchFamily="34" charset="0"/>
              </a:rPr>
              <a:t>El grupo de QHSSE estará haciendo recorridos en las diferentes áreas para verificar </a:t>
            </a:r>
            <a:r>
              <a:rPr lang="es-MX" sz="1600" b="0" dirty="0">
                <a:latin typeface="Calibri" pitchFamily="34" charset="0"/>
                <a:cs typeface="Calibri" pitchFamily="34" charset="0"/>
              </a:rPr>
              <a:t>que las primeras cuatro ¨S¨ se estén cumpliendo</a:t>
            </a:r>
            <a:r>
              <a:rPr lang="es-MX" sz="1600" dirty="0">
                <a:latin typeface="Calibri" pitchFamily="34" charset="0"/>
                <a:cs typeface="Calibri" pitchFamily="34" charset="0"/>
              </a:rPr>
              <a:t> </a:t>
            </a:r>
            <a:r>
              <a:rPr lang="es-ES" sz="1600" b="0" dirty="0">
                <a:latin typeface="Calibri" pitchFamily="34" charset="0"/>
                <a:cs typeface="Calibri" pitchFamily="34" charset="0"/>
              </a:rPr>
              <a:t>(”</a:t>
            </a:r>
            <a:r>
              <a:rPr lang="es-ES" sz="1600" b="0" u="sng" dirty="0">
                <a:latin typeface="Calibri" pitchFamily="34" charset="0"/>
                <a:cs typeface="Calibri" pitchFamily="34" charset="0"/>
              </a:rPr>
              <a:t>Se realizan todos los viernes a las 17:00 hrs)</a:t>
            </a:r>
            <a:r>
              <a:rPr lang="es-ES" sz="1600" b="0" dirty="0">
                <a:latin typeface="Calibri" pitchFamily="34" charset="0"/>
                <a:cs typeface="Calibri" pitchFamily="34" charset="0"/>
              </a:rPr>
              <a:t>, esto apoyándose con el, “</a:t>
            </a:r>
            <a:r>
              <a:rPr lang="es-ES" sz="1600" b="0" dirty="0" err="1">
                <a:latin typeface="Calibri" pitchFamily="34" charset="0"/>
                <a:cs typeface="Calibri" pitchFamily="34" charset="0"/>
              </a:rPr>
              <a:t>Check</a:t>
            </a:r>
            <a:r>
              <a:rPr lang="es-ES" sz="1600" b="0" dirty="0">
                <a:latin typeface="Calibri" pitchFamily="34" charset="0"/>
                <a:cs typeface="Calibri" pitchFamily="34" charset="0"/>
              </a:rPr>
              <a:t> </a:t>
            </a:r>
            <a:r>
              <a:rPr lang="es-ES" sz="1600" b="0" dirty="0" err="1">
                <a:latin typeface="Calibri" pitchFamily="34" charset="0"/>
                <a:cs typeface="Calibri" pitchFamily="34" charset="0"/>
              </a:rPr>
              <a:t>List</a:t>
            </a:r>
            <a:r>
              <a:rPr lang="es-ES" sz="1600" b="0" dirty="0">
                <a:latin typeface="Calibri" pitchFamily="34" charset="0"/>
                <a:cs typeface="Calibri" pitchFamily="34" charset="0"/>
              </a:rPr>
              <a:t> de recorridos en el taller”</a:t>
            </a:r>
          </a:p>
          <a:p>
            <a:pPr marL="457200" indent="-457200" algn="just">
              <a:buFont typeface="Arial" pitchFamily="34" charset="0"/>
              <a:buChar char="•"/>
              <a:defRPr/>
            </a:pPr>
            <a:endParaRPr lang="es-MX" sz="1600" b="0" dirty="0">
              <a:latin typeface="Calibri" pitchFamily="34" charset="0"/>
              <a:cs typeface="Calibri" pitchFamily="34" charset="0"/>
            </a:endParaRPr>
          </a:p>
          <a:p>
            <a:pPr marL="457200" indent="-457200" algn="just">
              <a:buFont typeface="Arial" pitchFamily="34" charset="0"/>
              <a:buChar char="•"/>
              <a:defRPr/>
            </a:pPr>
            <a:r>
              <a:rPr lang="es-ES" sz="1600" b="0" dirty="0">
                <a:latin typeface="Calibri" pitchFamily="34" charset="0"/>
                <a:cs typeface="Calibri" pitchFamily="34" charset="0"/>
              </a:rPr>
              <a:t>Cuando una de las áreas cumpla con cada una las 5s se les colocara un banderín. </a:t>
            </a:r>
          </a:p>
        </p:txBody>
      </p:sp>
      <p:pic>
        <p:nvPicPr>
          <p:cNvPr id="33797"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3879850"/>
            <a:ext cx="876458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982E6E-17D4-48E9-9269-2C3CF009D2AE}" type="slidenum">
              <a:rPr lang="en-US" b="0" smtClean="0">
                <a:solidFill>
                  <a:srgbClr val="B0BFAE"/>
                </a:solidFill>
              </a:rPr>
              <a:pPr eaLnBrk="1" hangingPunct="1"/>
              <a:t>21</a:t>
            </a:fld>
            <a:endParaRPr lang="en-US" b="0" smtClean="0">
              <a:solidFill>
                <a:srgbClr val="B0BFAE"/>
              </a:solidFill>
            </a:endParaRPr>
          </a:p>
        </p:txBody>
      </p:sp>
      <p:sp>
        <p:nvSpPr>
          <p:cNvPr id="34819" name="Rectangle 2"/>
          <p:cNvSpPr>
            <a:spLocks noGrp="1" noChangeArrowheads="1"/>
          </p:cNvSpPr>
          <p:nvPr>
            <p:ph type="title"/>
          </p:nvPr>
        </p:nvSpPr>
        <p:spPr/>
        <p:txBody>
          <a:bodyPr/>
          <a:lstStyle/>
          <a:p>
            <a:pPr marL="342900" indent="-342900" algn="ctr" eaLnBrk="1" hangingPunct="1"/>
            <a:r>
              <a:rPr lang="es-ES_tradnl" i="1" smtClean="0"/>
              <a:t>Metodología </a:t>
            </a:r>
          </a:p>
        </p:txBody>
      </p:sp>
      <p:sp>
        <p:nvSpPr>
          <p:cNvPr id="34820" name="5 CuadroTexto"/>
          <p:cNvSpPr txBox="1">
            <a:spLocks noChangeArrowheads="1"/>
          </p:cNvSpPr>
          <p:nvPr/>
        </p:nvSpPr>
        <p:spPr bwMode="auto">
          <a:xfrm>
            <a:off x="531813" y="1014413"/>
            <a:ext cx="795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s-ES" sz="2000" b="0"/>
              <a:t> </a:t>
            </a:r>
            <a:r>
              <a:rPr lang="en-US" sz="2000">
                <a:solidFill>
                  <a:srgbClr val="FF0000"/>
                </a:solidFill>
                <a:latin typeface="Calibri" pitchFamily="34" charset="0"/>
                <a:cs typeface="Calibri" pitchFamily="34" charset="0"/>
              </a:rPr>
              <a:t>Mejora Continua o Seguimiento (“Shitsuke”)</a:t>
            </a:r>
            <a:endParaRPr lang="es-MX" sz="2000">
              <a:solidFill>
                <a:srgbClr val="FF0000"/>
              </a:solidFill>
              <a:latin typeface="Calibri" pitchFamily="34" charset="0"/>
              <a:cs typeface="Calibri" pitchFamily="34" charset="0"/>
            </a:endParaRPr>
          </a:p>
          <a:p>
            <a:pPr algn="just" eaLnBrk="1" hangingPunct="1"/>
            <a:r>
              <a:rPr lang="es-ES" sz="2000" b="0"/>
              <a:t> </a:t>
            </a:r>
            <a:endParaRPr lang="es-MX" sz="2000" b="0"/>
          </a:p>
        </p:txBody>
      </p:sp>
      <p:pic>
        <p:nvPicPr>
          <p:cNvPr id="9" name="Picture 6"/>
          <p:cNvPicPr>
            <a:picLocks noChangeAspect="1" noChangeArrowheads="1"/>
          </p:cNvPicPr>
          <p:nvPr/>
        </p:nvPicPr>
        <p:blipFill>
          <a:blip r:embed="rId2" cstate="email"/>
          <a:srcRect/>
          <a:stretch>
            <a:fillRect/>
          </a:stretch>
        </p:blipFill>
        <p:spPr bwMode="auto">
          <a:xfrm>
            <a:off x="308234" y="2074585"/>
            <a:ext cx="4024226" cy="3220429"/>
          </a:xfrm>
          <a:prstGeom prst="rect">
            <a:avLst/>
          </a:prstGeom>
          <a:ln>
            <a:noFill/>
          </a:ln>
          <a:effectLst>
            <a:softEdge rad="112500"/>
          </a:effectLst>
        </p:spPr>
      </p:pic>
      <p:pic>
        <p:nvPicPr>
          <p:cNvPr id="10" name="Picture 3"/>
          <p:cNvPicPr>
            <a:picLocks noChangeAspect="1" noChangeArrowheads="1"/>
          </p:cNvPicPr>
          <p:nvPr/>
        </p:nvPicPr>
        <p:blipFill>
          <a:blip r:embed="rId3" cstate="email"/>
          <a:srcRect/>
          <a:stretch>
            <a:fillRect/>
          </a:stretch>
        </p:blipFill>
        <p:spPr bwMode="auto">
          <a:xfrm>
            <a:off x="4496795" y="2022573"/>
            <a:ext cx="4282463" cy="3208645"/>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A6C3D35-C980-46C0-B33D-2DF2901EF804}" type="slidenum">
              <a:rPr lang="en-US" b="0" smtClean="0">
                <a:solidFill>
                  <a:srgbClr val="B0BFAE"/>
                </a:solidFill>
              </a:rPr>
              <a:pPr eaLnBrk="1" hangingPunct="1"/>
              <a:t>22</a:t>
            </a:fld>
            <a:endParaRPr lang="en-US" b="0" smtClean="0">
              <a:solidFill>
                <a:srgbClr val="B0BFAE"/>
              </a:solidFill>
            </a:endParaRP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400175"/>
            <a:ext cx="804386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8C06457-10EE-42E1-9376-2CD09CDE7937}" type="slidenum">
              <a:rPr lang="en-US" b="0" smtClean="0">
                <a:solidFill>
                  <a:srgbClr val="B0BFAE"/>
                </a:solidFill>
              </a:rPr>
              <a:pPr eaLnBrk="1" hangingPunct="1"/>
              <a:t>23</a:t>
            </a:fld>
            <a:endParaRPr lang="en-US" b="0" smtClean="0">
              <a:solidFill>
                <a:srgbClr val="B0BFAE"/>
              </a:solidFill>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2169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5 Rectángulo"/>
          <p:cNvSpPr>
            <a:spLocks noChangeArrowheads="1"/>
          </p:cNvSpPr>
          <p:nvPr/>
        </p:nvSpPr>
        <p:spPr bwMode="auto">
          <a:xfrm>
            <a:off x="465138" y="6062663"/>
            <a:ext cx="449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t>Cumpliendo con un porcentaje del 85%</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87B533-BE7E-4DDE-A284-3A8A0283D497}" type="slidenum">
              <a:rPr lang="en-US" b="0" smtClean="0">
                <a:solidFill>
                  <a:srgbClr val="B0BFAE"/>
                </a:solidFill>
              </a:rPr>
              <a:pPr eaLnBrk="1" hangingPunct="1"/>
              <a:t>24</a:t>
            </a:fld>
            <a:endParaRPr lang="en-US" b="0" smtClean="0">
              <a:solidFill>
                <a:srgbClr val="B0BFAE"/>
              </a:solidFill>
            </a:endParaRPr>
          </a:p>
        </p:txBody>
      </p:sp>
      <p:sp>
        <p:nvSpPr>
          <p:cNvPr id="37891" name="5 CuadroTexto"/>
          <p:cNvSpPr txBox="1">
            <a:spLocks noChangeArrowheads="1"/>
          </p:cNvSpPr>
          <p:nvPr/>
        </p:nvSpPr>
        <p:spPr bwMode="auto">
          <a:xfrm>
            <a:off x="531813" y="1014413"/>
            <a:ext cx="7956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endParaRPr lang="es-ES" b="0">
              <a:latin typeface="Calibri" pitchFamily="34" charset="0"/>
              <a:cs typeface="Calibri" pitchFamily="34" charset="0"/>
            </a:endParaRPr>
          </a:p>
          <a:p>
            <a:pPr algn="just" eaLnBrk="1" hangingPunct="1"/>
            <a:r>
              <a:rPr lang="es-ES" b="0">
                <a:latin typeface="Calibri" pitchFamily="34" charset="0"/>
                <a:cs typeface="Calibri" pitchFamily="34" charset="0"/>
              </a:rPr>
              <a:t>	En caso de incumplimiento en la implantación de las 5S se documentará una  oportunidad de mejora en el WPTS al área correspondiente (Durante el proceso de implantación, concluido este será una NC). Mejorar todos los días. </a:t>
            </a:r>
          </a:p>
          <a:p>
            <a:pPr algn="just" eaLnBrk="1" hangingPunct="1">
              <a:buFont typeface="Wingdings" pitchFamily="2" charset="2"/>
              <a:buChar char="q"/>
            </a:pPr>
            <a:endParaRPr lang="es-ES" b="0">
              <a:latin typeface="Calibri" pitchFamily="34" charset="0"/>
              <a:cs typeface="Calibri" pitchFamily="34" charset="0"/>
            </a:endParaRPr>
          </a:p>
          <a:p>
            <a:pPr algn="just" eaLnBrk="1" hangingPunct="1"/>
            <a:r>
              <a:rPr lang="es-ES" b="0">
                <a:latin typeface="Calibri" pitchFamily="34" charset="0"/>
                <a:cs typeface="Calibri" pitchFamily="34" charset="0"/>
              </a:rPr>
              <a:t>  </a:t>
            </a:r>
            <a:endParaRPr lang="es-MX" b="0">
              <a:latin typeface="Calibri" pitchFamily="34" charset="0"/>
              <a:cs typeface="Calibri" pitchFamily="34" charset="0"/>
            </a:endParaRPr>
          </a:p>
        </p:txBody>
      </p:sp>
      <p:pic>
        <p:nvPicPr>
          <p:cNvPr id="7" name="Picture 2"/>
          <p:cNvPicPr>
            <a:picLocks noChangeAspect="1" noChangeArrowheads="1"/>
          </p:cNvPicPr>
          <p:nvPr/>
        </p:nvPicPr>
        <p:blipFill>
          <a:blip r:embed="rId2" cstate="email"/>
          <a:srcRect/>
          <a:stretch>
            <a:fillRect/>
          </a:stretch>
        </p:blipFill>
        <p:spPr bwMode="auto">
          <a:xfrm>
            <a:off x="1657765" y="2420035"/>
            <a:ext cx="5645860" cy="3732913"/>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E91D2F7-C83E-4E1B-BD34-304764A7F55D}" type="slidenum">
              <a:rPr lang="en-US" b="0" smtClean="0">
                <a:solidFill>
                  <a:srgbClr val="B0BFAE"/>
                </a:solidFill>
              </a:rPr>
              <a:pPr eaLnBrk="1" hangingPunct="1"/>
              <a:t>25</a:t>
            </a:fld>
            <a:endParaRPr lang="en-US" b="0" smtClean="0">
              <a:solidFill>
                <a:srgbClr val="B0BFAE"/>
              </a:solidFill>
            </a:endParaRPr>
          </a:p>
        </p:txBody>
      </p:sp>
      <p:sp>
        <p:nvSpPr>
          <p:cNvPr id="38915" name="4 CuadroTexto"/>
          <p:cNvSpPr txBox="1">
            <a:spLocks noChangeArrowheads="1"/>
          </p:cNvSpPr>
          <p:nvPr/>
        </p:nvSpPr>
        <p:spPr bwMode="auto">
          <a:xfrm>
            <a:off x="2030413" y="2924175"/>
            <a:ext cx="524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sz="2800"/>
              <a:t>GRACIAS POR SU ATENCIÓN</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0737F6A-90C0-447D-B1C5-5F56BEAC6AA4}" type="slidenum">
              <a:rPr lang="en-US" b="0" smtClean="0">
                <a:solidFill>
                  <a:srgbClr val="B0BFAE"/>
                </a:solidFill>
              </a:rPr>
              <a:pPr eaLnBrk="1" hangingPunct="1"/>
              <a:t>2</a:t>
            </a:fld>
            <a:endParaRPr lang="en-US" b="0" smtClean="0">
              <a:solidFill>
                <a:srgbClr val="B0BFAE"/>
              </a:solidFill>
            </a:endParaRPr>
          </a:p>
        </p:txBody>
      </p:sp>
      <p:sp>
        <p:nvSpPr>
          <p:cNvPr id="15363" name="Rectangle 2"/>
          <p:cNvSpPr>
            <a:spLocks noGrp="1" noChangeArrowheads="1"/>
          </p:cNvSpPr>
          <p:nvPr>
            <p:ph type="title"/>
          </p:nvPr>
        </p:nvSpPr>
        <p:spPr>
          <a:xfrm>
            <a:off x="2719388" y="152400"/>
            <a:ext cx="6030912" cy="762000"/>
          </a:xfrm>
        </p:spPr>
        <p:txBody>
          <a:bodyPr/>
          <a:lstStyle/>
          <a:p>
            <a:pPr algn="ctr"/>
            <a:r>
              <a:rPr lang="es-ES" sz="1800" b="1" smtClean="0">
                <a:solidFill>
                  <a:srgbClr val="000066"/>
                </a:solidFill>
                <a:latin typeface="Calibri" pitchFamily="34" charset="0"/>
                <a:cs typeface="Calibri" pitchFamily="34" charset="0"/>
              </a:rPr>
              <a:t>SEIRI (整理): SELECCIONAR:  SEPARAR INNECESARIOS </a:t>
            </a:r>
          </a:p>
        </p:txBody>
      </p:sp>
      <p:sp>
        <p:nvSpPr>
          <p:cNvPr id="15364" name="5 CuadroTexto"/>
          <p:cNvSpPr txBox="1">
            <a:spLocks noChangeArrowheads="1"/>
          </p:cNvSpPr>
          <p:nvPr/>
        </p:nvSpPr>
        <p:spPr bwMode="auto">
          <a:xfrm>
            <a:off x="436563" y="1028700"/>
            <a:ext cx="83121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s-ES">
                <a:solidFill>
                  <a:srgbClr val="FF0000"/>
                </a:solidFill>
                <a:latin typeface="Calibri" pitchFamily="34" charset="0"/>
                <a:cs typeface="Calibri" pitchFamily="34" charset="0"/>
              </a:rPr>
              <a:t>1.- SEIRI: Seleccionar :</a:t>
            </a:r>
          </a:p>
          <a:p>
            <a:pPr algn="just" eaLnBrk="1" hangingPunct="1"/>
            <a:r>
              <a:rPr lang="es-ES" sz="1600">
                <a:solidFill>
                  <a:srgbClr val="000066"/>
                </a:solidFill>
                <a:latin typeface="Calibri" pitchFamily="34" charset="0"/>
                <a:cs typeface="Calibri" pitchFamily="34" charset="0"/>
              </a:rPr>
              <a:t>Objetivo: Mantener solo lo necesario para el trabajo rutinario.</a:t>
            </a:r>
          </a:p>
          <a:p>
            <a:pPr algn="just" eaLnBrk="1" hangingPunct="1"/>
            <a:endParaRPr lang="es-ES" sz="1600" b="0">
              <a:latin typeface="Calibri" pitchFamily="34" charset="0"/>
              <a:cs typeface="Calibri" pitchFamily="34" charset="0"/>
            </a:endParaRPr>
          </a:p>
          <a:p>
            <a:pPr algn="just" eaLnBrk="1" hangingPunct="1"/>
            <a:r>
              <a:rPr lang="es-ES" sz="1600" b="0">
                <a:latin typeface="Calibri" pitchFamily="34" charset="0"/>
                <a:cs typeface="Calibri" pitchFamily="34" charset="0"/>
              </a:rPr>
              <a:t>Cada área debe Identificar y Retirar los materiales/herramientas que no pertenezcan a su área o a su proceso de operación, o que no tengan vida útil. </a:t>
            </a:r>
          </a:p>
          <a:p>
            <a:pPr algn="just" eaLnBrk="1" hangingPunct="1"/>
            <a:endParaRPr lang="es-ES" sz="1600" b="0">
              <a:latin typeface="Calibri" pitchFamily="34" charset="0"/>
              <a:cs typeface="Calibri" pitchFamily="34" charset="0"/>
            </a:endParaRPr>
          </a:p>
          <a:p>
            <a:pPr algn="just" eaLnBrk="1" hangingPunct="1"/>
            <a:r>
              <a:rPr lang="es-ES" sz="1600" b="0">
                <a:latin typeface="Calibri" pitchFamily="34" charset="0"/>
                <a:cs typeface="Calibri" pitchFamily="34" charset="0"/>
              </a:rPr>
              <a:t>Podemos identificarlos usando tarjetas de colores para marcar aquellos objetos de poco uso o innecesarios en el área.  </a:t>
            </a:r>
          </a:p>
        </p:txBody>
      </p:sp>
      <p:pic>
        <p:nvPicPr>
          <p:cNvPr id="6" name="Picture 35"/>
          <p:cNvPicPr>
            <a:picLocks noChangeAspect="1" noChangeArrowheads="1"/>
          </p:cNvPicPr>
          <p:nvPr/>
        </p:nvPicPr>
        <p:blipFill>
          <a:blip r:embed="rId2" cstate="print"/>
          <a:srcRect l="22887" t="19901" r="24989" b="36240"/>
          <a:stretch>
            <a:fillRect/>
          </a:stretch>
        </p:blipFill>
        <p:spPr bwMode="auto">
          <a:xfrm>
            <a:off x="2361236" y="3345089"/>
            <a:ext cx="4655554" cy="3135112"/>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CA9F3D0-BEBD-40D8-A8D3-3AC1E26857F3}" type="slidenum">
              <a:rPr lang="en-US" b="0" smtClean="0">
                <a:solidFill>
                  <a:srgbClr val="B0BFAE"/>
                </a:solidFill>
              </a:rPr>
              <a:pPr eaLnBrk="1" hangingPunct="1"/>
              <a:t>3</a:t>
            </a:fld>
            <a:endParaRPr lang="en-US" b="0" smtClean="0">
              <a:solidFill>
                <a:srgbClr val="B0BFAE"/>
              </a:solidFill>
            </a:endParaRPr>
          </a:p>
        </p:txBody>
      </p:sp>
      <p:sp>
        <p:nvSpPr>
          <p:cNvPr id="16387" name="Rectangle 2"/>
          <p:cNvSpPr>
            <a:spLocks noGrp="1" noChangeArrowheads="1"/>
          </p:cNvSpPr>
          <p:nvPr>
            <p:ph type="title"/>
          </p:nvPr>
        </p:nvSpPr>
        <p:spPr>
          <a:xfrm>
            <a:off x="3206750" y="152400"/>
            <a:ext cx="5543550" cy="762000"/>
          </a:xfrm>
        </p:spPr>
        <p:txBody>
          <a:bodyPr/>
          <a:lstStyle/>
          <a:p>
            <a:pPr algn="ctr"/>
            <a:r>
              <a:rPr lang="es-MX" sz="1800" b="1" smtClean="0">
                <a:solidFill>
                  <a:srgbClr val="000066"/>
                </a:solidFill>
                <a:latin typeface="Calibri" pitchFamily="34" charset="0"/>
                <a:cs typeface="Calibri" pitchFamily="34" charset="0"/>
              </a:rPr>
              <a:t>IDENTIFICACION DE AREAS DE TRABAJO</a:t>
            </a:r>
            <a:endParaRPr lang="es-ES" sz="1800" b="1" smtClean="0">
              <a:solidFill>
                <a:srgbClr val="000066"/>
              </a:solidFill>
              <a:latin typeface="Calibri" pitchFamily="34" charset="0"/>
              <a:cs typeface="Calibri" pitchFamily="34" charset="0"/>
            </a:endParaRPr>
          </a:p>
        </p:txBody>
      </p:sp>
      <p:sp>
        <p:nvSpPr>
          <p:cNvPr id="16388" name="Rectangle 3"/>
          <p:cNvSpPr>
            <a:spLocks noGrp="1" noChangeArrowheads="1"/>
          </p:cNvSpPr>
          <p:nvPr>
            <p:ph type="body" idx="1"/>
          </p:nvPr>
        </p:nvSpPr>
        <p:spPr>
          <a:xfrm>
            <a:off x="4408488" y="1203325"/>
            <a:ext cx="4343400" cy="5303838"/>
          </a:xfrm>
        </p:spPr>
        <p:txBody>
          <a:bodyPr/>
          <a:lstStyle/>
          <a:p>
            <a:r>
              <a:rPr lang="es-MX" sz="2000" smtClean="0"/>
              <a:t>Área de recibo</a:t>
            </a:r>
          </a:p>
          <a:p>
            <a:r>
              <a:rPr lang="es-MX" sz="2000" smtClean="0"/>
              <a:t>Área de trabajo</a:t>
            </a:r>
          </a:p>
          <a:p>
            <a:r>
              <a:rPr lang="es-MX" sz="2000" smtClean="0"/>
              <a:t>Área de limpieza</a:t>
            </a:r>
          </a:p>
          <a:p>
            <a:r>
              <a:rPr lang="es-MX" sz="2000" smtClean="0"/>
              <a:t>Área de inspección</a:t>
            </a:r>
          </a:p>
          <a:p>
            <a:r>
              <a:rPr lang="es-MX" sz="2000" smtClean="0"/>
              <a:t>Área de rechazo</a:t>
            </a:r>
          </a:p>
          <a:p>
            <a:r>
              <a:rPr lang="es-MX" sz="2000" smtClean="0"/>
              <a:t>Área de ensamble</a:t>
            </a:r>
          </a:p>
          <a:p>
            <a:r>
              <a:rPr lang="es-MX" sz="2000" smtClean="0"/>
              <a:t>Área de prueba</a:t>
            </a:r>
          </a:p>
          <a:p>
            <a:r>
              <a:rPr lang="es-MX" sz="2000" smtClean="0"/>
              <a:t>Área de pintura</a:t>
            </a:r>
          </a:p>
          <a:p>
            <a:r>
              <a:rPr lang="es-MX" sz="2000" smtClean="0"/>
              <a:t>Área de Liberación</a:t>
            </a:r>
          </a:p>
          <a:p>
            <a:r>
              <a:rPr lang="es-MX" sz="2000" smtClean="0"/>
              <a:t>Área de disponibilidad.</a:t>
            </a:r>
            <a:endParaRPr lang="es-ES" sz="2000" smtClean="0"/>
          </a:p>
        </p:txBody>
      </p:sp>
      <p:pic>
        <p:nvPicPr>
          <p:cNvPr id="25605" name="Picture 4" descr="DSC02663"/>
          <p:cNvPicPr>
            <a:picLocks noChangeAspect="1" noChangeArrowheads="1"/>
          </p:cNvPicPr>
          <p:nvPr/>
        </p:nvPicPr>
        <p:blipFill>
          <a:blip r:embed="rId2" cstate="print"/>
          <a:srcRect/>
          <a:stretch>
            <a:fillRect/>
          </a:stretch>
        </p:blipFill>
        <p:spPr bwMode="auto">
          <a:xfrm>
            <a:off x="544513" y="1155700"/>
            <a:ext cx="3590925" cy="2693988"/>
          </a:xfrm>
          <a:prstGeom prst="rect">
            <a:avLst/>
          </a:prstGeom>
          <a:ln>
            <a:noFill/>
          </a:ln>
          <a:effectLst>
            <a:softEdge rad="112500"/>
          </a:effectLst>
        </p:spPr>
      </p:pic>
      <p:pic>
        <p:nvPicPr>
          <p:cNvPr id="25606" name="Picture 5" descr="DSC02875"/>
          <p:cNvPicPr>
            <a:picLocks noChangeAspect="1" noChangeArrowheads="1"/>
          </p:cNvPicPr>
          <p:nvPr/>
        </p:nvPicPr>
        <p:blipFill>
          <a:blip r:embed="rId3" cstate="print"/>
          <a:srcRect/>
          <a:stretch>
            <a:fillRect/>
          </a:stretch>
        </p:blipFill>
        <p:spPr bwMode="auto">
          <a:xfrm>
            <a:off x="542925" y="3908425"/>
            <a:ext cx="3598863" cy="269875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3BDF239-22CC-4F0F-93B1-BBFD4750900C}" type="slidenum">
              <a:rPr lang="en-US" b="0" smtClean="0">
                <a:solidFill>
                  <a:srgbClr val="B0BFAE"/>
                </a:solidFill>
              </a:rPr>
              <a:pPr eaLnBrk="1" hangingPunct="1"/>
              <a:t>4</a:t>
            </a:fld>
            <a:endParaRPr lang="en-US" b="0" smtClean="0">
              <a:solidFill>
                <a:srgbClr val="B0BFAE"/>
              </a:solidFill>
            </a:endParaRPr>
          </a:p>
        </p:txBody>
      </p:sp>
      <p:pic>
        <p:nvPicPr>
          <p:cNvPr id="44034" name="Picture 2"/>
          <p:cNvPicPr>
            <a:picLocks noChangeAspect="1" noChangeArrowheads="1"/>
          </p:cNvPicPr>
          <p:nvPr/>
        </p:nvPicPr>
        <p:blipFill>
          <a:blip r:embed="rId2" cstate="print"/>
          <a:srcRect/>
          <a:stretch>
            <a:fillRect/>
          </a:stretch>
        </p:blipFill>
        <p:spPr bwMode="auto">
          <a:xfrm>
            <a:off x="376238" y="1809750"/>
            <a:ext cx="8391525" cy="3238500"/>
          </a:xfrm>
          <a:prstGeom prst="rect">
            <a:avLst/>
          </a:prstGeom>
          <a:ln>
            <a:noFill/>
          </a:ln>
          <a:effectLst>
            <a:softEdge rad="112500"/>
          </a:effectLst>
        </p:spPr>
      </p:pic>
      <p:sp>
        <p:nvSpPr>
          <p:cNvPr id="6" name="5 Rectángulo"/>
          <p:cNvSpPr/>
          <p:nvPr/>
        </p:nvSpPr>
        <p:spPr>
          <a:xfrm>
            <a:off x="638175" y="5040313"/>
            <a:ext cx="3168650" cy="277812"/>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ANTES</a:t>
            </a:r>
            <a:endParaRPr lang="es-ES" sz="1200" dirty="0">
              <a:effectLst>
                <a:outerShdw blurRad="38100" dist="38100" dir="2700000" algn="tl">
                  <a:srgbClr val="C0C0C0"/>
                </a:outerShdw>
              </a:effectLst>
              <a:latin typeface="Calibri" pitchFamily="34" charset="0"/>
            </a:endParaRPr>
          </a:p>
        </p:txBody>
      </p:sp>
      <p:sp>
        <p:nvSpPr>
          <p:cNvPr id="7" name="6 Rectángulo"/>
          <p:cNvSpPr/>
          <p:nvPr/>
        </p:nvSpPr>
        <p:spPr>
          <a:xfrm>
            <a:off x="5008563" y="5094288"/>
            <a:ext cx="3168650" cy="276225"/>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DESPUÉS</a:t>
            </a:r>
            <a:endParaRPr lang="es-ES" sz="1200" dirty="0">
              <a:effectLst>
                <a:outerShdw blurRad="38100" dist="38100" dir="2700000" algn="tl">
                  <a:srgbClr val="C0C0C0"/>
                </a:outerShdw>
              </a:effectLst>
              <a:latin typeface="Calibri" pitchFamily="34" charset="0"/>
            </a:endParaRPr>
          </a:p>
        </p:txBody>
      </p:sp>
      <p:sp>
        <p:nvSpPr>
          <p:cNvPr id="8" name="7 Rectángulo"/>
          <p:cNvSpPr/>
          <p:nvPr/>
        </p:nvSpPr>
        <p:spPr>
          <a:xfrm>
            <a:off x="3051175" y="1319213"/>
            <a:ext cx="3168650" cy="307975"/>
          </a:xfrm>
          <a:prstGeom prst="rect">
            <a:avLst/>
          </a:prstGeom>
        </p:spPr>
        <p:txBody>
          <a:bodyPr>
            <a:spAutoFit/>
          </a:bodyPr>
          <a:lstStyle/>
          <a:p>
            <a:pPr algn="ctr">
              <a:defRPr/>
            </a:pPr>
            <a:r>
              <a:rPr lang="es-MX" sz="1400" dirty="0">
                <a:effectLst>
                  <a:outerShdw blurRad="38100" dist="38100" dir="2700000" algn="tl">
                    <a:srgbClr val="C0C0C0"/>
                  </a:outerShdw>
                </a:effectLst>
                <a:latin typeface="Calibri" pitchFamily="34" charset="0"/>
              </a:rPr>
              <a:t>AREA DE LABORATORIO DE SLS</a:t>
            </a:r>
            <a:endParaRPr lang="es-ES" sz="14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0CB9BC4-FA67-4584-9BC1-8B80DCB23A5B}" type="slidenum">
              <a:rPr lang="en-US" b="0" smtClean="0">
                <a:solidFill>
                  <a:srgbClr val="B0BFAE"/>
                </a:solidFill>
              </a:rPr>
              <a:pPr eaLnBrk="1" hangingPunct="1"/>
              <a:t>5</a:t>
            </a:fld>
            <a:endParaRPr lang="en-US" b="0" smtClean="0">
              <a:solidFill>
                <a:srgbClr val="B0BFAE"/>
              </a:solidFill>
            </a:endParaRPr>
          </a:p>
        </p:txBody>
      </p:sp>
      <p:pic>
        <p:nvPicPr>
          <p:cNvPr id="45059" name="Picture 3"/>
          <p:cNvPicPr>
            <a:picLocks noChangeAspect="1" noChangeArrowheads="1"/>
          </p:cNvPicPr>
          <p:nvPr/>
        </p:nvPicPr>
        <p:blipFill>
          <a:blip r:embed="rId2" cstate="print"/>
          <a:srcRect/>
          <a:stretch>
            <a:fillRect/>
          </a:stretch>
        </p:blipFill>
        <p:spPr bwMode="auto">
          <a:xfrm>
            <a:off x="484668" y="1965251"/>
            <a:ext cx="4495800" cy="3352800"/>
          </a:xfrm>
          <a:prstGeom prst="rect">
            <a:avLst/>
          </a:prstGeom>
          <a:ln>
            <a:noFill/>
          </a:ln>
          <a:effectLst>
            <a:softEdge rad="112500"/>
          </a:effectLst>
        </p:spPr>
      </p:pic>
      <p:pic>
        <p:nvPicPr>
          <p:cNvPr id="45060" name="Picture 4"/>
          <p:cNvPicPr>
            <a:picLocks noChangeAspect="1" noChangeArrowheads="1"/>
          </p:cNvPicPr>
          <p:nvPr/>
        </p:nvPicPr>
        <p:blipFill>
          <a:blip r:embed="rId3" cstate="print"/>
          <a:srcRect/>
          <a:stretch>
            <a:fillRect/>
          </a:stretch>
        </p:blipFill>
        <p:spPr bwMode="auto">
          <a:xfrm>
            <a:off x="5231551" y="1253091"/>
            <a:ext cx="3571875" cy="4819650"/>
          </a:xfrm>
          <a:prstGeom prst="rect">
            <a:avLst/>
          </a:prstGeom>
          <a:ln>
            <a:noFill/>
          </a:ln>
          <a:effectLst>
            <a:softEdge rad="112500"/>
          </a:effectLst>
        </p:spPr>
      </p:pic>
      <p:sp>
        <p:nvSpPr>
          <p:cNvPr id="6" name="5 Rectángulo"/>
          <p:cNvSpPr/>
          <p:nvPr/>
        </p:nvSpPr>
        <p:spPr>
          <a:xfrm>
            <a:off x="1009650" y="5381625"/>
            <a:ext cx="3168650" cy="276225"/>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ANTES</a:t>
            </a:r>
            <a:endParaRPr lang="es-ES" sz="1200" dirty="0">
              <a:effectLst>
                <a:outerShdw blurRad="38100" dist="38100" dir="2700000" algn="tl">
                  <a:srgbClr val="C0C0C0"/>
                </a:outerShdw>
              </a:effectLst>
              <a:latin typeface="Calibri" pitchFamily="34" charset="0"/>
            </a:endParaRPr>
          </a:p>
        </p:txBody>
      </p:sp>
      <p:sp>
        <p:nvSpPr>
          <p:cNvPr id="7" name="6 Rectángulo"/>
          <p:cNvSpPr/>
          <p:nvPr/>
        </p:nvSpPr>
        <p:spPr>
          <a:xfrm>
            <a:off x="5422900" y="6126163"/>
            <a:ext cx="3168650" cy="276225"/>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DESPUÉS</a:t>
            </a:r>
            <a:endParaRPr lang="es-ES" sz="12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A6BB7ED-DACC-4C85-A130-10123B86499A}" type="slidenum">
              <a:rPr lang="en-US" b="0" smtClean="0">
                <a:solidFill>
                  <a:srgbClr val="B0BFAE"/>
                </a:solidFill>
              </a:rPr>
              <a:pPr eaLnBrk="1" hangingPunct="1"/>
              <a:t>6</a:t>
            </a:fld>
            <a:endParaRPr lang="en-US" b="0" smtClean="0">
              <a:solidFill>
                <a:srgbClr val="B0BFAE"/>
              </a:solidFill>
            </a:endParaRPr>
          </a:p>
        </p:txBody>
      </p:sp>
      <p:pic>
        <p:nvPicPr>
          <p:cNvPr id="46082" name="Picture 2"/>
          <p:cNvPicPr>
            <a:picLocks noChangeAspect="1" noChangeArrowheads="1"/>
          </p:cNvPicPr>
          <p:nvPr/>
        </p:nvPicPr>
        <p:blipFill>
          <a:blip r:embed="rId2" cstate="print"/>
          <a:srcRect/>
          <a:stretch>
            <a:fillRect/>
          </a:stretch>
        </p:blipFill>
        <p:spPr bwMode="auto">
          <a:xfrm>
            <a:off x="271463" y="1824038"/>
            <a:ext cx="8601075" cy="3209925"/>
          </a:xfrm>
          <a:prstGeom prst="rect">
            <a:avLst/>
          </a:prstGeom>
          <a:ln>
            <a:noFill/>
          </a:ln>
          <a:effectLst>
            <a:softEdge rad="112500"/>
          </a:effectLst>
        </p:spPr>
      </p:pic>
      <p:sp>
        <p:nvSpPr>
          <p:cNvPr id="5" name="4 Rectángulo"/>
          <p:cNvSpPr/>
          <p:nvPr/>
        </p:nvSpPr>
        <p:spPr>
          <a:xfrm>
            <a:off x="638175" y="5040313"/>
            <a:ext cx="3168650" cy="277812"/>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ANTES</a:t>
            </a:r>
            <a:endParaRPr lang="es-ES" sz="1200" dirty="0">
              <a:effectLst>
                <a:outerShdw blurRad="38100" dist="38100" dir="2700000" algn="tl">
                  <a:srgbClr val="C0C0C0"/>
                </a:outerShdw>
              </a:effectLst>
              <a:latin typeface="Calibri" pitchFamily="34" charset="0"/>
            </a:endParaRPr>
          </a:p>
        </p:txBody>
      </p:sp>
      <p:sp>
        <p:nvSpPr>
          <p:cNvPr id="6" name="5 Rectángulo"/>
          <p:cNvSpPr/>
          <p:nvPr/>
        </p:nvSpPr>
        <p:spPr>
          <a:xfrm>
            <a:off x="5008563" y="5094288"/>
            <a:ext cx="3168650" cy="276225"/>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DESPUÉS</a:t>
            </a:r>
            <a:endParaRPr lang="es-ES" sz="1200" dirty="0">
              <a:effectLst>
                <a:outerShdw blurRad="38100" dist="38100" dir="2700000" algn="tl">
                  <a:srgbClr val="C0C0C0"/>
                </a:outerShdw>
              </a:effectLst>
              <a:latin typeface="Calibri" pitchFamily="34" charset="0"/>
            </a:endParaRPr>
          </a:p>
        </p:txBody>
      </p:sp>
      <p:cxnSp>
        <p:nvCxnSpPr>
          <p:cNvPr id="19462" name="8 Conector recto de flecha"/>
          <p:cNvCxnSpPr>
            <a:cxnSpLocks noChangeShapeType="1"/>
          </p:cNvCxnSpPr>
          <p:nvPr/>
        </p:nvCxnSpPr>
        <p:spPr bwMode="auto">
          <a:xfrm rot="5400000" flipH="1" flipV="1">
            <a:off x="4960144" y="4641057"/>
            <a:ext cx="1074737" cy="3619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 name="9 Rectángulo"/>
          <p:cNvSpPr/>
          <p:nvPr/>
        </p:nvSpPr>
        <p:spPr>
          <a:xfrm>
            <a:off x="3806825" y="5456238"/>
            <a:ext cx="3168650" cy="646112"/>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ORGANIZACIÒN E IDENTIFICACIÒN DE CADA </a:t>
            </a:r>
          </a:p>
          <a:p>
            <a:pPr algn="ctr">
              <a:defRPr/>
            </a:pPr>
            <a:r>
              <a:rPr lang="es-MX" sz="1200" dirty="0">
                <a:effectLst>
                  <a:outerShdw blurRad="38100" dist="38100" dir="2700000" algn="tl">
                    <a:srgbClr val="C0C0C0"/>
                  </a:outerShdw>
                </a:effectLst>
                <a:latin typeface="Calibri" pitchFamily="34" charset="0"/>
              </a:rPr>
              <a:t>HTTA. DE TRABAJO</a:t>
            </a:r>
          </a:p>
          <a:p>
            <a:pPr algn="ctr">
              <a:defRPr/>
            </a:pPr>
            <a:endParaRPr lang="es-ES" sz="12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FA6E7CD-C7F0-44C2-8613-CF6B2164927A}" type="slidenum">
              <a:rPr lang="en-US" b="0" smtClean="0">
                <a:solidFill>
                  <a:srgbClr val="B0BFAE"/>
                </a:solidFill>
              </a:rPr>
              <a:pPr eaLnBrk="1" hangingPunct="1"/>
              <a:t>7</a:t>
            </a:fld>
            <a:endParaRPr lang="en-US" b="0" smtClean="0">
              <a:solidFill>
                <a:srgbClr val="B0BFAE"/>
              </a:solidFill>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771650"/>
            <a:ext cx="42957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1182688"/>
            <a:ext cx="39338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A0E7508-6CF0-4070-B667-8D4F16A3DA57}" type="slidenum">
              <a:rPr lang="en-US" b="0" smtClean="0">
                <a:solidFill>
                  <a:srgbClr val="B0BFAE"/>
                </a:solidFill>
              </a:rPr>
              <a:pPr eaLnBrk="1" hangingPunct="1"/>
              <a:t>8</a:t>
            </a:fld>
            <a:endParaRPr lang="en-US" b="0" smtClean="0">
              <a:solidFill>
                <a:srgbClr val="B0BFAE"/>
              </a:solidFill>
            </a:endParaRPr>
          </a:p>
        </p:txBody>
      </p:sp>
      <p:pic>
        <p:nvPicPr>
          <p:cNvPr id="48130" name="Picture 2"/>
          <p:cNvPicPr>
            <a:picLocks noChangeAspect="1" noChangeArrowheads="1"/>
          </p:cNvPicPr>
          <p:nvPr/>
        </p:nvPicPr>
        <p:blipFill>
          <a:blip r:embed="rId2" cstate="print"/>
          <a:srcRect/>
          <a:stretch>
            <a:fillRect/>
          </a:stretch>
        </p:blipFill>
        <p:spPr bwMode="auto">
          <a:xfrm>
            <a:off x="427739" y="1562986"/>
            <a:ext cx="3577307" cy="2237822"/>
          </a:xfrm>
          <a:prstGeom prst="rect">
            <a:avLst/>
          </a:prstGeom>
          <a:ln>
            <a:noFill/>
          </a:ln>
          <a:effectLst>
            <a:softEdge rad="112500"/>
          </a:effectLst>
        </p:spPr>
      </p:pic>
      <p:pic>
        <p:nvPicPr>
          <p:cNvPr id="48131" name="Picture 3"/>
          <p:cNvPicPr>
            <a:picLocks noChangeAspect="1" noChangeArrowheads="1"/>
          </p:cNvPicPr>
          <p:nvPr/>
        </p:nvPicPr>
        <p:blipFill>
          <a:blip r:embed="rId3" cstate="print"/>
          <a:srcRect/>
          <a:stretch>
            <a:fillRect/>
          </a:stretch>
        </p:blipFill>
        <p:spPr bwMode="auto">
          <a:xfrm>
            <a:off x="4613313" y="1069015"/>
            <a:ext cx="4276725" cy="2933700"/>
          </a:xfrm>
          <a:prstGeom prst="rect">
            <a:avLst/>
          </a:prstGeom>
          <a:ln>
            <a:noFill/>
          </a:ln>
          <a:effectLst>
            <a:softEdge rad="112500"/>
          </a:effectLst>
        </p:spPr>
      </p:pic>
      <p:pic>
        <p:nvPicPr>
          <p:cNvPr id="48132" name="Picture 4"/>
          <p:cNvPicPr>
            <a:picLocks noChangeAspect="1" noChangeArrowheads="1"/>
          </p:cNvPicPr>
          <p:nvPr/>
        </p:nvPicPr>
        <p:blipFill>
          <a:blip r:embed="rId4" cstate="print"/>
          <a:srcRect/>
          <a:stretch>
            <a:fillRect/>
          </a:stretch>
        </p:blipFill>
        <p:spPr bwMode="auto">
          <a:xfrm>
            <a:off x="5447084" y="3957071"/>
            <a:ext cx="2208358" cy="2869030"/>
          </a:xfrm>
          <a:prstGeom prst="rect">
            <a:avLst/>
          </a:prstGeom>
          <a:ln>
            <a:noFill/>
          </a:ln>
          <a:effectLst>
            <a:softEdge rad="112500"/>
          </a:effectLst>
        </p:spPr>
      </p:pic>
      <p:pic>
        <p:nvPicPr>
          <p:cNvPr id="48133" name="Picture 5"/>
          <p:cNvPicPr>
            <a:picLocks noChangeAspect="1" noChangeArrowheads="1"/>
          </p:cNvPicPr>
          <p:nvPr/>
        </p:nvPicPr>
        <p:blipFill>
          <a:blip r:embed="rId5" cstate="print"/>
          <a:srcRect/>
          <a:stretch>
            <a:fillRect/>
          </a:stretch>
        </p:blipFill>
        <p:spPr bwMode="auto">
          <a:xfrm>
            <a:off x="514569" y="3877691"/>
            <a:ext cx="3578965" cy="2671963"/>
          </a:xfrm>
          <a:prstGeom prst="rect">
            <a:avLst/>
          </a:prstGeom>
          <a:ln>
            <a:noFill/>
          </a:ln>
          <a:effectLst>
            <a:softEdge rad="112500"/>
          </a:effectLst>
        </p:spPr>
      </p:pic>
      <p:sp>
        <p:nvSpPr>
          <p:cNvPr id="9" name="8 Rectángulo"/>
          <p:cNvSpPr/>
          <p:nvPr/>
        </p:nvSpPr>
        <p:spPr>
          <a:xfrm>
            <a:off x="681038" y="1106488"/>
            <a:ext cx="3168650" cy="277812"/>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ANTES</a:t>
            </a:r>
            <a:endParaRPr lang="es-ES" sz="1200" dirty="0">
              <a:effectLst>
                <a:outerShdw blurRad="38100" dist="38100" dir="2700000" algn="tl">
                  <a:srgbClr val="C0C0C0"/>
                </a:outerShdw>
              </a:effectLst>
              <a:latin typeface="Calibri" pitchFamily="34" charset="0"/>
            </a:endParaRPr>
          </a:p>
        </p:txBody>
      </p:sp>
      <p:sp>
        <p:nvSpPr>
          <p:cNvPr id="10" name="9 Rectángulo"/>
          <p:cNvSpPr/>
          <p:nvPr/>
        </p:nvSpPr>
        <p:spPr>
          <a:xfrm>
            <a:off x="5380038" y="542925"/>
            <a:ext cx="3168650" cy="277813"/>
          </a:xfrm>
          <a:prstGeom prst="rect">
            <a:avLst/>
          </a:prstGeom>
        </p:spPr>
        <p:txBody>
          <a:bodyPr>
            <a:spAutoFit/>
          </a:bodyPr>
          <a:lstStyle/>
          <a:p>
            <a:pPr algn="ctr">
              <a:defRPr/>
            </a:pPr>
            <a:r>
              <a:rPr lang="es-MX" sz="1200" dirty="0">
                <a:effectLst>
                  <a:outerShdw blurRad="38100" dist="38100" dir="2700000" algn="tl">
                    <a:srgbClr val="C0C0C0"/>
                  </a:outerShdw>
                </a:effectLst>
                <a:latin typeface="Calibri" pitchFamily="34" charset="0"/>
              </a:rPr>
              <a:t>DESPUÉS</a:t>
            </a:r>
            <a:endParaRPr lang="es-ES" sz="1200" dirty="0">
              <a:effectLst>
                <a:outerShdw blurRad="38100" dist="38100" dir="2700000" algn="tl">
                  <a:srgbClr val="C0C0C0"/>
                </a:outerShdw>
              </a:effectLst>
              <a:latin typeface="Calibri" pitchFamily="34" charset="0"/>
            </a:endParaRPr>
          </a:p>
        </p:txBody>
      </p:sp>
    </p:spTree>
  </p:cSld>
  <p:clrMapOvr>
    <a:masterClrMapping/>
  </p:clrMapOvr>
  <p:transition spd="med">
    <p:fade thruBlk="1"/>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0BFAE"/>
      </a:accent1>
      <a:accent2>
        <a:srgbClr val="B61131"/>
      </a:accent2>
      <a:accent3>
        <a:srgbClr val="FFFFFF"/>
      </a:accent3>
      <a:accent4>
        <a:srgbClr val="000000"/>
      </a:accent4>
      <a:accent5>
        <a:srgbClr val="D4DCD3"/>
      </a:accent5>
      <a:accent6>
        <a:srgbClr val="A50E2B"/>
      </a:accent6>
      <a:hlink>
        <a:srgbClr val="376556"/>
      </a:hlink>
      <a:folHlink>
        <a:srgbClr val="66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TotalTime>
  <Words>561</Words>
  <Application>Microsoft Office PowerPoint</Application>
  <PresentationFormat>Presentación en pantalla (4:3)</PresentationFormat>
  <Paragraphs>126</Paragraphs>
  <Slides>26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Times New Roman</vt:lpstr>
      <vt:lpstr>Calibri</vt:lpstr>
      <vt:lpstr>ＭＳ Ｐゴシック</vt:lpstr>
      <vt:lpstr>Wingdings</vt:lpstr>
      <vt:lpstr>Default Design</vt:lpstr>
      <vt:lpstr> Implementación  5’s   Transformación hacia una nueva cultura de trabajo.</vt:lpstr>
      <vt:lpstr>Presentación de PowerPoint</vt:lpstr>
      <vt:lpstr>SEIRI (整理): SELECCIONAR:  SEPARAR INNECESARIOS </vt:lpstr>
      <vt:lpstr>IDENTIFICACION DE AREAS DE TRABAJO</vt:lpstr>
      <vt:lpstr>Presentación de PowerPoint</vt:lpstr>
      <vt:lpstr>Presentación de PowerPoint</vt:lpstr>
      <vt:lpstr>Presentación de PowerPoint</vt:lpstr>
      <vt:lpstr>Presentación de PowerPoint</vt:lpstr>
      <vt:lpstr>Presentación de PowerPoint</vt:lpstr>
      <vt:lpstr>Presentación de PowerPoint</vt:lpstr>
      <vt:lpstr>SEITON (整頓): ORGANIZAR.</vt:lpstr>
      <vt:lpstr>SEISŌ (清掃): LIMPIEZA</vt:lpstr>
      <vt:lpstr>Presentación de PowerPoint</vt:lpstr>
      <vt:lpstr>Presentación de PowerPoint</vt:lpstr>
      <vt:lpstr>Presentación de PowerPoint</vt:lpstr>
      <vt:lpstr>Presentación de PowerPoint</vt:lpstr>
      <vt:lpstr>Presentación de PowerPoint</vt:lpstr>
      <vt:lpstr>Presentación de PowerPoint</vt:lpstr>
      <vt:lpstr>SEIKETSU (清潔): ESTANDARIZAR</vt:lpstr>
      <vt:lpstr>Presentación de PowerPoint</vt:lpstr>
      <vt:lpstr>SHITSUKE (躾): SEGUIMIENTO</vt:lpstr>
      <vt:lpstr>Metodología </vt:lpstr>
      <vt:lpstr>Presentación de PowerPoint</vt:lpstr>
      <vt:lpstr>Presentación de PowerPoint</vt:lpstr>
      <vt:lpstr>Presentación de PowerPoint</vt:lpstr>
      <vt:lpstr>Presentación de PowerPoint</vt:lpstr>
    </vt:vector>
  </TitlesOfParts>
  <Company>Weatherford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Weatherford International, Inc.</dc:creator>
  <cp:lastModifiedBy>Edgar</cp:lastModifiedBy>
  <cp:revision>443</cp:revision>
  <dcterms:created xsi:type="dcterms:W3CDTF">2002-12-17T18:45:21Z</dcterms:created>
  <dcterms:modified xsi:type="dcterms:W3CDTF">2010-12-11T20:31:07Z</dcterms:modified>
</cp:coreProperties>
</file>