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4"/>
  </p:sldMasterIdLst>
  <p:sldIdLst>
    <p:sldId id="256" r:id="rId15"/>
    <p:sldId id="257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34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0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customXml" Target="../customXml/item10.xml"/><Relationship Id="rId19" Type="http://schemas.openxmlformats.org/officeDocument/2006/relationships/slide" Target="slides/slide5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customXml" Target="../../customXml/item9.xml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customXml" Target="../../customXml/item1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customXml" Target="../../customXml/item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1.xml"/><Relationship Id="rId7" Type="http://schemas.openxmlformats.org/officeDocument/2006/relationships/image" Target="../media/image2.png"/><Relationship Id="rId2" Type="http://schemas.openxmlformats.org/officeDocument/2006/relationships/tags" Target="../tags/tag10.xml"/><Relationship Id="rId1" Type="http://schemas.openxmlformats.org/officeDocument/2006/relationships/customXml" Target="../../customXml/item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image" Target="../media/image4.png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image" Target="../media/image3.png"/><Relationship Id="rId2" Type="http://schemas.openxmlformats.org/officeDocument/2006/relationships/tags" Target="../tags/tag14.xml"/><Relationship Id="rId1" Type="http://schemas.openxmlformats.org/officeDocument/2006/relationships/customXml" Target="../../customXml/item13.xml"/><Relationship Id="rId6" Type="http://schemas.openxmlformats.org/officeDocument/2006/relationships/tags" Target="../tags/tag18.xml"/><Relationship Id="rId11" Type="http://schemas.openxmlformats.org/officeDocument/2006/relationships/image" Target="../media/image2.png"/><Relationship Id="rId5" Type="http://schemas.openxmlformats.org/officeDocument/2006/relationships/tags" Target="../tags/tag17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customXml" Target="../../customXml/item1.xml"/><Relationship Id="rId4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4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4.xml"/><Relationship Id="rId7" Type="http://schemas.openxmlformats.org/officeDocument/2006/relationships/image" Target="../media/image2.png"/><Relationship Id="rId2" Type="http://schemas.openxmlformats.org/officeDocument/2006/relationships/tags" Target="../tags/tag23.xml"/><Relationship Id="rId1" Type="http://schemas.openxmlformats.org/officeDocument/2006/relationships/customXml" Target="../../customXml/item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8.xml"/><Relationship Id="rId7" Type="http://schemas.openxmlformats.org/officeDocument/2006/relationships/image" Target="../media/image2.png"/><Relationship Id="rId2" Type="http://schemas.openxmlformats.org/officeDocument/2006/relationships/tags" Target="../tags/tag27.xml"/><Relationship Id="rId1" Type="http://schemas.openxmlformats.org/officeDocument/2006/relationships/customXml" Target="../../customXml/item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7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280B-E2EA-4C74-A875-55DFF176C215}" type="datetimeFigureOut">
              <a:rPr lang="es-AR" smtClean="0"/>
              <a:t>25/07/2010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C170-1F01-4630-8F25-E2A38E0F281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5036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280B-E2EA-4C74-A875-55DFF176C215}" type="datetimeFigureOut">
              <a:rPr lang="es-AR" smtClean="0"/>
              <a:t>25/07/2010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C170-1F01-4630-8F25-E2A38E0F281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9486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280B-E2EA-4C74-A875-55DFF176C215}" type="datetimeFigureOut">
              <a:rPr lang="es-AR" smtClean="0"/>
              <a:t>25/07/2010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C170-1F01-4630-8F25-E2A38E0F281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80430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pic>
        <p:nvPicPr>
          <p:cNvPr id="7" name="6 Imagen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472988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5 - Sí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CuadroTexto"/>
          <p:cNvSpPr txBox="1"/>
          <p:nvPr userDrawn="1">
            <p:custDataLst>
              <p:tags r:id="rId2"/>
            </p:custDataLst>
          </p:nvPr>
        </p:nvSpPr>
        <p:spPr>
          <a:xfrm>
            <a:off x="1371600" y="1901722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es-AR" sz="3200" smtClean="0"/>
              <a:t>Sí</a:t>
            </a:r>
            <a:endParaRPr lang="es-AR" sz="3200"/>
          </a:p>
        </p:txBody>
      </p:sp>
      <p:sp>
        <p:nvSpPr>
          <p:cNvPr id="8" name="7 CuadroTexto"/>
          <p:cNvSpPr txBox="1"/>
          <p:nvPr userDrawn="1">
            <p:custDataLst>
              <p:tags r:id="rId3"/>
            </p:custDataLst>
          </p:nvPr>
        </p:nvSpPr>
        <p:spPr>
          <a:xfrm>
            <a:off x="1371600" y="3540784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es-AR" sz="3200" smtClean="0"/>
              <a:t>No</a:t>
            </a:r>
            <a:endParaRPr lang="es-AR" sz="3200"/>
          </a:p>
        </p:txBody>
      </p:sp>
      <p:pic>
        <p:nvPicPr>
          <p:cNvPr id="9" name="8 Imagen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9 Imagen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152175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6 - Sí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CuadroTexto"/>
          <p:cNvSpPr txBox="1"/>
          <p:nvPr userDrawn="1">
            <p:custDataLst>
              <p:tags r:id="rId2"/>
            </p:custDataLst>
          </p:nvPr>
        </p:nvSpPr>
        <p:spPr>
          <a:xfrm>
            <a:off x="1371600" y="1901722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es-AR" sz="3200" smtClean="0"/>
              <a:t>Sí</a:t>
            </a:r>
            <a:endParaRPr lang="es-AR" sz="3200"/>
          </a:p>
        </p:txBody>
      </p:sp>
      <p:sp>
        <p:nvSpPr>
          <p:cNvPr id="8" name="7 CuadroTexto"/>
          <p:cNvSpPr txBox="1"/>
          <p:nvPr userDrawn="1">
            <p:custDataLst>
              <p:tags r:id="rId3"/>
            </p:custDataLst>
          </p:nvPr>
        </p:nvSpPr>
        <p:spPr>
          <a:xfrm>
            <a:off x="1371600" y="3540784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es-AR" sz="3200" smtClean="0"/>
              <a:t>No</a:t>
            </a:r>
            <a:endParaRPr lang="es-AR" sz="3200"/>
          </a:p>
        </p:txBody>
      </p:sp>
      <p:pic>
        <p:nvPicPr>
          <p:cNvPr id="9" name="8 Imagen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9 Imagen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4215739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7 - Sí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CuadroTexto"/>
          <p:cNvSpPr txBox="1"/>
          <p:nvPr userDrawn="1">
            <p:custDataLst>
              <p:tags r:id="rId2"/>
            </p:custDataLst>
          </p:nvPr>
        </p:nvSpPr>
        <p:spPr>
          <a:xfrm>
            <a:off x="1371600" y="1901722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es-AR" sz="3200" smtClean="0"/>
              <a:t>Sí</a:t>
            </a:r>
            <a:endParaRPr lang="es-AR" sz="3200"/>
          </a:p>
        </p:txBody>
      </p:sp>
      <p:sp>
        <p:nvSpPr>
          <p:cNvPr id="8" name="7 CuadroTexto"/>
          <p:cNvSpPr txBox="1"/>
          <p:nvPr userDrawn="1">
            <p:custDataLst>
              <p:tags r:id="rId3"/>
            </p:custDataLst>
          </p:nvPr>
        </p:nvSpPr>
        <p:spPr>
          <a:xfrm>
            <a:off x="1371600" y="3540784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es-AR" sz="3200" smtClean="0"/>
              <a:t>No</a:t>
            </a:r>
            <a:endParaRPr lang="es-AR" sz="3200"/>
          </a:p>
        </p:txBody>
      </p:sp>
      <p:pic>
        <p:nvPicPr>
          <p:cNvPr id="9" name="8 Imagen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9 Imagen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183377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opcion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AR"/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AR"/>
          </a:p>
        </p:txBody>
      </p:sp>
      <p:pic>
        <p:nvPicPr>
          <p:cNvPr id="11" name="10 Imagen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11 Imagen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12 Imagen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13 Imagen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849328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pic>
        <p:nvPicPr>
          <p:cNvPr id="7" name="6 Imagen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647437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1928626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Sí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64321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280B-E2EA-4C74-A875-55DFF176C215}" type="datetimeFigureOut">
              <a:rPr lang="es-AR" smtClean="0"/>
              <a:t>25/07/2010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C170-1F01-4630-8F25-E2A38E0F281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4568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1190404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Sí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CuadroTexto"/>
          <p:cNvSpPr txBox="1"/>
          <p:nvPr userDrawn="1">
            <p:custDataLst>
              <p:tags r:id="rId2"/>
            </p:custDataLst>
          </p:nvPr>
        </p:nvSpPr>
        <p:spPr>
          <a:xfrm>
            <a:off x="1371600" y="1901722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es-AR" sz="3200" smtClean="0"/>
              <a:t>Sí</a:t>
            </a:r>
            <a:endParaRPr lang="es-AR" sz="3200"/>
          </a:p>
        </p:txBody>
      </p:sp>
      <p:sp>
        <p:nvSpPr>
          <p:cNvPr id="8" name="7 CuadroTexto"/>
          <p:cNvSpPr txBox="1"/>
          <p:nvPr userDrawn="1">
            <p:custDataLst>
              <p:tags r:id="rId3"/>
            </p:custDataLst>
          </p:nvPr>
        </p:nvSpPr>
        <p:spPr>
          <a:xfrm>
            <a:off x="1371600" y="3540784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es-AR" sz="3200" smtClean="0"/>
              <a:t>No</a:t>
            </a:r>
            <a:endParaRPr lang="es-AR" sz="3200"/>
          </a:p>
        </p:txBody>
      </p:sp>
      <p:pic>
        <p:nvPicPr>
          <p:cNvPr id="9" name="8 Imagen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9 Imagen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133928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2 opcion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AR"/>
          </a:p>
        </p:txBody>
      </p:sp>
      <p:pic>
        <p:nvPicPr>
          <p:cNvPr id="9" name="8 Imagen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9 Imagen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38473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Sí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14403467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Sí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5261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280B-E2EA-4C74-A875-55DFF176C215}" type="datetimeFigureOut">
              <a:rPr lang="es-AR" smtClean="0"/>
              <a:t>25/07/2010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C170-1F01-4630-8F25-E2A38E0F281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076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280B-E2EA-4C74-A875-55DFF176C215}" type="datetimeFigureOut">
              <a:rPr lang="es-AR" smtClean="0"/>
              <a:t>25/07/2010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C170-1F01-4630-8F25-E2A38E0F281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24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280B-E2EA-4C74-A875-55DFF176C215}" type="datetimeFigureOut">
              <a:rPr lang="es-AR" smtClean="0"/>
              <a:t>25/07/2010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C170-1F01-4630-8F25-E2A38E0F281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013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280B-E2EA-4C74-A875-55DFF176C215}" type="datetimeFigureOut">
              <a:rPr lang="es-AR" smtClean="0"/>
              <a:t>25/07/2010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C170-1F01-4630-8F25-E2A38E0F281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141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280B-E2EA-4C74-A875-55DFF176C215}" type="datetimeFigureOut">
              <a:rPr lang="es-AR" smtClean="0"/>
              <a:t>25/07/2010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C170-1F01-4630-8F25-E2A38E0F281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78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280B-E2EA-4C74-A875-55DFF176C215}" type="datetimeFigureOut">
              <a:rPr lang="es-AR" smtClean="0"/>
              <a:t>25/07/2010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C170-1F01-4630-8F25-E2A38E0F281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3550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280B-E2EA-4C74-A875-55DFF176C215}" type="datetimeFigureOut">
              <a:rPr lang="es-AR" smtClean="0"/>
              <a:t>25/07/2010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C170-1F01-4630-8F25-E2A38E0F281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648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9280B-E2EA-4C74-A875-55DFF176C215}" type="datetimeFigureOut">
              <a:rPr lang="es-AR" smtClean="0"/>
              <a:t>25/07/2010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3C170-1F01-4630-8F25-E2A38E0F281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8033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  <p:sldLayoutId id="2147483910" r:id="rId16"/>
    <p:sldLayoutId id="2147483660" r:id="rId17"/>
    <p:sldLayoutId id="2147483661" r:id="rId18"/>
    <p:sldLayoutId id="2147483662" r:id="rId19"/>
    <p:sldLayoutId id="2147483663" r:id="rId20"/>
    <p:sldLayoutId id="2147483665" r:id="rId21"/>
    <p:sldLayoutId id="2147483666" r:id="rId22"/>
    <p:sldLayoutId id="2147483667" r:id="rId23"/>
    <p:sldLayoutId id="2147483668" r:id="rId2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0000"/>
                </a:solidFill>
              </a:rPr>
              <a:t>ECUACIONES</a:t>
            </a:r>
            <a:endParaRPr lang="es-AR" b="1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>
                <a:solidFill>
                  <a:schemeClr val="tx1"/>
                </a:solidFill>
              </a:rPr>
              <a:t>Mira con atención y luego resuelve en equipo.</a:t>
            </a:r>
            <a:endParaRPr lang="es-A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02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000099"/>
                </a:solidFill>
              </a:rPr>
              <a:t>Cuando se está multiplicando en la ecuación:</a:t>
            </a:r>
            <a:endParaRPr lang="es-AR" b="1" dirty="0">
              <a:solidFill>
                <a:srgbClr val="000099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b="1" dirty="0" smtClean="0"/>
              <a:t>X . 2 = 16</a:t>
            </a:r>
          </a:p>
          <a:p>
            <a:r>
              <a:rPr lang="es-ES_tradnl" b="1" dirty="0" smtClean="0"/>
              <a:t>Miramos la ecuación, cómo el 2 está precedido por el signo (x), pasa al otro término con el signo contrario (:).</a:t>
            </a:r>
          </a:p>
          <a:p>
            <a:r>
              <a:rPr lang="es-ES_tradnl" b="1" dirty="0" smtClean="0"/>
              <a:t>Ejemplo: x . 2 = 16</a:t>
            </a:r>
          </a:p>
          <a:p>
            <a:r>
              <a:rPr lang="es-ES_tradnl" b="1" dirty="0"/>
              <a:t> </a:t>
            </a:r>
            <a:r>
              <a:rPr lang="es-ES_tradnl" b="1" dirty="0" smtClean="0"/>
              <a:t>                     x = 12 : 2</a:t>
            </a:r>
          </a:p>
          <a:p>
            <a:r>
              <a:rPr lang="es-ES_tradnl" b="1" dirty="0"/>
              <a:t> </a:t>
            </a:r>
            <a:r>
              <a:rPr lang="es-ES_tradnl" b="1" dirty="0" smtClean="0"/>
              <a:t>                     x = 8</a:t>
            </a:r>
          </a:p>
          <a:p>
            <a:endParaRPr lang="es-ES_tradnl" b="1" dirty="0"/>
          </a:p>
          <a:p>
            <a:r>
              <a:rPr lang="es-ES_tradnl" b="1" dirty="0" smtClean="0"/>
              <a:t>Verificamos: 8 . 2 = 16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407569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000099"/>
                </a:solidFill>
              </a:rPr>
              <a:t>Cuando se está dividiendo en una ecuación:</a:t>
            </a:r>
            <a:br>
              <a:rPr lang="es-ES_tradnl" b="1" dirty="0" smtClean="0">
                <a:solidFill>
                  <a:srgbClr val="000099"/>
                </a:solidFill>
              </a:rPr>
            </a:br>
            <a:endParaRPr lang="es-AR" b="1" dirty="0">
              <a:solidFill>
                <a:srgbClr val="000099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b="1" dirty="0" smtClean="0"/>
              <a:t>X : 2 = 12</a:t>
            </a:r>
          </a:p>
          <a:p>
            <a:r>
              <a:rPr lang="es-ES_tradnl" b="1" dirty="0" smtClean="0"/>
              <a:t>Miramos la ecuación, cómo el 2 está precedido por el signo (</a:t>
            </a:r>
            <a:r>
              <a:rPr lang="es-ES_tradnl" b="1" dirty="0" smtClean="0">
                <a:sym typeface="Wingdings" pitchFamily="2" charset="2"/>
              </a:rPr>
              <a:t>:) pasa al otro término (x).</a:t>
            </a:r>
          </a:p>
          <a:p>
            <a:r>
              <a:rPr lang="es-ES_tradnl" b="1" dirty="0" smtClean="0">
                <a:sym typeface="Wingdings" pitchFamily="2" charset="2"/>
              </a:rPr>
              <a:t>Ejemplo:  x : 2 = 12</a:t>
            </a:r>
          </a:p>
          <a:p>
            <a:r>
              <a:rPr lang="es-ES_tradnl" b="1" dirty="0">
                <a:sym typeface="Wingdings" pitchFamily="2" charset="2"/>
              </a:rPr>
              <a:t> </a:t>
            </a:r>
            <a:r>
              <a:rPr lang="es-ES_tradnl" b="1" dirty="0" smtClean="0">
                <a:sym typeface="Wingdings" pitchFamily="2" charset="2"/>
              </a:rPr>
              <a:t>                      x = 12 . 2</a:t>
            </a:r>
          </a:p>
          <a:p>
            <a:r>
              <a:rPr lang="es-ES_tradnl" b="1" dirty="0">
                <a:sym typeface="Wingdings" pitchFamily="2" charset="2"/>
              </a:rPr>
              <a:t> </a:t>
            </a:r>
            <a:r>
              <a:rPr lang="es-ES_tradnl" b="1" dirty="0" smtClean="0">
                <a:sym typeface="Wingdings" pitchFamily="2" charset="2"/>
              </a:rPr>
              <a:t>                      x = 24</a:t>
            </a:r>
          </a:p>
          <a:p>
            <a:endParaRPr lang="es-ES_tradnl" b="1" dirty="0">
              <a:sym typeface="Wingdings" pitchFamily="2" charset="2"/>
            </a:endParaRPr>
          </a:p>
          <a:p>
            <a:r>
              <a:rPr lang="es-ES_tradnl" b="1" dirty="0" smtClean="0">
                <a:sym typeface="Wingdings" pitchFamily="2" charset="2"/>
              </a:rPr>
              <a:t>Verificamos: 24 : 2 = 12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78254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s-ES_tradnl" dirty="0" smtClean="0"/>
              <a:t>X = 30 +2</a:t>
            </a:r>
            <a:endParaRPr lang="es-AR" dirty="0"/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s-ES_tradnl" dirty="0" smtClean="0"/>
              <a:t>X = 30 -2</a:t>
            </a:r>
            <a:endParaRPr lang="es-AR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_tradnl" dirty="0" smtClean="0"/>
              <a:t>X = 30 .2</a:t>
            </a:r>
            <a:endParaRPr lang="es-AR" dirty="0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s-ES_tradnl" dirty="0" smtClean="0"/>
              <a:t>X = 30: 2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Ahora practicamos: en la ecuación       x : 2 = 30    </a:t>
            </a:r>
            <a:r>
              <a:rPr lang="es-ES_tradnl" dirty="0" smtClean="0"/>
              <a:t>la x es igual a:                                                </a:t>
            </a:r>
            <a:endParaRPr lang="es-A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721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/>
              <a:t>En la ecuación   x + 5 = 30    la x es igual a:</a:t>
            </a:r>
            <a:endParaRPr lang="es-AR" b="1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s-ES_tradnl" dirty="0" smtClean="0"/>
              <a:t>X = 30 .5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s-ES_tradnl" dirty="0" smtClean="0"/>
              <a:t>X = 30 : 5</a:t>
            </a:r>
            <a:endParaRPr lang="es-AR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_tradnl" dirty="0" smtClean="0"/>
              <a:t>X = 30 - 5</a:t>
            </a:r>
            <a:endParaRPr lang="es-AR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s-ES_tradnl" dirty="0" smtClean="0"/>
              <a:t>X = 30 + 5</a:t>
            </a:r>
            <a:endParaRPr lang="es-A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059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/>
              <a:t>En la ecuación    x . 2 = 30      la x es igual a: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s-ES_tradnl" dirty="0" smtClean="0"/>
              <a:t>X = 30 + 2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s-ES_tradnl" dirty="0" smtClean="0"/>
              <a:t>X = 30 - 2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_tradnl" dirty="0" smtClean="0"/>
              <a:t>X = 30 . 2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s-ES_tradnl" dirty="0" smtClean="0"/>
              <a:t>X = 30 : 2</a:t>
            </a:r>
            <a:endParaRPr lang="es-A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718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dirty="0" smtClean="0"/>
              <a:t>En la ecuación:    x – 5 = 15       la x es igual a: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s-ES_tradnl" dirty="0" smtClean="0"/>
              <a:t>X = 15 + 5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s-ES_tradnl" dirty="0" smtClean="0"/>
              <a:t>X = 15 - 5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_tradnl" dirty="0" smtClean="0"/>
              <a:t>X = 15 . 5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s-ES_tradnl" dirty="0" smtClean="0"/>
              <a:t>X = 15 : 5</a:t>
            </a:r>
            <a:endParaRPr lang="es-A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510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texto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/>
          </a:bodyPr>
          <a:lstStyle/>
          <a:p>
            <a:r>
              <a:rPr lang="es-ES_tradnl" b="1" dirty="0" smtClean="0"/>
              <a:t>Para saber si entendiste o no el tema marca la opción.</a:t>
            </a:r>
            <a:endParaRPr lang="es-AR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275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texto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_tradnl" b="1" dirty="0" smtClean="0"/>
              <a:t>Une con flecha cada enunciado con su posible resolución:</a:t>
            </a:r>
          </a:p>
        </p:txBody>
      </p:sp>
      <p:pic>
        <p:nvPicPr>
          <p:cNvPr id="13" name="12 Imagen" descr="escanear0001.jpg - Paint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5" t="24122" r="5224" b="11527"/>
          <a:stretch/>
        </p:blipFill>
        <p:spPr>
          <a:xfrm>
            <a:off x="1187624" y="1052736"/>
            <a:ext cx="7486476" cy="532859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8857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/>
              <a:t>El valor de la x en el ejercicio 1 es igual a 60</a:t>
            </a:r>
            <a:endParaRPr lang="es-AR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627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_tradnl" b="1" dirty="0" smtClean="0"/>
              <a:t>En el ejercicio 2 la x vale 25</a:t>
            </a:r>
            <a:endParaRPr lang="es-AR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600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_tradnl" b="1" dirty="0" smtClean="0"/>
              <a:t>En el ejercicio 3 la x vale 25</a:t>
            </a:r>
            <a:endParaRPr lang="es-AR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389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s-ES_tradnl" b="1" dirty="0" smtClean="0"/>
              <a:t>En el ejercicio 4 la x vale 60</a:t>
            </a:r>
            <a:endParaRPr lang="es-AR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210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>
                <a:solidFill>
                  <a:srgbClr val="FF0000"/>
                </a:solidFill>
              </a:rPr>
              <a:t>Ahora presta atención:</a:t>
            </a: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0099"/>
                </a:solidFill>
              </a:rPr>
              <a:t>Se llama ecuación a la igualdad que tiene un dato desconocido o incógnita.</a:t>
            </a:r>
          </a:p>
          <a:p>
            <a:endParaRPr lang="es-ES_tradnl" b="1" dirty="0" smtClean="0">
              <a:solidFill>
                <a:srgbClr val="000099"/>
              </a:solidFill>
            </a:endParaRPr>
          </a:p>
          <a:p>
            <a:r>
              <a:rPr lang="es-ES_tradnl" b="1" dirty="0" smtClean="0">
                <a:solidFill>
                  <a:srgbClr val="000099"/>
                </a:solidFill>
              </a:rPr>
              <a:t>Para poder hallar ese dato, debes tener en cuenta esto:</a:t>
            </a:r>
          </a:p>
          <a:p>
            <a:endParaRPr lang="es-AR" b="1" dirty="0">
              <a:solidFill>
                <a:srgbClr val="000099"/>
              </a:solidFill>
            </a:endParaRPr>
          </a:p>
        </p:txBody>
      </p:sp>
      <p:pic>
        <p:nvPicPr>
          <p:cNvPr id="1026" name="Picture 2" descr="C:\Users\Administrator\AppData\Local\Microsoft\Windows\Temporary Internet Files\Content.IE5\F9KLB718\MC9003453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53136"/>
            <a:ext cx="1866290" cy="152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06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000099"/>
                </a:solidFill>
              </a:rPr>
              <a:t>Cuando se está sumando en la ecuación:</a:t>
            </a:r>
            <a:endParaRPr lang="es-AR" b="1" dirty="0">
              <a:solidFill>
                <a:srgbClr val="000099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b="1" dirty="0" smtClean="0"/>
              <a:t>1º término    X + 5 = 17    2º término</a:t>
            </a:r>
          </a:p>
          <a:p>
            <a:r>
              <a:rPr lang="es-ES_tradnl" b="1" dirty="0" smtClean="0"/>
              <a:t>¿Cómo resuelvo?</a:t>
            </a:r>
          </a:p>
          <a:p>
            <a:r>
              <a:rPr lang="es-ES_tradnl" b="1" dirty="0" smtClean="0"/>
              <a:t>Vuelvo a colocar el  signo igual y el resultado.</a:t>
            </a:r>
          </a:p>
          <a:p>
            <a:r>
              <a:rPr lang="es-ES_tradnl" b="1" dirty="0" smtClean="0"/>
              <a:t>Luego miro bien si el número está precedido por el signo (+) paso al otro término con el signo (-).</a:t>
            </a:r>
          </a:p>
          <a:p>
            <a:r>
              <a:rPr lang="es-ES_tradnl" b="1" dirty="0" smtClean="0"/>
              <a:t>Ejemplo: x + 5 = 17</a:t>
            </a:r>
          </a:p>
          <a:p>
            <a:r>
              <a:rPr lang="es-ES_tradnl" b="1" dirty="0"/>
              <a:t> </a:t>
            </a:r>
            <a:r>
              <a:rPr lang="es-ES_tradnl" b="1" dirty="0" smtClean="0"/>
              <a:t>                      x = 17 – 5</a:t>
            </a:r>
          </a:p>
          <a:p>
            <a:r>
              <a:rPr lang="es-ES_tradnl" b="1" dirty="0"/>
              <a:t> </a:t>
            </a:r>
            <a:r>
              <a:rPr lang="es-ES_tradnl" b="1" dirty="0" smtClean="0"/>
              <a:t>                      X = 12</a:t>
            </a:r>
          </a:p>
          <a:p>
            <a:r>
              <a:rPr lang="es-ES_tradnl" b="1" dirty="0" smtClean="0"/>
              <a:t>Verifico: 12 + 5 = 17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85182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000099"/>
                </a:solidFill>
              </a:rPr>
              <a:t>Cuando se está restando en la ecuación:</a:t>
            </a:r>
            <a:endParaRPr lang="es-AR" b="1" dirty="0">
              <a:solidFill>
                <a:srgbClr val="000099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b="1" dirty="0" smtClean="0"/>
              <a:t> x – 3 = 21</a:t>
            </a:r>
          </a:p>
          <a:p>
            <a:r>
              <a:rPr lang="es-ES_tradnl" b="1" dirty="0" smtClean="0"/>
              <a:t>Miro la ecuación y como el 3 está precedido por un signo (-), pasa al otro término (+).</a:t>
            </a:r>
          </a:p>
          <a:p>
            <a:r>
              <a:rPr lang="es-ES_tradnl" b="1" dirty="0" smtClean="0"/>
              <a:t>Ejemplo:  x – 3 = 21</a:t>
            </a:r>
          </a:p>
          <a:p>
            <a:r>
              <a:rPr lang="es-ES_tradnl" b="1" dirty="0"/>
              <a:t> </a:t>
            </a:r>
            <a:r>
              <a:rPr lang="es-ES_tradnl" b="1" dirty="0" smtClean="0"/>
              <a:t>                       x = 21 + 3</a:t>
            </a:r>
          </a:p>
          <a:p>
            <a:r>
              <a:rPr lang="es-ES_tradnl" b="1" dirty="0"/>
              <a:t> </a:t>
            </a:r>
            <a:r>
              <a:rPr lang="es-ES_tradnl" b="1" dirty="0" smtClean="0"/>
              <a:t>                       x = 24</a:t>
            </a:r>
          </a:p>
          <a:p>
            <a:endParaRPr lang="es-ES_tradnl" b="1" dirty="0"/>
          </a:p>
          <a:p>
            <a:r>
              <a:rPr lang="es-ES_tradnl" b="1" dirty="0" smtClean="0"/>
              <a:t>Verificamos: 24 – 3 = 21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97972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Drawing</Type>
  <ChoicesCount>0</ChoicesCount>
  <Orientation>Left</Orientation>
</Layout>
</file>

<file path=customXml/item10.xml><?xml version="1.0" encoding="utf-8"?>
<Layout>
  <Type>YesNo</Type>
  <ChoicesCount>2</ChoicesCount>
  <Orientation>Left</Orientation>
</Layout>
</file>

<file path=customXml/item11.xml><?xml version="1.0" encoding="utf-8"?>
<Layout>
  <Type>YesNo</Type>
  <ChoicesCount>2</ChoicesCount>
  <Orientation>Left</Orientation>
</Layout>
</file>

<file path=customXml/item12.xml><?xml version="1.0" encoding="utf-8"?>
<Layout>
  <Type>YesNo</Type>
  <ChoicesCount>2</ChoicesCount>
  <Orientation>Left</Orientation>
</Layout>
</file>

<file path=customXml/item13.xml><?xml version="1.0" encoding="utf-8"?>
<Layout>
  <Type>MultipleChoice</Type>
  <ChoicesCount>4</ChoicesCount>
  <Orientation>Left</Orientation>
</Layout>
</file>

<file path=customXml/item2.xml><?xml version="1.0" encoding="utf-8"?>
<Layout>
  <Type>Drawing</Type>
  <ChoicesCount>0</ChoicesCount>
  <Orientation>Left</Orientation>
</Layout>
</file>

<file path=customXml/item3.xml><?xml version="1.0" encoding="utf-8"?>
<Layout>
  <Type>YesNo</Type>
  <ChoicesCount>2</ChoicesCount>
  <Orientation>Left</Orientation>
</Layout>
</file>

<file path=customXml/item4.xml><?xml version="1.0" encoding="utf-8"?>
<Layout>
  <Type>Drawing</Type>
  <ChoicesCount>0</ChoicesCount>
  <Orientation>Left</Orientation>
</Layout>
</file>

<file path=customXml/item5.xml><?xml version="1.0" encoding="utf-8"?>
<Layout>
  <Type>YesNo</Type>
  <ChoicesCount>2</ChoicesCount>
  <Orientation>Left</Orientation>
</Layout>
</file>

<file path=customXml/item6.xml><?xml version="1.0" encoding="utf-8"?>
<Layout>
  <Type>MultipleChoice</Type>
  <ChoicesCount>2</ChoicesCount>
  <Orientation>Left</Orientation>
</Layout>
</file>

<file path=customXml/item7.xml><?xml version="1.0" encoding="utf-8"?>
<Layout>
  <Type>YesNo</Type>
  <ChoicesCount>2</ChoicesCount>
  <Orientation>Left</Orientation>
</Layout>
</file>

<file path=customXml/item8.xml><?xml version="1.0" encoding="utf-8"?>
<Layout>
  <Type>YesNo</Type>
  <ChoicesCount>2</ChoicesCount>
  <Orientation>Left</Orientation>
</Layout>
</file>

<file path=customXml/item9.xml><?xml version="1.0" encoding="utf-8"?>
<Layout>
  <Type>Drawing</Type>
  <ChoicesCount>0</ChoicesCount>
  <Orientation>Left</Orientation>
</Layout>
</file>

<file path=customXml/itemProps1.xml><?xml version="1.0" encoding="utf-8"?>
<ds:datastoreItem xmlns:ds="http://schemas.openxmlformats.org/officeDocument/2006/customXml" ds:itemID="{436CF4E6-A75F-445D-8E84-B84DEE68BAA7}">
  <ds:schemaRefs/>
</ds:datastoreItem>
</file>

<file path=customXml/itemProps10.xml><?xml version="1.0" encoding="utf-8"?>
<ds:datastoreItem xmlns:ds="http://schemas.openxmlformats.org/officeDocument/2006/customXml" ds:itemID="{035D8BDC-A2ED-4CA3-8ECC-868FCB0CC298}">
  <ds:schemaRefs/>
</ds:datastoreItem>
</file>

<file path=customXml/itemProps11.xml><?xml version="1.0" encoding="utf-8"?>
<ds:datastoreItem xmlns:ds="http://schemas.openxmlformats.org/officeDocument/2006/customXml" ds:itemID="{ACE29F65-52D3-4067-BC4A-A35BFE00FB16}">
  <ds:schemaRefs/>
</ds:datastoreItem>
</file>

<file path=customXml/itemProps12.xml><?xml version="1.0" encoding="utf-8"?>
<ds:datastoreItem xmlns:ds="http://schemas.openxmlformats.org/officeDocument/2006/customXml" ds:itemID="{2C2C3D3B-D4EF-42A4-83B2-1C370E0C0413}">
  <ds:schemaRefs/>
</ds:datastoreItem>
</file>

<file path=customXml/itemProps13.xml><?xml version="1.0" encoding="utf-8"?>
<ds:datastoreItem xmlns:ds="http://schemas.openxmlformats.org/officeDocument/2006/customXml" ds:itemID="{B6FDA640-E0BF-48DF-9D81-FCDCB8DF9E6B}">
  <ds:schemaRefs/>
</ds:datastoreItem>
</file>

<file path=customXml/itemProps2.xml><?xml version="1.0" encoding="utf-8"?>
<ds:datastoreItem xmlns:ds="http://schemas.openxmlformats.org/officeDocument/2006/customXml" ds:itemID="{518C2575-2E56-43A4-BD1F-1DDDFB7863E9}">
  <ds:schemaRefs/>
</ds:datastoreItem>
</file>

<file path=customXml/itemProps3.xml><?xml version="1.0" encoding="utf-8"?>
<ds:datastoreItem xmlns:ds="http://schemas.openxmlformats.org/officeDocument/2006/customXml" ds:itemID="{8036E915-0497-4722-929E-215297A6A147}">
  <ds:schemaRefs/>
</ds:datastoreItem>
</file>

<file path=customXml/itemProps4.xml><?xml version="1.0" encoding="utf-8"?>
<ds:datastoreItem xmlns:ds="http://schemas.openxmlformats.org/officeDocument/2006/customXml" ds:itemID="{6B51A2E7-1299-4025-8833-8B5E7877EEFD}">
  <ds:schemaRefs/>
</ds:datastoreItem>
</file>

<file path=customXml/itemProps5.xml><?xml version="1.0" encoding="utf-8"?>
<ds:datastoreItem xmlns:ds="http://schemas.openxmlformats.org/officeDocument/2006/customXml" ds:itemID="{02C5434E-40A9-4673-870F-CE4F12856998}">
  <ds:schemaRefs/>
</ds:datastoreItem>
</file>

<file path=customXml/itemProps6.xml><?xml version="1.0" encoding="utf-8"?>
<ds:datastoreItem xmlns:ds="http://schemas.openxmlformats.org/officeDocument/2006/customXml" ds:itemID="{92167BF0-E831-4FA6-81CB-92414E1F585F}">
  <ds:schemaRefs/>
</ds:datastoreItem>
</file>

<file path=customXml/itemProps7.xml><?xml version="1.0" encoding="utf-8"?>
<ds:datastoreItem xmlns:ds="http://schemas.openxmlformats.org/officeDocument/2006/customXml" ds:itemID="{9D529BCE-0FED-420A-B425-D171D4F1C162}">
  <ds:schemaRefs/>
</ds:datastoreItem>
</file>

<file path=customXml/itemProps8.xml><?xml version="1.0" encoding="utf-8"?>
<ds:datastoreItem xmlns:ds="http://schemas.openxmlformats.org/officeDocument/2006/customXml" ds:itemID="{949ADF4B-987E-4F06-8313-70FDC3E831A1}">
  <ds:schemaRefs/>
</ds:datastoreItem>
</file>

<file path=customXml/itemProps9.xml><?xml version="1.0" encoding="utf-8"?>
<ds:datastoreItem xmlns:ds="http://schemas.openxmlformats.org/officeDocument/2006/customXml" ds:itemID="{77FE967B-119B-4BDE-BD8A-362F6A6C826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488</Words>
  <Application>Microsoft Office PowerPoint</Application>
  <PresentationFormat>Presentación en pantalla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ECUACIONES</vt:lpstr>
      <vt:lpstr>Presentación de PowerPoint</vt:lpstr>
      <vt:lpstr>Presentación de PowerPoint</vt:lpstr>
      <vt:lpstr>En el ejercicio 2 la x vale 25</vt:lpstr>
      <vt:lpstr>En el ejercicio 3 la x vale 25</vt:lpstr>
      <vt:lpstr>Presentación de PowerPoint</vt:lpstr>
      <vt:lpstr>Ahora presta atención:</vt:lpstr>
      <vt:lpstr>Cuando se está sumando en la ecuación:</vt:lpstr>
      <vt:lpstr>Cuando se está restando en la ecuación:</vt:lpstr>
      <vt:lpstr>Cuando se está multiplicando en la ecuación:</vt:lpstr>
      <vt:lpstr>Cuando se está dividiendo en una ecuación: </vt:lpstr>
      <vt:lpstr>Ahora practicamos: en la ecuación       x : 2 = 30    la x es igual a:                                               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ECUACIONES</dc:title>
  <dc:creator>eXPerience</dc:creator>
  <cp:lastModifiedBy>eXPerience</cp:lastModifiedBy>
  <cp:revision>8</cp:revision>
  <dcterms:created xsi:type="dcterms:W3CDTF">2010-07-25T23:03:31Z</dcterms:created>
  <dcterms:modified xsi:type="dcterms:W3CDTF">2010-07-26T00:19:18Z</dcterms:modified>
</cp:coreProperties>
</file>