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B67B-1870-4A94-BDE5-4B996237A96E}" type="datetimeFigureOut">
              <a:rPr lang="es-PA" smtClean="0"/>
              <a:t>12/10/2010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DD8B-769E-4FEC-9E93-17B6DCA5D5D9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14291"/>
            <a:ext cx="7772400" cy="928694"/>
          </a:xfrm>
        </p:spPr>
        <p:txBody>
          <a:bodyPr/>
          <a:lstStyle/>
          <a:p>
            <a:r>
              <a:rPr lang="es-PA" dirty="0" smtClean="0">
                <a:latin typeface="Algerian" pitchFamily="82" charset="0"/>
              </a:rPr>
              <a:t>BUENAS NOCHES </a:t>
            </a:r>
            <a:endParaRPr lang="es-PA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6400800" cy="714380"/>
          </a:xfrm>
        </p:spPr>
        <p:txBody>
          <a:bodyPr>
            <a:normAutofit/>
          </a:bodyPr>
          <a:lstStyle/>
          <a:p>
            <a:r>
              <a:rPr lang="es-P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Presentado:</a:t>
            </a:r>
          </a:p>
        </p:txBody>
      </p:sp>
      <p:pic>
        <p:nvPicPr>
          <p:cNvPr id="4" name="3 Imagen" descr="VE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2333629" cy="3540132"/>
          </a:xfrm>
          <a:prstGeom prst="rect">
            <a:avLst/>
          </a:prstGeom>
        </p:spPr>
      </p:pic>
      <p:pic>
        <p:nvPicPr>
          <p:cNvPr id="5" name="4 Imagen" descr="JE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857496"/>
            <a:ext cx="3238523" cy="2786082"/>
          </a:xfrm>
          <a:prstGeom prst="rect">
            <a:avLst/>
          </a:prstGeom>
        </p:spPr>
      </p:pic>
      <p:pic>
        <p:nvPicPr>
          <p:cNvPr id="6" name="5 Imagen" descr="KEIRA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1000108"/>
            <a:ext cx="2564903" cy="3500462"/>
          </a:xfrm>
          <a:prstGeom prst="rect">
            <a:avLst/>
          </a:prstGeom>
        </p:spPr>
      </p:pic>
      <p:sp>
        <p:nvSpPr>
          <p:cNvPr id="7" name="6 Proceso alternativo"/>
          <p:cNvSpPr/>
          <p:nvPr/>
        </p:nvSpPr>
        <p:spPr>
          <a:xfrm>
            <a:off x="214282" y="4786322"/>
            <a:ext cx="2500330" cy="642942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VERONICA ALVARADO</a:t>
            </a:r>
            <a:endParaRPr lang="es-PA" dirty="0"/>
          </a:p>
        </p:txBody>
      </p:sp>
      <p:sp>
        <p:nvSpPr>
          <p:cNvPr id="8" name="7 Proceso alternativo"/>
          <p:cNvSpPr/>
          <p:nvPr/>
        </p:nvSpPr>
        <p:spPr>
          <a:xfrm>
            <a:off x="3214678" y="5715016"/>
            <a:ext cx="2643206" cy="78581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JEAN CAMAÑO</a:t>
            </a:r>
            <a:endParaRPr lang="es-PA" dirty="0"/>
          </a:p>
        </p:txBody>
      </p:sp>
      <p:sp>
        <p:nvSpPr>
          <p:cNvPr id="9" name="8 Proceso alternativo"/>
          <p:cNvSpPr/>
          <p:nvPr/>
        </p:nvSpPr>
        <p:spPr>
          <a:xfrm>
            <a:off x="6500826" y="4786322"/>
            <a:ext cx="2143140" cy="64294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KEIRA RIVERA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9445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Estrella de 7 puntas"/>
          <p:cNvSpPr/>
          <p:nvPr/>
        </p:nvSpPr>
        <p:spPr>
          <a:xfrm>
            <a:off x="1357290" y="785794"/>
            <a:ext cx="6000792" cy="4786346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2857488" y="2928934"/>
            <a:ext cx="3121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NEUROSIS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latin typeface="Algerian" pitchFamily="82" charset="0"/>
              </a:rPr>
              <a:t>DEFINICIÓN</a:t>
            </a:r>
            <a:endParaRPr lang="es-PA" dirty="0">
              <a:latin typeface="Algerian" pitchFamily="82" charset="0"/>
            </a:endParaRPr>
          </a:p>
        </p:txBody>
      </p:sp>
      <p:sp>
        <p:nvSpPr>
          <p:cNvPr id="5" name="4 Estrella de 8 puntas"/>
          <p:cNvSpPr/>
          <p:nvPr/>
        </p:nvSpPr>
        <p:spPr>
          <a:xfrm>
            <a:off x="571472" y="1714488"/>
            <a:ext cx="8215370" cy="371477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s-ES" sz="2000" dirty="0" smtClean="0">
                <a:solidFill>
                  <a:schemeClr val="tx2">
                    <a:lumMod val="10000"/>
                  </a:schemeClr>
                </a:solidFill>
                <a:latin typeface="Britannic Bold" pitchFamily="34" charset="0"/>
              </a:rPr>
              <a:t>Las neurosis son episodios de desequilibrio psicológico que se presentan en personas que han alcanzado una FUNCIÓN mental relativamente adecuada.</a:t>
            </a:r>
            <a:endParaRPr lang="es-PA" sz="2000" dirty="0">
              <a:solidFill>
                <a:schemeClr val="tx2">
                  <a:lumMod val="10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4929222" cy="1071570"/>
          </a:xfrm>
        </p:spPr>
        <p:txBody>
          <a:bodyPr/>
          <a:lstStyle/>
          <a:p>
            <a:pPr algn="l"/>
            <a:r>
              <a:rPr lang="es-PA" dirty="0" smtClean="0"/>
              <a:t>NEUROSIS FÓBICA</a:t>
            </a:r>
            <a:endParaRPr lang="es-PA" dirty="0"/>
          </a:p>
        </p:txBody>
      </p:sp>
      <p:sp>
        <p:nvSpPr>
          <p:cNvPr id="4" name="3 Estrella de 32 puntas"/>
          <p:cNvSpPr/>
          <p:nvPr/>
        </p:nvSpPr>
        <p:spPr>
          <a:xfrm>
            <a:off x="3857620" y="1000108"/>
            <a:ext cx="2428892" cy="257176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tx2">
                    <a:lumMod val="10000"/>
                  </a:schemeClr>
                </a:solidFill>
              </a:rPr>
              <a:t>Caracterizada por una reacción defensiva</a:t>
            </a:r>
            <a:endParaRPr lang="es-PA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http://www.ejes.com.mx/Imagenes/fob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091" y="785794"/>
            <a:ext cx="2391487" cy="2786082"/>
          </a:xfrm>
          <a:prstGeom prst="rect">
            <a:avLst/>
          </a:prstGeom>
          <a:noFill/>
        </p:spPr>
      </p:pic>
      <p:sp>
        <p:nvSpPr>
          <p:cNvPr id="6" name="5 Proceso alternativo"/>
          <p:cNvSpPr/>
          <p:nvPr/>
        </p:nvSpPr>
        <p:spPr>
          <a:xfrm>
            <a:off x="5429256" y="4429132"/>
            <a:ext cx="3429024" cy="171451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bg1"/>
                </a:solidFill>
              </a:rPr>
              <a:t>Los tipos de neurosis fóbicas son:</a:t>
            </a:r>
          </a:p>
          <a:p>
            <a:pPr>
              <a:buFont typeface="Arial" pitchFamily="34" charset="0"/>
              <a:buChar char="•"/>
            </a:pPr>
            <a:r>
              <a:rPr lang="es-PA" b="1" dirty="0">
                <a:solidFill>
                  <a:schemeClr val="bg1"/>
                </a:solidFill>
              </a:rPr>
              <a:t> </a:t>
            </a:r>
            <a:r>
              <a:rPr lang="es-PA" b="1" dirty="0" smtClean="0">
                <a:solidFill>
                  <a:schemeClr val="bg1"/>
                </a:solidFill>
              </a:rPr>
              <a:t>temor a los lugares cerrados.</a:t>
            </a:r>
          </a:p>
          <a:p>
            <a:pPr>
              <a:buFont typeface="Arial" pitchFamily="34" charset="0"/>
              <a:buChar char="•"/>
            </a:pPr>
            <a:r>
              <a:rPr lang="es-PA" b="1" dirty="0" smtClean="0">
                <a:solidFill>
                  <a:schemeClr val="bg1"/>
                </a:solidFill>
              </a:rPr>
              <a:t>Miedo a la suciedad.</a:t>
            </a:r>
          </a:p>
          <a:p>
            <a:pPr>
              <a:buFont typeface="Arial" pitchFamily="34" charset="0"/>
              <a:buChar char="•"/>
            </a:pPr>
            <a:r>
              <a:rPr lang="es-PA" b="1" dirty="0" smtClean="0">
                <a:solidFill>
                  <a:schemeClr val="bg1"/>
                </a:solidFill>
              </a:rPr>
              <a:t>Miedo a los animales.</a:t>
            </a:r>
          </a:p>
          <a:p>
            <a:pPr algn="ctr"/>
            <a:endParaRPr lang="es-PA" dirty="0">
              <a:solidFill>
                <a:schemeClr val="bg1"/>
              </a:solidFill>
            </a:endParaRPr>
          </a:p>
        </p:txBody>
      </p:sp>
      <p:sp>
        <p:nvSpPr>
          <p:cNvPr id="7" name="6 Hexágono"/>
          <p:cNvSpPr/>
          <p:nvPr/>
        </p:nvSpPr>
        <p:spPr>
          <a:xfrm>
            <a:off x="642910" y="3357562"/>
            <a:ext cx="4143404" cy="1500198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bg1"/>
                </a:solidFill>
              </a:rPr>
              <a:t>El fóbico puede llegar a comete agresiones violentas  e incluso homicidios para aliviar su tensión fóbica </a:t>
            </a:r>
            <a:endParaRPr lang="es-PA" b="1" dirty="0">
              <a:solidFill>
                <a:schemeClr val="bg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57158" y="1214422"/>
            <a:ext cx="3000396" cy="192882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bg1"/>
                </a:solidFill>
              </a:rPr>
              <a:t>El fóbico se encuentra permanentemente en estado de alerta</a:t>
            </a:r>
            <a:r>
              <a:rPr lang="es-PA" b="1" dirty="0" smtClean="0"/>
              <a:t>. </a:t>
            </a:r>
            <a:endParaRPr lang="es-PA" b="1" dirty="0"/>
          </a:p>
        </p:txBody>
      </p:sp>
      <p:sp>
        <p:nvSpPr>
          <p:cNvPr id="9" name="8 Recortar rectángulo de esquina del mismo lado"/>
          <p:cNvSpPr/>
          <p:nvPr/>
        </p:nvSpPr>
        <p:spPr>
          <a:xfrm>
            <a:off x="428596" y="5072074"/>
            <a:ext cx="4429156" cy="1428760"/>
          </a:xfrm>
          <a:prstGeom prst="snip2Same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chemeClr val="bg1"/>
                </a:solidFill>
              </a:rPr>
              <a:t>La neurosis esta caracterizada por la angustia sobre personas situaciones o actos que se convierte en un objeto  paralizador.</a:t>
            </a:r>
            <a:endParaRPr lang="es-P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NEUROSIS OBSESIVO-COMPULSIVA</a:t>
            </a:r>
            <a:endParaRPr lang="es-PA" dirty="0"/>
          </a:p>
        </p:txBody>
      </p:sp>
      <p:sp>
        <p:nvSpPr>
          <p:cNvPr id="3" name="2 Dodecágono"/>
          <p:cNvSpPr/>
          <p:nvPr/>
        </p:nvSpPr>
        <p:spPr>
          <a:xfrm>
            <a:off x="571472" y="1857364"/>
            <a:ext cx="3571900" cy="1357322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002060"/>
                </a:solidFill>
              </a:rPr>
              <a:t>LA EMERGENCIA DE FENOMENOS OBSESIVOS</a:t>
            </a:r>
            <a:endParaRPr lang="es-PA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://www.drogasno.com.mx/codependencia/obsesivo%20compulsi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214422"/>
            <a:ext cx="3294087" cy="296467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42910" y="1285860"/>
            <a:ext cx="35004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SE CARACTERIZA POR:</a:t>
            </a:r>
            <a:endParaRPr lang="es-PA" dirty="0"/>
          </a:p>
        </p:txBody>
      </p:sp>
      <p:sp>
        <p:nvSpPr>
          <p:cNvPr id="6" name="5 Estrella de 8 puntas"/>
          <p:cNvSpPr/>
          <p:nvPr/>
        </p:nvSpPr>
        <p:spPr>
          <a:xfrm>
            <a:off x="428596" y="3357562"/>
            <a:ext cx="4071966" cy="1714512"/>
          </a:xfrm>
          <a:prstGeom prst="star8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002060"/>
                </a:solidFill>
              </a:rPr>
              <a:t>POR LOS MECANISMOS PSICOLOGICOS DE DEFENSA DEL OBSESIVO  CONTRA SU PROPIA OBSESIÓN </a:t>
            </a:r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7" name="6 Dodecágono"/>
          <p:cNvSpPr/>
          <p:nvPr/>
        </p:nvSpPr>
        <p:spPr>
          <a:xfrm>
            <a:off x="571472" y="5286388"/>
            <a:ext cx="3500462" cy="107157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002060"/>
                </a:solidFill>
              </a:rPr>
              <a:t>TRASTORNOS INTELECTUALES Y AFECTIVOS</a:t>
            </a:r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000628" y="4643446"/>
            <a:ext cx="3786214" cy="15001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002060"/>
                </a:solidFill>
              </a:rPr>
              <a:t>SE CONTROLA A TRAVEZ DE MECANISMO DE REPETICIÓN CUANDO SE ASOCIA A UN PENSAMIENTO Y ACTOS QUE PROVOCAN ANGUSTIA.</a:t>
            </a:r>
            <a:endParaRPr lang="es-P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71481"/>
            <a:ext cx="4857784" cy="785818"/>
          </a:xfrm>
        </p:spPr>
        <p:txBody>
          <a:bodyPr/>
          <a:lstStyle/>
          <a:p>
            <a:r>
              <a:rPr lang="es-PA" dirty="0" smtClean="0"/>
              <a:t>NEUROSIS DEPRESIVA</a:t>
            </a:r>
            <a:endParaRPr lang="es-PA" dirty="0"/>
          </a:p>
        </p:txBody>
      </p:sp>
      <p:pic>
        <p:nvPicPr>
          <p:cNvPr id="2050" name="Picture 2" descr="http://www.abciencia.com.ar/pics/psicosi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8604"/>
            <a:ext cx="3087796" cy="2857520"/>
          </a:xfrm>
          <a:prstGeom prst="rect">
            <a:avLst/>
          </a:prstGeom>
          <a:noFill/>
        </p:spPr>
      </p:pic>
      <p:sp>
        <p:nvSpPr>
          <p:cNvPr id="5" name="4 Rectángulo redondeado"/>
          <p:cNvSpPr/>
          <p:nvPr/>
        </p:nvSpPr>
        <p:spPr>
          <a:xfrm>
            <a:off x="642910" y="1428736"/>
            <a:ext cx="4143404" cy="100013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>
                <a:solidFill>
                  <a:srgbClr val="002060"/>
                </a:solidFill>
              </a:rPr>
              <a:t>IMPLICA UNA CONDUCTA  DE DEPRESION Y TRISTEZA  RELACIONADO  CON COMPLEJO DE CULPA.</a:t>
            </a:r>
            <a:endParaRPr lang="es-PA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4348" y="2643182"/>
            <a:ext cx="4143404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6 Rectángulo redondeado"/>
          <p:cNvSpPr/>
          <p:nvPr/>
        </p:nvSpPr>
        <p:spPr>
          <a:xfrm>
            <a:off x="1000100" y="4071942"/>
            <a:ext cx="314327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PRESENTA :</a:t>
            </a:r>
          </a:p>
          <a:p>
            <a:pPr algn="ctr">
              <a:buFont typeface="Arial" pitchFamily="34" charset="0"/>
              <a:buChar char="•"/>
            </a:pPr>
            <a:r>
              <a:rPr lang="es-PA" dirty="0" smtClean="0"/>
              <a:t>PROBLEMAS PARA TRABAJAR</a:t>
            </a:r>
          </a:p>
          <a:p>
            <a:pPr algn="ctr">
              <a:buFont typeface="Arial" pitchFamily="34" charset="0"/>
              <a:buChar char="•"/>
            </a:pPr>
            <a:r>
              <a:rPr lang="es-PA" dirty="0" smtClean="0"/>
              <a:t>EL LENGUAJE ES LENTO</a:t>
            </a:r>
          </a:p>
          <a:p>
            <a:pPr algn="ctr">
              <a:buFont typeface="Arial" pitchFamily="34" charset="0"/>
              <a:buChar char="•"/>
            </a:pPr>
            <a:r>
              <a:rPr lang="es-PA" smtClean="0"/>
              <a:t>SE SIENTE ABANDONADO</a:t>
            </a:r>
            <a:endParaRPr lang="es-P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184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BUENAS NOCHES </vt:lpstr>
      <vt:lpstr>Diapositiva 2</vt:lpstr>
      <vt:lpstr>DEFINICIÓN</vt:lpstr>
      <vt:lpstr>Diapositiva 4</vt:lpstr>
      <vt:lpstr>Diapositiva 5</vt:lpstr>
      <vt:lpstr>NEUROSIS FÓBICA</vt:lpstr>
      <vt:lpstr>NEUROSIS OBSESIVO-COMPULSIVA</vt:lpstr>
      <vt:lpstr>NEUROSIS DEPRESIVA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BUENAS NOCHES </dc:title>
  <dc:creator>ehidi</dc:creator>
  <cp:lastModifiedBy>ehidi</cp:lastModifiedBy>
  <cp:revision>10</cp:revision>
  <dcterms:created xsi:type="dcterms:W3CDTF">2010-12-10T18:33:58Z</dcterms:created>
  <dcterms:modified xsi:type="dcterms:W3CDTF">2010-12-10T19:56:25Z</dcterms:modified>
</cp:coreProperties>
</file>