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1" r:id="rId5"/>
    <p:sldId id="262" r:id="rId6"/>
    <p:sldId id="257" r:id="rId7"/>
    <p:sldId id="258" r:id="rId8"/>
    <p:sldId id="259" r:id="rId9"/>
    <p:sldId id="263" r:id="rId10"/>
    <p:sldId id="265" r:id="rId11"/>
    <p:sldId id="264" r:id="rId12"/>
    <p:sldId id="260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752" autoAdjust="0"/>
  </p:normalViewPr>
  <p:slideViewPr>
    <p:cSldViewPr>
      <p:cViewPr varScale="1">
        <p:scale>
          <a:sx n="45" d="100"/>
          <a:sy n="45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1C329D0-ABD7-479C-9CA8-52BB9FDDCDA9}" type="datetimeFigureOut">
              <a:rPr lang="es-AR" smtClean="0"/>
              <a:pPr/>
              <a:t>22/01/2012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776181-9712-4D35-85C5-7CE46D31C2E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.ve/imgres?imgurl=http://www.webintenta.com/Files/Images/v1/wallfinal1.jpg&amp;imgrefurl=http://www.webintenta.com/wallpaper/&amp;usg=__T2QmH2flj5NJYWgxX5qtTiDepY8=&amp;h=350&amp;w=520&amp;sz=60&amp;hl=es&amp;start=8&amp;itbs=1&amp;tbnid=BbWcciCQwTR5YM:&amp;tbnh=88&amp;tbnw=131&amp;prev=/images?q=fondos+de+colores&amp;hl=es&amp;tbo=1&amp;gbv=2&amp;tbs=isch: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.ve/imgres?imgurl=http://i209.photobucket.com/albums/bb296/Xampy/fondoabstracto1.jpg&amp;imgrefurl=http://verdelimon.blogspot.com/2007/09/photoshop-fondo-abstracto.html&amp;usg=__pNVyrF4aqhInCZiZ5DPxJWVTq90=&amp;h=768&amp;w=1024&amp;sz=652&amp;hl=es&amp;start=36&amp;itbs=1&amp;tbnid=GbKeaHX6XXSuVM:&amp;tbnh=113&amp;tbnw=150&amp;prev=/images?q=fondos+de+colores&amp;start=20&amp;hl=es&amp;sa=N&amp;tbo=1&amp;gbv=2&amp;ndsp=20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.ve/imgres?imgurl=http://www.iphonefondos.com/img/medias/2258.jpg&amp;imgrefurl=http://www.iphonefondos.com/Wallpapers-iPhone-Disenio/Wallpapers-iPhone-Colores/fondo-iphone-Colores-Frios.htm&amp;usg=__kmBf8Z7xGoqMupMIVUKQRIZ2I0M=&amp;h=375&amp;w=250&amp;sz=19&amp;hl=es&amp;start=83&amp;itbs=1&amp;tbnid=N3w9fPdJ57gb8M:&amp;tbnh=122&amp;tbnw=81&amp;prev=/images?q=fondos+de+colores&amp;start=80&amp;hl=es&amp;sa=N&amp;tbo=1&amp;gbv=2&amp;ndsp=20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jpeg"/><Relationship Id="rId7" Type="http://schemas.openxmlformats.org/officeDocument/2006/relationships/image" Target="../media/image15.gif"/><Relationship Id="rId2" Type="http://schemas.openxmlformats.org/officeDocument/2006/relationships/hyperlink" Target="http://images.google.co.ve/imgres?imgurl=http://www.alcancelibre.org/images/library/Image/alb3rt/wallpapers/03/w_azul_08.jpg&amp;imgrefurl=http://www.alcancelibre.org/index.php?topic=arte&amp;usg=__bGjP6gYJ45MBx8yRYl73pgObF0w=&amp;h=178&amp;w=222&amp;sz=8&amp;hl=es&amp;start=98&amp;itbs=1&amp;tbnid=xVezI7tTb6KjhM:&amp;tbnh=86&amp;tbnw=107&amp;prev=/images?q=fondos+de+colores&amp;start=80&amp;hl=es&amp;sa=N&amp;tbo=1&amp;gbv=2&amp;ndsp=20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hyperlink" Target="http://es.wikipedia.org/wiki/Archivo:Ethanol_CPK_ani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gif"/><Relationship Id="rId2" Type="http://schemas.openxmlformats.org/officeDocument/2006/relationships/hyperlink" Target="http://images.google.co.ve/imgres?imgurl=http://www.fondosescritorio.net/wallpapers/Varios/3-Colores/Threecolors1wallpapers.jpg&amp;imgrefurl=http://www.fondosescritorio.net/wallpapers/Varios/3-Colores/Threecolors1wallpapers.htm&amp;usg=__T1G3vMdgZJQxplLzjkJLWuC7MdQ=&amp;h=768&amp;w=1024&amp;sz=107&amp;hl=es&amp;start=23&amp;itbs=1&amp;tbnid=HGFZcS7tCJ5iYM:&amp;tbnh=113&amp;tbnw=150&amp;prev=/images?q=fondos+de+colores&amp;start=20&amp;hl=es&amp;sa=N&amp;tbo=1&amp;gbv=2&amp;ndsp=20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6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BbWcciCQwTR5YM:http://www.webintenta.com/Files/Images/v1/wallfinal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285852" y="285728"/>
            <a:ext cx="6670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Nomenclatura de los Alcoholes, Fenoles y </a:t>
            </a:r>
            <a:r>
              <a:rPr lang="es-E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Eteres</a:t>
            </a:r>
            <a:r>
              <a:rPr lang="es-E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s-E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071546"/>
            <a:ext cx="77153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Alcohol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Término aplicado a los miembros de un grupo de compuestos químicos del carbono que contienen el grupo OH. </a:t>
            </a:r>
            <a:endParaRPr kumimoji="0" lang="es-A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428596" y="2786058"/>
            <a:ext cx="7929618" cy="779324"/>
            <a:chOff x="428596" y="2786058"/>
            <a:chExt cx="7929618" cy="779324"/>
          </a:xfrm>
        </p:grpSpPr>
        <p:sp>
          <p:nvSpPr>
            <p:cNvPr id="8" name="7 Rectángulo"/>
            <p:cNvSpPr/>
            <p:nvPr/>
          </p:nvSpPr>
          <p:spPr>
            <a:xfrm>
              <a:off x="1500166" y="2857496"/>
              <a:ext cx="68580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sz="2000" b="1" dirty="0" smtClean="0"/>
                <a:t>Palabra árabe </a:t>
              </a:r>
              <a:r>
                <a:rPr lang="es-AR" sz="2000" b="1" i="1" dirty="0" smtClean="0"/>
                <a:t>al-</a:t>
              </a:r>
              <a:r>
                <a:rPr lang="es-AR" sz="2000" b="1" i="1" dirty="0" err="1" smtClean="0"/>
                <a:t>kuhl</a:t>
              </a:r>
              <a:r>
                <a:rPr lang="es-AR" sz="2000" b="1" i="1" dirty="0" smtClean="0"/>
                <a:t>,</a:t>
              </a:r>
              <a:r>
                <a:rPr lang="es-AR" sz="2000" b="1" dirty="0" smtClean="0"/>
                <a:t> o </a:t>
              </a:r>
              <a:r>
                <a:rPr lang="es-AR" sz="2000" b="1" i="1" dirty="0" smtClean="0"/>
                <a:t>kohl,</a:t>
              </a:r>
              <a:r>
                <a:rPr lang="es-AR" sz="2000" b="1" dirty="0" smtClean="0"/>
                <a:t> un polvo fino de antimonio que se utiliza para el maquillaje de ojos</a:t>
              </a:r>
              <a:endParaRPr lang="es-AR" sz="2000" b="1" dirty="0"/>
            </a:p>
          </p:txBody>
        </p:sp>
        <p:pic>
          <p:nvPicPr>
            <p:cNvPr id="1026" name="Picture 2" descr="C:\Archivos de programa\Microsoft Office\MEDIA\CAGCAT10\j0234687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2786058"/>
              <a:ext cx="928694" cy="5715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10" name="9 CuadroTexto"/>
          <p:cNvSpPr txBox="1"/>
          <p:nvPr/>
        </p:nvSpPr>
        <p:spPr>
          <a:xfrm>
            <a:off x="3929058" y="2214554"/>
            <a:ext cx="128588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R-OH</a:t>
            </a:r>
            <a:endParaRPr lang="es-AR" sz="2000" dirty="0"/>
          </a:p>
        </p:txBody>
      </p:sp>
      <p:sp>
        <p:nvSpPr>
          <p:cNvPr id="11" name="10 Rectángulo"/>
          <p:cNvSpPr/>
          <p:nvPr/>
        </p:nvSpPr>
        <p:spPr>
          <a:xfrm>
            <a:off x="428596" y="3786190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b="1" dirty="0" smtClean="0"/>
              <a:t>Los alcoholes tienen uno, dos o tres grupos hidróxido (-OH) enlazados a sus moléculas, por lo que se clasifican en </a:t>
            </a:r>
            <a:r>
              <a:rPr lang="es-AR" sz="2000" b="1" dirty="0" err="1" smtClean="0"/>
              <a:t>monohidroxílicos</a:t>
            </a:r>
            <a:r>
              <a:rPr lang="es-AR" sz="2000" b="1" dirty="0" smtClean="0"/>
              <a:t>, </a:t>
            </a:r>
            <a:r>
              <a:rPr lang="es-AR" sz="2000" b="1" dirty="0" err="1" smtClean="0"/>
              <a:t>dihidroxílicos</a:t>
            </a:r>
            <a:r>
              <a:rPr lang="es-AR" sz="2000" b="1" dirty="0" smtClean="0"/>
              <a:t> y </a:t>
            </a:r>
            <a:r>
              <a:rPr lang="es-AR" sz="2000" b="1" dirty="0" err="1" smtClean="0"/>
              <a:t>trihidroxílicos</a:t>
            </a:r>
            <a:r>
              <a:rPr lang="es-AR" sz="2000" b="1" dirty="0" smtClean="0"/>
              <a:t>.</a:t>
            </a:r>
            <a:endParaRPr lang="es-AR" sz="20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714348" y="5286388"/>
            <a:ext cx="3358684" cy="773564"/>
            <a:chOff x="1213316" y="5072074"/>
            <a:chExt cx="2930056" cy="773564"/>
          </a:xfrm>
        </p:grpSpPr>
        <p:grpSp>
          <p:nvGrpSpPr>
            <p:cNvPr id="15" name="14 Grupo"/>
            <p:cNvGrpSpPr/>
            <p:nvPr/>
          </p:nvGrpSpPr>
          <p:grpSpPr>
            <a:xfrm>
              <a:off x="1213316" y="5072074"/>
              <a:ext cx="1203151" cy="773564"/>
              <a:chOff x="1213316" y="5072074"/>
              <a:chExt cx="1203151" cy="773564"/>
            </a:xfrm>
          </p:grpSpPr>
          <p:sp>
            <p:nvSpPr>
              <p:cNvPr id="13" name="12 CuadroTexto"/>
              <p:cNvSpPr txBox="1"/>
              <p:nvPr/>
            </p:nvSpPr>
            <p:spPr>
              <a:xfrm>
                <a:off x="1242550" y="5072074"/>
                <a:ext cx="928694" cy="4001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AR" sz="2000" dirty="0" smtClean="0"/>
                  <a:t>CH</a:t>
                </a:r>
                <a:r>
                  <a:rPr lang="es-AR" sz="2000" baseline="-25000" dirty="0" smtClean="0"/>
                  <a:t>3</a:t>
                </a:r>
                <a:r>
                  <a:rPr lang="es-AR" sz="2000" dirty="0" smtClean="0"/>
                  <a:t>OH</a:t>
                </a:r>
                <a:endParaRPr lang="es-AR" sz="2000" dirty="0"/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1213316" y="5445528"/>
                <a:ext cx="12031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AR" sz="2000" b="1" dirty="0" smtClean="0"/>
                  <a:t>Metanol</a:t>
                </a:r>
                <a:r>
                  <a:rPr lang="es-AR" sz="2000" dirty="0" smtClean="0"/>
                  <a:t>  </a:t>
                </a:r>
              </a:p>
            </p:txBody>
          </p:sp>
        </p:grpSp>
        <p:grpSp>
          <p:nvGrpSpPr>
            <p:cNvPr id="17" name="16 Grupo"/>
            <p:cNvGrpSpPr/>
            <p:nvPr/>
          </p:nvGrpSpPr>
          <p:grpSpPr>
            <a:xfrm>
              <a:off x="2643174" y="5072074"/>
              <a:ext cx="1500198" cy="745158"/>
              <a:chOff x="2643174" y="5072074"/>
              <a:chExt cx="1500198" cy="745158"/>
            </a:xfrm>
          </p:grpSpPr>
          <p:sp>
            <p:nvSpPr>
              <p:cNvPr id="12" name="11 CuadroTexto"/>
              <p:cNvSpPr txBox="1"/>
              <p:nvPr/>
            </p:nvSpPr>
            <p:spPr>
              <a:xfrm>
                <a:off x="2928926" y="5417122"/>
                <a:ext cx="928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b="1" dirty="0"/>
                  <a:t>E</a:t>
                </a:r>
                <a:r>
                  <a:rPr lang="es-AR" sz="2000" b="1" dirty="0" smtClean="0"/>
                  <a:t>tanol </a:t>
                </a:r>
                <a:endParaRPr lang="es-AR" sz="2000" b="1" dirty="0"/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2643174" y="5072074"/>
                <a:ext cx="1500198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AR" sz="2000" dirty="0" smtClean="0"/>
                  <a:t>CH</a:t>
                </a:r>
                <a:r>
                  <a:rPr lang="es-AR" sz="2000" baseline="-25000" dirty="0" smtClean="0"/>
                  <a:t>3</a:t>
                </a:r>
                <a:r>
                  <a:rPr lang="es-AR" sz="2000" dirty="0" smtClean="0"/>
                  <a:t> –CH</a:t>
                </a:r>
                <a:r>
                  <a:rPr lang="es-AR" sz="2000" baseline="-25000" dirty="0" smtClean="0"/>
                  <a:t>2 </a:t>
                </a:r>
                <a:r>
                  <a:rPr lang="es-AR" sz="2000" dirty="0" smtClean="0"/>
                  <a:t>-OH</a:t>
                </a:r>
                <a:r>
                  <a:rPr lang="es-AR" sz="2000" baseline="-25000" dirty="0" smtClean="0"/>
                  <a:t> </a:t>
                </a:r>
                <a:endParaRPr lang="es-AR" sz="2000" dirty="0"/>
              </a:p>
            </p:txBody>
          </p:sp>
        </p:grpSp>
      </p:grpSp>
      <p:grpSp>
        <p:nvGrpSpPr>
          <p:cNvPr id="25" name="24 Grupo"/>
          <p:cNvGrpSpPr/>
          <p:nvPr/>
        </p:nvGrpSpPr>
        <p:grpSpPr>
          <a:xfrm>
            <a:off x="4357686" y="5422264"/>
            <a:ext cx="2555974" cy="369332"/>
            <a:chOff x="4500562" y="5072074"/>
            <a:chExt cx="2555974" cy="369332"/>
          </a:xfrm>
        </p:grpSpPr>
        <p:sp>
          <p:nvSpPr>
            <p:cNvPr id="18" name="17 Flecha derecha"/>
            <p:cNvSpPr/>
            <p:nvPr/>
          </p:nvSpPr>
          <p:spPr>
            <a:xfrm>
              <a:off x="4500562" y="5143512"/>
              <a:ext cx="428628" cy="285752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214942" y="5072074"/>
              <a:ext cx="1841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b="1" dirty="0" err="1"/>
                <a:t>M</a:t>
              </a:r>
              <a:r>
                <a:rPr lang="es-AR" b="1" dirty="0" err="1" smtClean="0"/>
                <a:t>onohidroxílicos</a:t>
              </a:r>
              <a:endParaRPr lang="es-AR" b="1" dirty="0"/>
            </a:p>
          </p:txBody>
        </p:sp>
      </p:grpSp>
      <p:sp>
        <p:nvSpPr>
          <p:cNvPr id="22" name="21 Elipse"/>
          <p:cNvSpPr/>
          <p:nvPr/>
        </p:nvSpPr>
        <p:spPr>
          <a:xfrm>
            <a:off x="3500430" y="5286388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91478">
            <a:off x="7025508" y="5033853"/>
            <a:ext cx="1579194" cy="1164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5" grpId="0"/>
      <p:bldP spid="10" grpId="0" animBg="1"/>
      <p:bldP spid="11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ifmania.com/profesiones/cientificos/041124_leonard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143000" cy="152400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714480" y="500042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200" b="1" dirty="0" smtClean="0"/>
              <a:t>PROPIEDADES QUÍMICAS DE LOS ALCOHOLES</a:t>
            </a:r>
            <a:endParaRPr lang="es-VE" sz="3200" dirty="0"/>
          </a:p>
        </p:txBody>
      </p:sp>
      <p:sp>
        <p:nvSpPr>
          <p:cNvPr id="4" name="3 Rectángulo"/>
          <p:cNvSpPr/>
          <p:nvPr/>
        </p:nvSpPr>
        <p:spPr>
          <a:xfrm>
            <a:off x="285720" y="2143116"/>
            <a:ext cx="2717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 smtClean="0"/>
              <a:t>Reacción como Bases</a:t>
            </a:r>
            <a:endParaRPr lang="es-VE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00034" y="2690336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dirty="0" smtClean="0"/>
              <a:t>El grupo OH puede ser reemplazado por diversos aniones ácidos (CL, Br, I, F) reaccionando, por lo tanto, como una base</a:t>
            </a:r>
            <a:endParaRPr lang="es-VE" sz="2000" dirty="0"/>
          </a:p>
        </p:txBody>
      </p:sp>
      <p:sp>
        <p:nvSpPr>
          <p:cNvPr id="6" name="5 Rectángulo"/>
          <p:cNvSpPr/>
          <p:nvPr/>
        </p:nvSpPr>
        <p:spPr>
          <a:xfrm>
            <a:off x="1643042" y="3929066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R - OH + H - X             R - X + H2 O</a:t>
            </a:r>
            <a:endParaRPr lang="es-VE" sz="24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000496" y="414338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223374" y="5072074"/>
            <a:ext cx="207941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000" b="1" dirty="0" smtClean="0"/>
              <a:t>CH3 - CH2 - OH </a:t>
            </a:r>
            <a:endParaRPr lang="es-VE" sz="2000" b="1" dirty="0"/>
          </a:p>
        </p:txBody>
      </p:sp>
      <p:sp>
        <p:nvSpPr>
          <p:cNvPr id="16" name="15 Rectángulo"/>
          <p:cNvSpPr/>
          <p:nvPr/>
        </p:nvSpPr>
        <p:spPr>
          <a:xfrm>
            <a:off x="2928926" y="5072074"/>
            <a:ext cx="78581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 smtClean="0"/>
              <a:t>H Cl</a:t>
            </a:r>
            <a:r>
              <a:rPr lang="es-VE" sz="2000" dirty="0" smtClean="0"/>
              <a:t> </a:t>
            </a:r>
            <a:endParaRPr lang="es-VE" sz="2000" dirty="0"/>
          </a:p>
        </p:txBody>
      </p:sp>
      <p:sp>
        <p:nvSpPr>
          <p:cNvPr id="17" name="16 Rectángulo"/>
          <p:cNvSpPr/>
          <p:nvPr/>
        </p:nvSpPr>
        <p:spPr>
          <a:xfrm>
            <a:off x="4544841" y="5072074"/>
            <a:ext cx="195598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2000" b="1" dirty="0" smtClean="0"/>
              <a:t>CH3 - CH2 - Cl </a:t>
            </a:r>
            <a:endParaRPr lang="es-VE" sz="2000" b="1" dirty="0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3857620" y="528638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22 Grupo"/>
          <p:cNvGrpSpPr/>
          <p:nvPr/>
        </p:nvGrpSpPr>
        <p:grpSpPr>
          <a:xfrm>
            <a:off x="1643042" y="4572008"/>
            <a:ext cx="815692" cy="1000132"/>
            <a:chOff x="1643042" y="4572008"/>
            <a:chExt cx="815692" cy="1000132"/>
          </a:xfrm>
        </p:grpSpPr>
        <p:sp>
          <p:nvSpPr>
            <p:cNvPr id="19" name="18 Elipse"/>
            <p:cNvSpPr/>
            <p:nvPr/>
          </p:nvSpPr>
          <p:spPr>
            <a:xfrm>
              <a:off x="1643042" y="5000636"/>
              <a:ext cx="500066" cy="57150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21" name="20 Conector curvado"/>
            <p:cNvCxnSpPr/>
            <p:nvPr/>
          </p:nvCxnSpPr>
          <p:spPr>
            <a:xfrm rot="5400000" flipH="1" flipV="1">
              <a:off x="2065825" y="4607727"/>
              <a:ext cx="428628" cy="35719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24 Grupo"/>
          <p:cNvGrpSpPr/>
          <p:nvPr/>
        </p:nvGrpSpPr>
        <p:grpSpPr>
          <a:xfrm>
            <a:off x="2069875" y="5000636"/>
            <a:ext cx="1501993" cy="571504"/>
            <a:chOff x="2069875" y="5000636"/>
            <a:chExt cx="1501993" cy="571504"/>
          </a:xfrm>
        </p:grpSpPr>
        <p:sp>
          <p:nvSpPr>
            <p:cNvPr id="24" name="23 Elipse"/>
            <p:cNvSpPr/>
            <p:nvPr/>
          </p:nvSpPr>
          <p:spPr>
            <a:xfrm>
              <a:off x="3214678" y="5000636"/>
              <a:ext cx="357190" cy="57150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57" name="56 Conector curvado"/>
            <p:cNvCxnSpPr>
              <a:stCxn id="24" idx="4"/>
              <a:endCxn id="19" idx="5"/>
            </p:cNvCxnSpPr>
            <p:nvPr/>
          </p:nvCxnSpPr>
          <p:spPr>
            <a:xfrm rot="5400000" flipH="1">
              <a:off x="2689726" y="4868594"/>
              <a:ext cx="83695" cy="1323398"/>
            </a:xfrm>
            <a:prstGeom prst="curvedConnector3">
              <a:avLst>
                <a:gd name="adj1" fmla="val -273135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61 Más"/>
          <p:cNvSpPr/>
          <p:nvPr/>
        </p:nvSpPr>
        <p:spPr>
          <a:xfrm>
            <a:off x="2449642" y="5072074"/>
            <a:ext cx="357190" cy="35719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26" name="25 Grupo"/>
          <p:cNvGrpSpPr/>
          <p:nvPr/>
        </p:nvGrpSpPr>
        <p:grpSpPr>
          <a:xfrm>
            <a:off x="6572264" y="5072074"/>
            <a:ext cx="1285884" cy="400110"/>
            <a:chOff x="6572264" y="5072074"/>
            <a:chExt cx="1285884" cy="400110"/>
          </a:xfrm>
        </p:grpSpPr>
        <p:sp>
          <p:nvSpPr>
            <p:cNvPr id="14" name="13 Rectángulo"/>
            <p:cNvSpPr/>
            <p:nvPr/>
          </p:nvSpPr>
          <p:spPr>
            <a:xfrm>
              <a:off x="7072330" y="5072074"/>
              <a:ext cx="785818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pt-BR" sz="2000" b="1" dirty="0" smtClean="0"/>
                <a:t>H2 O</a:t>
              </a:r>
              <a:endParaRPr lang="es-VE" sz="2000" b="1" dirty="0"/>
            </a:p>
          </p:txBody>
        </p:sp>
        <p:sp>
          <p:nvSpPr>
            <p:cNvPr id="63" name="62 Más"/>
            <p:cNvSpPr/>
            <p:nvPr/>
          </p:nvSpPr>
          <p:spPr>
            <a:xfrm>
              <a:off x="6572264" y="5072074"/>
              <a:ext cx="357190" cy="357190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 animBg="1"/>
      <p:bldP spid="16" grpId="0" animBg="1"/>
      <p:bldP spid="17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357166"/>
            <a:ext cx="2810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000" b="1" dirty="0" smtClean="0"/>
              <a:t>Reacción como ácidos</a:t>
            </a:r>
            <a:endParaRPr lang="es-VE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285720" y="1071546"/>
            <a:ext cx="7572428" cy="18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000" dirty="0" smtClean="0"/>
              <a:t>La </a:t>
            </a:r>
            <a:r>
              <a:rPr lang="es-VE" sz="2000" dirty="0" err="1" smtClean="0"/>
              <a:t>Rx</a:t>
            </a:r>
            <a:r>
              <a:rPr lang="es-VE" sz="2000" dirty="0" smtClean="0"/>
              <a:t> de </a:t>
            </a:r>
            <a:r>
              <a:rPr lang="es-VE" sz="2000" b="1" dirty="0" smtClean="0"/>
              <a:t>un alcohol </a:t>
            </a:r>
            <a:r>
              <a:rPr lang="es-VE" sz="2000" dirty="0" smtClean="0"/>
              <a:t>con los </a:t>
            </a:r>
            <a:r>
              <a:rPr lang="es-VE" sz="2000" b="1" dirty="0" smtClean="0">
                <a:solidFill>
                  <a:srgbClr val="0070C0"/>
                </a:solidFill>
              </a:rPr>
              <a:t>metales de los grupos IA y IIA </a:t>
            </a:r>
            <a:r>
              <a:rPr lang="es-VE" sz="2000" dirty="0" smtClean="0"/>
              <a:t>de la tabla periódica, </a:t>
            </a:r>
            <a:r>
              <a:rPr lang="es-VE" sz="2000" b="1" dirty="0" smtClean="0"/>
              <a:t>permite sustituir el hidrógeno del OH</a:t>
            </a:r>
            <a:r>
              <a:rPr lang="es-VE" sz="2000" dirty="0" smtClean="0"/>
              <a:t>, a pesar de su </a:t>
            </a:r>
            <a:r>
              <a:rPr lang="es-VE" sz="2000" b="1" dirty="0" smtClean="0"/>
              <a:t>carácter neutro </a:t>
            </a:r>
            <a:r>
              <a:rPr lang="es-VE" sz="2000" dirty="0" smtClean="0"/>
              <a:t>y su no disociación en solución acuosa, </a:t>
            </a:r>
            <a:r>
              <a:rPr lang="es-VE" sz="2000" b="1" dirty="0" smtClean="0"/>
              <a:t>de la siguiente manera</a:t>
            </a:r>
            <a:endParaRPr lang="es-VE" sz="20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428596" y="3429001"/>
            <a:ext cx="6687002" cy="461665"/>
            <a:chOff x="428596" y="3429001"/>
            <a:chExt cx="6687002" cy="461665"/>
          </a:xfrm>
        </p:grpSpPr>
        <p:sp>
          <p:nvSpPr>
            <p:cNvPr id="6" name="5 Rectángulo"/>
            <p:cNvSpPr/>
            <p:nvPr/>
          </p:nvSpPr>
          <p:spPr>
            <a:xfrm>
              <a:off x="428596" y="3429001"/>
              <a:ext cx="6687002" cy="46166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pt-BR" sz="2400" b="1" dirty="0" smtClean="0"/>
                <a:t>R - OH + M            R - O – M   + 1/2 H 2 (g)</a:t>
              </a:r>
              <a:endParaRPr lang="es-VE" sz="2400" b="1" dirty="0"/>
            </a:p>
          </p:txBody>
        </p:sp>
        <p:cxnSp>
          <p:nvCxnSpPr>
            <p:cNvPr id="8" name="7 Conector recto de flecha"/>
            <p:cNvCxnSpPr/>
            <p:nvPr/>
          </p:nvCxnSpPr>
          <p:spPr>
            <a:xfrm>
              <a:off x="2143108" y="3643314"/>
              <a:ext cx="785818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0" name="9 Rectángulo"/>
          <p:cNvSpPr/>
          <p:nvPr/>
        </p:nvSpPr>
        <p:spPr>
          <a:xfrm>
            <a:off x="357158" y="4500570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b="1" dirty="0" smtClean="0"/>
              <a:t>Se obtienen bases muy fuertes llamadas </a:t>
            </a:r>
            <a:r>
              <a:rPr lang="es-VE" sz="2000" b="1" i="1" dirty="0" err="1" smtClean="0"/>
              <a:t>alcóxidos</a:t>
            </a:r>
            <a:r>
              <a:rPr lang="es-VE" sz="2000" b="1" i="1" dirty="0" smtClean="0"/>
              <a:t> como </a:t>
            </a:r>
            <a:r>
              <a:rPr lang="es-VE" sz="2000" b="1" i="1" dirty="0" err="1" smtClean="0"/>
              <a:t>etóxido</a:t>
            </a:r>
            <a:r>
              <a:rPr lang="es-VE" sz="2000" b="1" i="1" dirty="0" smtClean="0"/>
              <a:t> de sodio, CH3CH2 O – </a:t>
            </a:r>
            <a:r>
              <a:rPr lang="es-VE" sz="2000" b="1" i="1" dirty="0" err="1" smtClean="0"/>
              <a:t>Na</a:t>
            </a:r>
            <a:r>
              <a:rPr lang="es-VE" sz="2000" b="1" i="1" dirty="0" smtClean="0"/>
              <a:t>, </a:t>
            </a:r>
            <a:r>
              <a:rPr lang="es-VE" sz="2000" b="1" dirty="0" smtClean="0"/>
              <a:t>o </a:t>
            </a:r>
            <a:r>
              <a:rPr lang="es-VE" sz="2000" b="1" dirty="0" err="1" smtClean="0"/>
              <a:t>metóxido</a:t>
            </a:r>
            <a:r>
              <a:rPr lang="es-VE" sz="2000" b="1" dirty="0" smtClean="0"/>
              <a:t> de magnesio, (CH3O)2Mg. El orden de basicidad de los </a:t>
            </a:r>
            <a:r>
              <a:rPr lang="es-VE" sz="2000" b="1" dirty="0" err="1" smtClean="0"/>
              <a:t>alcóxidos</a:t>
            </a:r>
            <a:r>
              <a:rPr lang="es-VE" sz="2000" b="1" dirty="0" smtClean="0"/>
              <a:t> es</a:t>
            </a:r>
            <a:endParaRPr lang="es-VE" sz="2000" b="1" dirty="0"/>
          </a:p>
        </p:txBody>
      </p:sp>
      <p:sp>
        <p:nvSpPr>
          <p:cNvPr id="11" name="10 Rectángulo"/>
          <p:cNvSpPr/>
          <p:nvPr/>
        </p:nvSpPr>
        <p:spPr>
          <a:xfrm>
            <a:off x="1000100" y="5929330"/>
            <a:ext cx="57150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VE" sz="2400" dirty="0" smtClean="0"/>
              <a:t>R3CO _ &gt; R2CHO _ &gt; RCH2O _ &gt; CH3O _</a:t>
            </a:r>
            <a:endParaRPr lang="es-V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500042"/>
            <a:ext cx="628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b="1" dirty="0" smtClean="0"/>
              <a:t>REACCIONES DE DESHIDRATACION DE ALCOHOLES</a:t>
            </a:r>
            <a:endParaRPr lang="es-VE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00034" y="1142984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000" dirty="0" smtClean="0"/>
              <a:t>Los ROH reaccionan con el </a:t>
            </a:r>
            <a:r>
              <a:rPr lang="es-VE" sz="2000" b="1" dirty="0" smtClean="0"/>
              <a:t>H2 SO4 </a:t>
            </a:r>
            <a:r>
              <a:rPr lang="es-VE" sz="2000" dirty="0" smtClean="0"/>
              <a:t>dando diferentes productos según las condiciones de la </a:t>
            </a:r>
            <a:r>
              <a:rPr lang="es-VE" sz="2000" dirty="0" err="1" smtClean="0"/>
              <a:t>Rx.</a:t>
            </a:r>
            <a:r>
              <a:rPr lang="es-VE" sz="2000" dirty="0" smtClean="0"/>
              <a:t> Si el calentamiento se mantiene a 180 °C se convierte en </a:t>
            </a:r>
            <a:r>
              <a:rPr lang="es-VE" sz="2000" b="1" dirty="0" err="1" smtClean="0"/>
              <a:t>alqueno</a:t>
            </a:r>
            <a:r>
              <a:rPr lang="es-VE" sz="2000" dirty="0" smtClean="0"/>
              <a:t> según la siguiente reacción</a:t>
            </a:r>
            <a:endParaRPr lang="es-VE" sz="2000" dirty="0"/>
          </a:p>
        </p:txBody>
      </p:sp>
      <p:grpSp>
        <p:nvGrpSpPr>
          <p:cNvPr id="29" name="28 Grupo"/>
          <p:cNvGrpSpPr/>
          <p:nvPr/>
        </p:nvGrpSpPr>
        <p:grpSpPr>
          <a:xfrm>
            <a:off x="357158" y="3130175"/>
            <a:ext cx="3643338" cy="953909"/>
            <a:chOff x="357158" y="3130175"/>
            <a:chExt cx="3643338" cy="953909"/>
          </a:xfrm>
        </p:grpSpPr>
        <p:sp>
          <p:nvSpPr>
            <p:cNvPr id="6" name="5 Rectángulo"/>
            <p:cNvSpPr/>
            <p:nvPr/>
          </p:nvSpPr>
          <p:spPr>
            <a:xfrm>
              <a:off x="357158" y="3357562"/>
              <a:ext cx="2408032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s-VE" sz="2000" b="1" dirty="0" smtClean="0"/>
                <a:t>R - CH2 - CH2 - OH</a:t>
              </a:r>
              <a:endParaRPr lang="es-VE" sz="2000" b="1" dirty="0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2909471" y="3130175"/>
              <a:ext cx="1091025" cy="953909"/>
              <a:chOff x="2909471" y="3130175"/>
              <a:chExt cx="1091025" cy="953909"/>
            </a:xfrm>
          </p:grpSpPr>
          <p:cxnSp>
            <p:nvCxnSpPr>
              <p:cNvPr id="9" name="8 Conector recto de flecha"/>
              <p:cNvCxnSpPr/>
              <p:nvPr/>
            </p:nvCxnSpPr>
            <p:spPr>
              <a:xfrm flipV="1">
                <a:off x="2909471" y="3571876"/>
                <a:ext cx="1091025" cy="130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11 Rectángulo"/>
              <p:cNvSpPr/>
              <p:nvPr/>
            </p:nvSpPr>
            <p:spPr>
              <a:xfrm>
                <a:off x="2980909" y="3130175"/>
                <a:ext cx="9605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VE" b="1" dirty="0" smtClean="0"/>
                  <a:t>H2 SO4</a:t>
                </a:r>
                <a:endParaRPr lang="es-VE" b="1" dirty="0"/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3013437" y="3714752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VE" b="1" dirty="0" smtClean="0"/>
                  <a:t>180 °C</a:t>
                </a:r>
                <a:endParaRPr lang="es-VE" b="1" dirty="0"/>
              </a:p>
            </p:txBody>
          </p:sp>
        </p:grpSp>
      </p:grpSp>
      <p:sp>
        <p:nvSpPr>
          <p:cNvPr id="15" name="14 Rectángulo"/>
          <p:cNvSpPr/>
          <p:nvPr/>
        </p:nvSpPr>
        <p:spPr>
          <a:xfrm>
            <a:off x="6429388" y="3429000"/>
            <a:ext cx="7072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 smtClean="0"/>
              <a:t>H2 O</a:t>
            </a:r>
            <a:endParaRPr lang="es-VE" b="1" dirty="0"/>
          </a:p>
        </p:txBody>
      </p:sp>
      <p:sp>
        <p:nvSpPr>
          <p:cNvPr id="16" name="15 Rectángulo"/>
          <p:cNvSpPr/>
          <p:nvPr/>
        </p:nvSpPr>
        <p:spPr>
          <a:xfrm>
            <a:off x="4214810" y="3370635"/>
            <a:ext cx="162095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 smtClean="0"/>
              <a:t>R - CH = CH2 </a:t>
            </a:r>
            <a:endParaRPr lang="es-VE" b="1" dirty="0"/>
          </a:p>
        </p:txBody>
      </p:sp>
      <p:sp>
        <p:nvSpPr>
          <p:cNvPr id="17" name="16 Más"/>
          <p:cNvSpPr/>
          <p:nvPr/>
        </p:nvSpPr>
        <p:spPr>
          <a:xfrm>
            <a:off x="6000760" y="3487365"/>
            <a:ext cx="214314" cy="21431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18" name="17 Rectángulo"/>
          <p:cNvSpPr/>
          <p:nvPr/>
        </p:nvSpPr>
        <p:spPr>
          <a:xfrm>
            <a:off x="571472" y="4500570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b="1" dirty="0" smtClean="0"/>
              <a:t>Si el calentamiento se mantiene a 140 °C, dos moléculas de alcohol se convierten en una molécula de éter según la siguiente reacción:</a:t>
            </a:r>
            <a:endParaRPr lang="es-VE" sz="2000" b="1" dirty="0"/>
          </a:p>
        </p:txBody>
      </p:sp>
      <p:sp>
        <p:nvSpPr>
          <p:cNvPr id="19" name="18 Rectángulo"/>
          <p:cNvSpPr/>
          <p:nvPr/>
        </p:nvSpPr>
        <p:spPr>
          <a:xfrm>
            <a:off x="357158" y="5786454"/>
            <a:ext cx="121444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VE" sz="2000" b="1" dirty="0" smtClean="0"/>
              <a:t>R – OH    </a:t>
            </a:r>
            <a:endParaRPr lang="es-VE" sz="2000" b="1" dirty="0"/>
          </a:p>
        </p:txBody>
      </p:sp>
      <p:sp>
        <p:nvSpPr>
          <p:cNvPr id="21" name="20 Más"/>
          <p:cNvSpPr/>
          <p:nvPr/>
        </p:nvSpPr>
        <p:spPr>
          <a:xfrm>
            <a:off x="1785918" y="5929330"/>
            <a:ext cx="214314" cy="21431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24" name="23 Rectángulo"/>
          <p:cNvSpPr/>
          <p:nvPr/>
        </p:nvSpPr>
        <p:spPr>
          <a:xfrm>
            <a:off x="2143108" y="5799527"/>
            <a:ext cx="121444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VE" sz="2000" b="1" dirty="0" smtClean="0"/>
              <a:t>R – OH    </a:t>
            </a:r>
            <a:endParaRPr lang="es-VE" sz="2000" b="1" dirty="0"/>
          </a:p>
        </p:txBody>
      </p:sp>
      <p:grpSp>
        <p:nvGrpSpPr>
          <p:cNvPr id="25" name="24 Grupo"/>
          <p:cNvGrpSpPr/>
          <p:nvPr/>
        </p:nvGrpSpPr>
        <p:grpSpPr>
          <a:xfrm>
            <a:off x="3500430" y="5572140"/>
            <a:ext cx="1091025" cy="953909"/>
            <a:chOff x="2909471" y="3130175"/>
            <a:chExt cx="1091025" cy="953909"/>
          </a:xfrm>
        </p:grpSpPr>
        <p:cxnSp>
          <p:nvCxnSpPr>
            <p:cNvPr id="26" name="25 Conector recto de flecha"/>
            <p:cNvCxnSpPr/>
            <p:nvPr/>
          </p:nvCxnSpPr>
          <p:spPr>
            <a:xfrm flipV="1">
              <a:off x="2909471" y="3571876"/>
              <a:ext cx="1091025" cy="1307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26 Rectángulo"/>
            <p:cNvSpPr/>
            <p:nvPr/>
          </p:nvSpPr>
          <p:spPr>
            <a:xfrm>
              <a:off x="2980909" y="3130175"/>
              <a:ext cx="9605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VE" b="1" dirty="0" smtClean="0"/>
                <a:t>H2 SO4</a:t>
              </a:r>
              <a:endParaRPr lang="es-VE" b="1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3013437" y="3714752"/>
              <a:ext cx="933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VE" b="1" dirty="0" smtClean="0"/>
                <a:t>140 °C</a:t>
              </a:r>
              <a:endParaRPr lang="es-VE" b="1" dirty="0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4714876" y="5857892"/>
            <a:ext cx="2707509" cy="400110"/>
            <a:chOff x="4714876" y="5857892"/>
            <a:chExt cx="2707509" cy="400110"/>
          </a:xfrm>
        </p:grpSpPr>
        <p:sp>
          <p:nvSpPr>
            <p:cNvPr id="23" name="22 Rectángulo"/>
            <p:cNvSpPr/>
            <p:nvPr/>
          </p:nvSpPr>
          <p:spPr>
            <a:xfrm>
              <a:off x="6715140" y="5857892"/>
              <a:ext cx="70724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t-BR" b="1" dirty="0" smtClean="0"/>
                <a:t>H2 O</a:t>
              </a:r>
              <a:endParaRPr lang="es-VE" b="1" dirty="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4714876" y="5857892"/>
              <a:ext cx="1214445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VE" sz="2000" b="1" dirty="0" smtClean="0"/>
                <a:t>R – O - R    </a:t>
              </a:r>
              <a:endParaRPr lang="es-VE" sz="2000" b="1" dirty="0"/>
            </a:p>
          </p:txBody>
        </p:sp>
        <p:sp>
          <p:nvSpPr>
            <p:cNvPr id="34" name="33 Más"/>
            <p:cNvSpPr/>
            <p:nvPr/>
          </p:nvSpPr>
          <p:spPr>
            <a:xfrm>
              <a:off x="6208383" y="5929330"/>
              <a:ext cx="214314" cy="214314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animBg="1"/>
      <p:bldP spid="16" grpId="0" animBg="1"/>
      <p:bldP spid="17" grpId="0" animBg="1"/>
      <p:bldP spid="18" grpId="0"/>
      <p:bldP spid="19" grpId="0" animBg="1"/>
      <p:bldP spid="21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4234" y="2967335"/>
            <a:ext cx="2331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42910" y="1571612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000" b="1" dirty="0" smtClean="0"/>
              <a:t>Los fenoles son un grupo de compuestos orgánicos que presentan en su estructura un grupo funcional OH unido a un radical arilo. Por lo tanto, la fórmula general para un fenol </a:t>
            </a:r>
            <a:r>
              <a:rPr lang="es-VE" sz="2000" b="1" dirty="0" smtClean="0"/>
              <a:t>se escribe </a:t>
            </a:r>
            <a:r>
              <a:rPr lang="es-VE" sz="2000" b="1" dirty="0" smtClean="0"/>
              <a:t>como </a:t>
            </a:r>
            <a:r>
              <a:rPr lang="es-VE" sz="2000" b="1" dirty="0" smtClean="0"/>
              <a:t>     Ar </a:t>
            </a:r>
            <a:r>
              <a:rPr lang="es-VE" sz="2000" b="1" dirty="0" smtClean="0"/>
              <a:t>- OH</a:t>
            </a:r>
            <a:endParaRPr lang="es-VE" sz="20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3214678" y="629647"/>
            <a:ext cx="2643206" cy="4951445"/>
            <a:chOff x="3214678" y="629647"/>
            <a:chExt cx="2643206" cy="4951445"/>
          </a:xfrm>
        </p:grpSpPr>
        <p:sp>
          <p:nvSpPr>
            <p:cNvPr id="5" name="4 Rectángulo"/>
            <p:cNvSpPr/>
            <p:nvPr/>
          </p:nvSpPr>
          <p:spPr>
            <a:xfrm>
              <a:off x="3214678" y="629647"/>
              <a:ext cx="2643206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VE" sz="3200" b="1" cap="all" dirty="0" smtClean="0">
                  <a:ln w="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Arial Black" pitchFamily="34" charset="0"/>
                </a:rPr>
                <a:t>FENOLES</a:t>
              </a:r>
              <a:endParaRPr lang="es-VE" sz="3200" b="1" cap="all" dirty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endParaRPr>
            </a:p>
          </p:txBody>
        </p:sp>
        <p:grpSp>
          <p:nvGrpSpPr>
            <p:cNvPr id="17" name="16 Grupo"/>
            <p:cNvGrpSpPr/>
            <p:nvPr/>
          </p:nvGrpSpPr>
          <p:grpSpPr>
            <a:xfrm>
              <a:off x="3786182" y="3857628"/>
              <a:ext cx="1143008" cy="1723464"/>
              <a:chOff x="3750463" y="3108149"/>
              <a:chExt cx="1143008" cy="1723464"/>
            </a:xfrm>
          </p:grpSpPr>
          <p:grpSp>
            <p:nvGrpSpPr>
              <p:cNvPr id="10" name="9 Grupo"/>
              <p:cNvGrpSpPr/>
              <p:nvPr/>
            </p:nvGrpSpPr>
            <p:grpSpPr>
              <a:xfrm>
                <a:off x="3750463" y="3581448"/>
                <a:ext cx="1143008" cy="1250165"/>
                <a:chOff x="3750463" y="3464718"/>
                <a:chExt cx="1143008" cy="1250165"/>
              </a:xfrm>
            </p:grpSpPr>
            <p:sp>
              <p:nvSpPr>
                <p:cNvPr id="7" name="6 Hexágono"/>
                <p:cNvSpPr/>
                <p:nvPr/>
              </p:nvSpPr>
              <p:spPr>
                <a:xfrm rot="16200000">
                  <a:off x="3696884" y="3518297"/>
                  <a:ext cx="1250165" cy="1143008"/>
                </a:xfrm>
                <a:prstGeom prst="hexagon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/>
                </a:p>
              </p:txBody>
            </p:sp>
            <p:sp>
              <p:nvSpPr>
                <p:cNvPr id="8" name="7 Elipse"/>
                <p:cNvSpPr/>
                <p:nvPr/>
              </p:nvSpPr>
              <p:spPr>
                <a:xfrm>
                  <a:off x="4143372" y="3714752"/>
                  <a:ext cx="357190" cy="64294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/>
                </a:p>
              </p:txBody>
            </p:sp>
          </p:grpSp>
          <p:grpSp>
            <p:nvGrpSpPr>
              <p:cNvPr id="16" name="15 Grupo"/>
              <p:cNvGrpSpPr/>
              <p:nvPr/>
            </p:nvGrpSpPr>
            <p:grpSpPr>
              <a:xfrm>
                <a:off x="4055449" y="3108149"/>
                <a:ext cx="566181" cy="535165"/>
                <a:chOff x="4055449" y="3108149"/>
                <a:chExt cx="566181" cy="535165"/>
              </a:xfrm>
            </p:grpSpPr>
            <p:sp>
              <p:nvSpPr>
                <p:cNvPr id="9" name="8 Rectángulo"/>
                <p:cNvSpPr/>
                <p:nvPr/>
              </p:nvSpPr>
              <p:spPr>
                <a:xfrm>
                  <a:off x="4055449" y="3108149"/>
                  <a:ext cx="5661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VE" b="1" dirty="0" smtClean="0"/>
                    <a:t>OH</a:t>
                  </a:r>
                  <a:endParaRPr lang="es-VE" dirty="0"/>
                </a:p>
              </p:txBody>
            </p:sp>
            <p:cxnSp>
              <p:nvCxnSpPr>
                <p:cNvPr id="12" name="11 Conector recto"/>
                <p:cNvCxnSpPr/>
                <p:nvPr/>
              </p:nvCxnSpPr>
              <p:spPr>
                <a:xfrm rot="5400000">
                  <a:off x="4202531" y="3499644"/>
                  <a:ext cx="28575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57224" y="1500174"/>
            <a:ext cx="742955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000" b="1" dirty="0" smtClean="0"/>
              <a:t>Los </a:t>
            </a:r>
            <a:r>
              <a:rPr lang="es-VE" sz="2000" b="1" dirty="0" smtClean="0"/>
              <a:t>fenoles sencillos son líquidos o sólidos, de olor característico, poco hidrosolubles </a:t>
            </a:r>
            <a:r>
              <a:rPr lang="es-VE" sz="2000" b="1" dirty="0" smtClean="0"/>
              <a:t>y muy </a:t>
            </a:r>
            <a:r>
              <a:rPr lang="es-VE" sz="2000" b="1" dirty="0" smtClean="0"/>
              <a:t>solubles en solventes orgánicos. Algunos se usan como desinfectantes, pero </a:t>
            </a:r>
            <a:r>
              <a:rPr lang="es-VE" sz="2000" b="1" dirty="0" smtClean="0"/>
              <a:t>son tóxicos </a:t>
            </a:r>
            <a:r>
              <a:rPr lang="es-VE" sz="2000" b="1" dirty="0" smtClean="0"/>
              <a:t>e irritantes</a:t>
            </a:r>
            <a:endParaRPr lang="es-VE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785786" y="857232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b="1" dirty="0" smtClean="0">
                <a:solidFill>
                  <a:schemeClr val="accent1">
                    <a:lumMod val="75000"/>
                  </a:schemeClr>
                </a:solidFill>
              </a:rPr>
              <a:t>PROPIEDADES FISICAS DE LOS FENOLES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85786" y="37147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b="1" dirty="0" smtClean="0">
                <a:solidFill>
                  <a:schemeClr val="accent1">
                    <a:lumMod val="75000"/>
                  </a:schemeClr>
                </a:solidFill>
              </a:rPr>
              <a:t>PROPIEDADES QUIMICAS </a:t>
            </a:r>
            <a:endParaRPr lang="es-V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14348" y="4357694"/>
            <a:ext cx="728667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000" b="1" dirty="0" smtClean="0"/>
              <a:t>Los fenoles son mas ácidos que el agua y los alcoholes, debido a la estabilidad </a:t>
            </a:r>
            <a:r>
              <a:rPr lang="es-VE" sz="2000" b="1" dirty="0" smtClean="0"/>
              <a:t>por resonancia </a:t>
            </a:r>
            <a:r>
              <a:rPr lang="es-VE" sz="2000" b="1" dirty="0" smtClean="0"/>
              <a:t>del ión </a:t>
            </a:r>
            <a:r>
              <a:rPr lang="es-VE" sz="2000" b="1" dirty="0" err="1" smtClean="0"/>
              <a:t>fenóxido</a:t>
            </a:r>
            <a:r>
              <a:rPr lang="es-VE" sz="2000" b="1" dirty="0" smtClean="0"/>
              <a:t>.</a:t>
            </a:r>
            <a:endParaRPr lang="es-VE" sz="2000" b="1" dirty="0"/>
          </a:p>
        </p:txBody>
      </p:sp>
      <p:grpSp>
        <p:nvGrpSpPr>
          <p:cNvPr id="8" name="7 Grupo"/>
          <p:cNvGrpSpPr/>
          <p:nvPr/>
        </p:nvGrpSpPr>
        <p:grpSpPr>
          <a:xfrm>
            <a:off x="3786182" y="5350183"/>
            <a:ext cx="785818" cy="1294860"/>
            <a:chOff x="3750463" y="3108149"/>
            <a:chExt cx="1143008" cy="1723464"/>
          </a:xfrm>
        </p:grpSpPr>
        <p:grpSp>
          <p:nvGrpSpPr>
            <p:cNvPr id="9" name="9 Grupo"/>
            <p:cNvGrpSpPr/>
            <p:nvPr/>
          </p:nvGrpSpPr>
          <p:grpSpPr>
            <a:xfrm>
              <a:off x="3750463" y="3581448"/>
              <a:ext cx="1143008" cy="1250165"/>
              <a:chOff x="3750463" y="3464718"/>
              <a:chExt cx="1143008" cy="1250165"/>
            </a:xfrm>
          </p:grpSpPr>
          <p:sp>
            <p:nvSpPr>
              <p:cNvPr id="13" name="12 Hexágono"/>
              <p:cNvSpPr/>
              <p:nvPr/>
            </p:nvSpPr>
            <p:spPr>
              <a:xfrm rot="16200000">
                <a:off x="3696884" y="3518297"/>
                <a:ext cx="1250165" cy="1143008"/>
              </a:xfrm>
              <a:prstGeom prst="hex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4143372" y="3714752"/>
                <a:ext cx="357190" cy="64294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/>
              </a:p>
            </p:txBody>
          </p:sp>
        </p:grpSp>
        <p:grpSp>
          <p:nvGrpSpPr>
            <p:cNvPr id="10" name="15 Grupo"/>
            <p:cNvGrpSpPr/>
            <p:nvPr/>
          </p:nvGrpSpPr>
          <p:grpSpPr>
            <a:xfrm>
              <a:off x="4055449" y="3108149"/>
              <a:ext cx="662652" cy="535165"/>
              <a:chOff x="4055449" y="3108149"/>
              <a:chExt cx="662652" cy="535165"/>
            </a:xfrm>
          </p:grpSpPr>
          <p:sp>
            <p:nvSpPr>
              <p:cNvPr id="11" name="10 Rectángulo"/>
              <p:cNvSpPr/>
              <p:nvPr/>
            </p:nvSpPr>
            <p:spPr>
              <a:xfrm>
                <a:off x="4055449" y="3108149"/>
                <a:ext cx="662652" cy="491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VE" b="1" dirty="0" smtClean="0"/>
                  <a:t>O-</a:t>
                </a:r>
                <a:endParaRPr lang="es-VE" dirty="0"/>
              </a:p>
            </p:txBody>
          </p:sp>
          <p:cxnSp>
            <p:nvCxnSpPr>
              <p:cNvPr id="12" name="11 Conector recto"/>
              <p:cNvCxnSpPr/>
              <p:nvPr/>
            </p:nvCxnSpPr>
            <p:spPr>
              <a:xfrm rot="5400000">
                <a:off x="4202531" y="3499644"/>
                <a:ext cx="28575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714356"/>
            <a:ext cx="4871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Nomenclatura</a:t>
            </a:r>
            <a:endParaRPr lang="es-ES" sz="5400" b="1" cap="none" spc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11" descr="Gifs Animados Ciencia (16)">
            <a:hlinkClick r:id="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657225" cy="542926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428728" y="1928802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b="1" dirty="0" smtClean="0"/>
              <a:t>Los fenoles se nombran, generalmente, como derivados del miembro mas sencillo de </a:t>
            </a:r>
            <a:r>
              <a:rPr lang="es-VE" sz="2000" b="1" dirty="0" smtClean="0"/>
              <a:t>la familia </a:t>
            </a:r>
            <a:r>
              <a:rPr lang="es-VE" sz="2000" b="1" dirty="0" smtClean="0"/>
              <a:t>que es el fenol </a:t>
            </a:r>
            <a:r>
              <a:rPr lang="es-VE" sz="2000" b="1" dirty="0" smtClean="0"/>
              <a:t>o </a:t>
            </a:r>
            <a:r>
              <a:rPr lang="es-VE" sz="2000" b="1" dirty="0" err="1" smtClean="0"/>
              <a:t>hidroxibenceno</a:t>
            </a:r>
            <a:r>
              <a:rPr lang="es-VE" sz="2000" b="1" dirty="0" smtClean="0"/>
              <a:t>.</a:t>
            </a:r>
            <a:endParaRPr lang="es-VE" sz="20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28596" y="48577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/>
              <a:t>O-</a:t>
            </a:r>
            <a:r>
              <a:rPr lang="es-VE" b="1" dirty="0" err="1" smtClean="0"/>
              <a:t>clorofenol</a:t>
            </a:r>
            <a:endParaRPr lang="es-VE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000364" y="578645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P- </a:t>
            </a:r>
            <a:r>
              <a:rPr lang="es-VE" b="1" dirty="0" err="1" smtClean="0"/>
              <a:t>metil</a:t>
            </a:r>
            <a:r>
              <a:rPr lang="es-VE" b="1" dirty="0" smtClean="0"/>
              <a:t>-fenol</a:t>
            </a:r>
            <a:endParaRPr lang="es-VE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6072198" y="557214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/>
              <a:t>M- nitro- fenol</a:t>
            </a:r>
            <a:endParaRPr lang="es-VE" b="1" dirty="0"/>
          </a:p>
        </p:txBody>
      </p:sp>
      <p:grpSp>
        <p:nvGrpSpPr>
          <p:cNvPr id="49" name="48 Grupo"/>
          <p:cNvGrpSpPr/>
          <p:nvPr/>
        </p:nvGrpSpPr>
        <p:grpSpPr>
          <a:xfrm>
            <a:off x="571472" y="2857496"/>
            <a:ext cx="2143140" cy="1893107"/>
            <a:chOff x="571472" y="2857496"/>
            <a:chExt cx="2143140" cy="1893107"/>
          </a:xfrm>
        </p:grpSpPr>
        <p:grpSp>
          <p:nvGrpSpPr>
            <p:cNvPr id="37" name="36 Grupo"/>
            <p:cNvGrpSpPr/>
            <p:nvPr/>
          </p:nvGrpSpPr>
          <p:grpSpPr>
            <a:xfrm>
              <a:off x="571472" y="2857496"/>
              <a:ext cx="2143140" cy="1893107"/>
              <a:chOff x="571472" y="2857496"/>
              <a:chExt cx="2143140" cy="1893107"/>
            </a:xfrm>
          </p:grpSpPr>
          <p:grpSp>
            <p:nvGrpSpPr>
              <p:cNvPr id="33" name="32 Grupo"/>
              <p:cNvGrpSpPr/>
              <p:nvPr/>
            </p:nvGrpSpPr>
            <p:grpSpPr>
              <a:xfrm>
                <a:off x="571472" y="2857496"/>
                <a:ext cx="1378588" cy="1893107"/>
                <a:chOff x="571472" y="2857496"/>
                <a:chExt cx="1378588" cy="1893107"/>
              </a:xfrm>
            </p:grpSpPr>
            <p:grpSp>
              <p:nvGrpSpPr>
                <p:cNvPr id="27" name="26 Grupo"/>
                <p:cNvGrpSpPr/>
                <p:nvPr/>
              </p:nvGrpSpPr>
              <p:grpSpPr>
                <a:xfrm>
                  <a:off x="571472" y="3214686"/>
                  <a:ext cx="1378588" cy="1535917"/>
                  <a:chOff x="1142976" y="3071810"/>
                  <a:chExt cx="1378588" cy="1535917"/>
                </a:xfrm>
              </p:grpSpPr>
              <p:sp>
                <p:nvSpPr>
                  <p:cNvPr id="9" name="8 Hexágono"/>
                  <p:cNvSpPr/>
                  <p:nvPr/>
                </p:nvSpPr>
                <p:spPr>
                  <a:xfrm rot="16200000">
                    <a:off x="1071538" y="3429000"/>
                    <a:ext cx="1250165" cy="1107289"/>
                  </a:xfrm>
                  <a:prstGeom prst="hexagon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VE" dirty="0" smtClean="0"/>
                      <a:t>v</a:t>
                    </a:r>
                    <a:endParaRPr lang="es-VE" dirty="0"/>
                  </a:p>
                </p:txBody>
              </p:sp>
              <p:cxnSp>
                <p:nvCxnSpPr>
                  <p:cNvPr id="13" name="12 Conector recto"/>
                  <p:cNvCxnSpPr/>
                  <p:nvPr/>
                </p:nvCxnSpPr>
                <p:spPr>
                  <a:xfrm rot="5400000">
                    <a:off x="1572398" y="3213892"/>
                    <a:ext cx="285752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23 Conector recto"/>
                  <p:cNvCxnSpPr/>
                  <p:nvPr/>
                </p:nvCxnSpPr>
                <p:spPr>
                  <a:xfrm rot="10800000" flipV="1">
                    <a:off x="2249651" y="3542967"/>
                    <a:ext cx="271913" cy="7331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30 CuadroTexto"/>
                <p:cNvSpPr txBox="1"/>
                <p:nvPr/>
              </p:nvSpPr>
              <p:spPr>
                <a:xfrm>
                  <a:off x="928662" y="2857496"/>
                  <a:ext cx="6429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VE" dirty="0" smtClean="0"/>
                    <a:t>OH</a:t>
                  </a:r>
                  <a:endParaRPr lang="es-VE" dirty="0"/>
                </a:p>
              </p:txBody>
            </p:sp>
          </p:grpSp>
          <p:sp>
            <p:nvSpPr>
              <p:cNvPr id="36" name="35 CuadroTexto"/>
              <p:cNvSpPr txBox="1"/>
              <p:nvPr/>
            </p:nvSpPr>
            <p:spPr>
              <a:xfrm>
                <a:off x="1928794" y="3500438"/>
                <a:ext cx="78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VE" b="1" dirty="0" smtClean="0"/>
                  <a:t>Br</a:t>
                </a:r>
                <a:endParaRPr lang="es-VE" b="1" dirty="0"/>
              </a:p>
            </p:txBody>
          </p:sp>
        </p:grpSp>
        <p:sp>
          <p:nvSpPr>
            <p:cNvPr id="45" name="44 Elipse"/>
            <p:cNvSpPr/>
            <p:nvPr/>
          </p:nvSpPr>
          <p:spPr>
            <a:xfrm>
              <a:off x="928662" y="3714752"/>
              <a:ext cx="428628" cy="7143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dirty="0" smtClean="0"/>
                <a:t>c</a:t>
              </a:r>
              <a:endParaRPr lang="es-VE" dirty="0"/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5500694" y="3214686"/>
            <a:ext cx="2571768" cy="1928826"/>
            <a:chOff x="5500694" y="3214686"/>
            <a:chExt cx="2571768" cy="1928826"/>
          </a:xfrm>
        </p:grpSpPr>
        <p:grpSp>
          <p:nvGrpSpPr>
            <p:cNvPr id="43" name="42 Grupo"/>
            <p:cNvGrpSpPr/>
            <p:nvPr/>
          </p:nvGrpSpPr>
          <p:grpSpPr>
            <a:xfrm>
              <a:off x="5500694" y="3214686"/>
              <a:ext cx="2571768" cy="1928826"/>
              <a:chOff x="5500694" y="3214686"/>
              <a:chExt cx="2571768" cy="1928826"/>
            </a:xfrm>
          </p:grpSpPr>
          <p:grpSp>
            <p:nvGrpSpPr>
              <p:cNvPr id="35" name="34 Grupo"/>
              <p:cNvGrpSpPr/>
              <p:nvPr/>
            </p:nvGrpSpPr>
            <p:grpSpPr>
              <a:xfrm>
                <a:off x="5500694" y="3214686"/>
                <a:ext cx="1418149" cy="1900750"/>
                <a:chOff x="5357818" y="4643446"/>
                <a:chExt cx="1418149" cy="1900750"/>
              </a:xfrm>
            </p:grpSpPr>
            <p:grpSp>
              <p:nvGrpSpPr>
                <p:cNvPr id="17" name="16 Grupo"/>
                <p:cNvGrpSpPr/>
                <p:nvPr/>
              </p:nvGrpSpPr>
              <p:grpSpPr>
                <a:xfrm>
                  <a:off x="5357818" y="5000636"/>
                  <a:ext cx="1418149" cy="1543560"/>
                  <a:chOff x="4429124" y="4921555"/>
                  <a:chExt cx="1418149" cy="1543560"/>
                </a:xfrm>
              </p:grpSpPr>
              <p:sp>
                <p:nvSpPr>
                  <p:cNvPr id="11" name="10 Hexágono"/>
                  <p:cNvSpPr/>
                  <p:nvPr/>
                </p:nvSpPr>
                <p:spPr>
                  <a:xfrm rot="16200000">
                    <a:off x="4357686" y="5286388"/>
                    <a:ext cx="1250165" cy="1107289"/>
                  </a:xfrm>
                  <a:prstGeom prst="hexagon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VE" dirty="0" smtClean="0"/>
                      <a:t>v</a:t>
                    </a:r>
                    <a:endParaRPr lang="es-VE" dirty="0"/>
                  </a:p>
                </p:txBody>
              </p:sp>
              <p:cxnSp>
                <p:nvCxnSpPr>
                  <p:cNvPr id="14" name="13 Conector recto"/>
                  <p:cNvCxnSpPr/>
                  <p:nvPr/>
                </p:nvCxnSpPr>
                <p:spPr>
                  <a:xfrm rot="5400000">
                    <a:off x="4837281" y="5063637"/>
                    <a:ext cx="285752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14 Conector recto"/>
                  <p:cNvCxnSpPr/>
                  <p:nvPr/>
                </p:nvCxnSpPr>
                <p:spPr>
                  <a:xfrm rot="10800000">
                    <a:off x="5508337" y="6164909"/>
                    <a:ext cx="338936" cy="12303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31 CuadroTexto"/>
                <p:cNvSpPr txBox="1"/>
                <p:nvPr/>
              </p:nvSpPr>
              <p:spPr>
                <a:xfrm>
                  <a:off x="5572132" y="4643446"/>
                  <a:ext cx="6429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VE" dirty="0" smtClean="0"/>
                    <a:t>OH</a:t>
                  </a:r>
                  <a:endParaRPr lang="es-VE" dirty="0"/>
                </a:p>
              </p:txBody>
            </p:sp>
          </p:grpSp>
          <p:sp>
            <p:nvSpPr>
              <p:cNvPr id="42" name="41 CuadroTexto"/>
              <p:cNvSpPr txBox="1"/>
              <p:nvPr/>
            </p:nvSpPr>
            <p:spPr>
              <a:xfrm>
                <a:off x="7000892" y="4774180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VE" b="1" dirty="0" smtClean="0"/>
                  <a:t>NO2</a:t>
                </a:r>
                <a:endParaRPr lang="es-VE" b="1" dirty="0"/>
              </a:p>
            </p:txBody>
          </p:sp>
        </p:grpSp>
        <p:sp>
          <p:nvSpPr>
            <p:cNvPr id="47" name="46 Elipse"/>
            <p:cNvSpPr/>
            <p:nvPr/>
          </p:nvSpPr>
          <p:spPr>
            <a:xfrm>
              <a:off x="5857884" y="4143380"/>
              <a:ext cx="428628" cy="7143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dirty="0" smtClean="0"/>
                <a:t>c</a:t>
              </a:r>
              <a:endParaRPr lang="es-VE" dirty="0"/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3428992" y="3000372"/>
            <a:ext cx="1107289" cy="2655348"/>
            <a:chOff x="3428992" y="3000372"/>
            <a:chExt cx="1107289" cy="2655348"/>
          </a:xfrm>
        </p:grpSpPr>
        <p:grpSp>
          <p:nvGrpSpPr>
            <p:cNvPr id="41" name="40 Grupo"/>
            <p:cNvGrpSpPr/>
            <p:nvPr/>
          </p:nvGrpSpPr>
          <p:grpSpPr>
            <a:xfrm>
              <a:off x="3428992" y="3000372"/>
              <a:ext cx="1107289" cy="2655348"/>
              <a:chOff x="3428992" y="3000372"/>
              <a:chExt cx="1107289" cy="2655348"/>
            </a:xfrm>
          </p:grpSpPr>
          <p:grpSp>
            <p:nvGrpSpPr>
              <p:cNvPr id="34" name="33 Grupo"/>
              <p:cNvGrpSpPr/>
              <p:nvPr/>
            </p:nvGrpSpPr>
            <p:grpSpPr>
              <a:xfrm>
                <a:off x="3428992" y="3000372"/>
                <a:ext cx="1107289" cy="2244280"/>
                <a:chOff x="2714612" y="3786190"/>
                <a:chExt cx="1107289" cy="2244280"/>
              </a:xfrm>
            </p:grpSpPr>
            <p:grpSp>
              <p:nvGrpSpPr>
                <p:cNvPr id="28" name="27 Grupo"/>
                <p:cNvGrpSpPr/>
                <p:nvPr/>
              </p:nvGrpSpPr>
              <p:grpSpPr>
                <a:xfrm>
                  <a:off x="2714612" y="4151023"/>
                  <a:ext cx="1107289" cy="1879447"/>
                  <a:chOff x="2714612" y="4151023"/>
                  <a:chExt cx="1107289" cy="1879447"/>
                </a:xfrm>
              </p:grpSpPr>
              <p:sp>
                <p:nvSpPr>
                  <p:cNvPr id="10" name="9 Hexágono"/>
                  <p:cNvSpPr/>
                  <p:nvPr/>
                </p:nvSpPr>
                <p:spPr>
                  <a:xfrm rot="16200000">
                    <a:off x="2643174" y="4500570"/>
                    <a:ext cx="1250165" cy="1107289"/>
                  </a:xfrm>
                  <a:prstGeom prst="hexagon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VE" dirty="0" smtClean="0"/>
                      <a:t>v</a:t>
                    </a:r>
                    <a:endParaRPr lang="es-VE" dirty="0"/>
                  </a:p>
                </p:txBody>
              </p:sp>
              <p:cxnSp>
                <p:nvCxnSpPr>
                  <p:cNvPr id="18" name="17 Conector recto"/>
                  <p:cNvCxnSpPr/>
                  <p:nvPr/>
                </p:nvCxnSpPr>
                <p:spPr>
                  <a:xfrm rot="5400000">
                    <a:off x="3107521" y="5851081"/>
                    <a:ext cx="35719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18 Conector recto"/>
                  <p:cNvCxnSpPr/>
                  <p:nvPr/>
                </p:nvCxnSpPr>
                <p:spPr>
                  <a:xfrm rot="5400000">
                    <a:off x="3101504" y="4293105"/>
                    <a:ext cx="285752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28 CuadroTexto"/>
                <p:cNvSpPr txBox="1"/>
                <p:nvPr/>
              </p:nvSpPr>
              <p:spPr>
                <a:xfrm>
                  <a:off x="2928926" y="3786190"/>
                  <a:ext cx="6429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VE" dirty="0" smtClean="0"/>
                    <a:t>OH</a:t>
                  </a:r>
                  <a:endParaRPr lang="es-VE" dirty="0"/>
                </a:p>
              </p:txBody>
            </p:sp>
          </p:grpSp>
          <p:sp>
            <p:nvSpPr>
              <p:cNvPr id="40" name="39 CuadroTexto"/>
              <p:cNvSpPr txBox="1"/>
              <p:nvPr/>
            </p:nvSpPr>
            <p:spPr>
              <a:xfrm>
                <a:off x="3714744" y="5286388"/>
                <a:ext cx="642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VE" b="1" dirty="0" smtClean="0"/>
                  <a:t>CH3</a:t>
                </a:r>
                <a:endParaRPr lang="es-VE" b="1" dirty="0"/>
              </a:p>
            </p:txBody>
          </p:sp>
        </p:grpSp>
        <p:sp>
          <p:nvSpPr>
            <p:cNvPr id="48" name="47 Elipse"/>
            <p:cNvSpPr/>
            <p:nvPr/>
          </p:nvSpPr>
          <p:spPr>
            <a:xfrm>
              <a:off x="3786182" y="3857628"/>
              <a:ext cx="428628" cy="7143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dirty="0" smtClean="0"/>
                <a:t>c</a:t>
              </a:r>
              <a:endParaRPr lang="es-V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8" grpId="0"/>
      <p:bldP spid="39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00100" y="1214422"/>
            <a:ext cx="7715272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000" b="1" dirty="0" smtClean="0">
                <a:solidFill>
                  <a:srgbClr val="C00000"/>
                </a:solidFill>
              </a:rPr>
              <a:t>El </a:t>
            </a:r>
            <a:r>
              <a:rPr lang="es-VE" sz="2000" b="1" i="1" dirty="0" smtClean="0">
                <a:solidFill>
                  <a:srgbClr val="C00000"/>
                </a:solidFill>
              </a:rPr>
              <a:t>fenol </a:t>
            </a:r>
            <a:r>
              <a:rPr lang="es-VE" sz="2000" b="1" i="1" dirty="0" smtClean="0"/>
              <a:t>es un sólido cristalino, incoloro, ligeramente soluble en agua y de </a:t>
            </a:r>
            <a:r>
              <a:rPr lang="es-VE" sz="2000" b="1" i="1" dirty="0" smtClean="0"/>
              <a:t>olor </a:t>
            </a:r>
            <a:r>
              <a:rPr lang="es-VE" sz="2000" b="1" dirty="0" smtClean="0"/>
              <a:t>característico</a:t>
            </a:r>
            <a:r>
              <a:rPr lang="es-VE" sz="2000" b="1" dirty="0" smtClean="0"/>
              <a:t>. Poderoso germicida al igual que sus derivados. Se absorbe a través de la piel.</a:t>
            </a:r>
            <a:endParaRPr lang="es-VE" sz="2000" b="1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285852" y="571480"/>
            <a:ext cx="3660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800" b="1" dirty="0" smtClean="0"/>
              <a:t>Fenoles importantes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00100" y="2928934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000" b="1" dirty="0" smtClean="0">
                <a:solidFill>
                  <a:srgbClr val="C00000"/>
                </a:solidFill>
              </a:rPr>
              <a:t>El </a:t>
            </a:r>
            <a:r>
              <a:rPr lang="es-VE" sz="2000" b="1" dirty="0" err="1" smtClean="0">
                <a:solidFill>
                  <a:srgbClr val="C00000"/>
                </a:solidFill>
              </a:rPr>
              <a:t>resorcinol</a:t>
            </a:r>
            <a:r>
              <a:rPr lang="es-VE" sz="2000" b="1" dirty="0" smtClean="0">
                <a:solidFill>
                  <a:srgbClr val="C00000"/>
                </a:solidFill>
              </a:rPr>
              <a:t> </a:t>
            </a:r>
            <a:r>
              <a:rPr lang="es-VE" sz="2000" b="1" dirty="0" smtClean="0"/>
              <a:t>es un bactericida y fungicida. Localmente, precipita las proteínas. En su acción general, se parece al fenol con mayor excitación central. El </a:t>
            </a:r>
            <a:r>
              <a:rPr lang="es-VE" sz="2000" b="1" dirty="0" err="1" smtClean="0"/>
              <a:t>hexilresorcinol</a:t>
            </a:r>
            <a:r>
              <a:rPr lang="es-VE" sz="2000" b="1" dirty="0" smtClean="0"/>
              <a:t> es un antiséptico, inodoro y no mancha. Es irritante a los tejidos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85852" y="5000636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000" b="1" dirty="0" smtClean="0">
                <a:solidFill>
                  <a:srgbClr val="C00000"/>
                </a:solidFill>
              </a:rPr>
              <a:t>La </a:t>
            </a:r>
            <a:r>
              <a:rPr lang="es-VE" sz="2000" b="1" i="1" dirty="0" smtClean="0">
                <a:solidFill>
                  <a:srgbClr val="C00000"/>
                </a:solidFill>
              </a:rPr>
              <a:t>hidroquinona </a:t>
            </a:r>
            <a:r>
              <a:rPr lang="es-VE" sz="2000" b="1" i="1" dirty="0" smtClean="0"/>
              <a:t>se usa para aclarar la tez en áreas de la piel oscurecida (pecas y lunares). </a:t>
            </a:r>
            <a:r>
              <a:rPr lang="es-VE" sz="2000" b="1" dirty="0" smtClean="0"/>
              <a:t>Conviene ensayar la sensibilidad del paciente antes de iniciar el </a:t>
            </a:r>
            <a:r>
              <a:rPr lang="es-VE" sz="2000" b="1" dirty="0" smtClean="0"/>
              <a:t>tratamiento.</a:t>
            </a:r>
            <a:endParaRPr lang="es-VE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t2.gstatic.com/images?q=tbn:GbKeaHX6XXSuVM:http://i209.photobucket.com/albums/bb296/Xampy/fondoabstracto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5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9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071802" y="285728"/>
            <a:ext cx="283680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2800" b="1" dirty="0"/>
              <a:t>NOMENCLATURA </a:t>
            </a:r>
            <a:endParaRPr lang="es-AR" sz="2800" dirty="0"/>
          </a:p>
        </p:txBody>
      </p:sp>
      <p:grpSp>
        <p:nvGrpSpPr>
          <p:cNvPr id="16" name="15 Grupo"/>
          <p:cNvGrpSpPr/>
          <p:nvPr/>
        </p:nvGrpSpPr>
        <p:grpSpPr>
          <a:xfrm>
            <a:off x="571472" y="1000108"/>
            <a:ext cx="7358114" cy="614424"/>
            <a:chOff x="571472" y="1000108"/>
            <a:chExt cx="7358114" cy="614424"/>
          </a:xfrm>
        </p:grpSpPr>
        <p:sp>
          <p:nvSpPr>
            <p:cNvPr id="8" name="7 Rectángulo"/>
            <p:cNvSpPr/>
            <p:nvPr/>
          </p:nvSpPr>
          <p:spPr>
            <a:xfrm>
              <a:off x="1214382" y="1214422"/>
              <a:ext cx="67152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sz="2000" b="1" dirty="0" smtClean="0"/>
                <a:t>Los alcoholes se designan siguiendo las reglas de la UIQPA.</a:t>
              </a:r>
              <a:endParaRPr lang="es-AR" sz="2000" b="1" dirty="0"/>
            </a:p>
          </p:txBody>
        </p:sp>
        <p:pic>
          <p:nvPicPr>
            <p:cNvPr id="18434" name="Picture 2" descr="Gifs Animados Ciencia (7)">
              <a:hlinkClick r:id=""/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025621">
              <a:off x="571472" y="1000108"/>
              <a:ext cx="571500" cy="571501"/>
            </a:xfrm>
            <a:prstGeom prst="rect">
              <a:avLst/>
            </a:prstGeom>
            <a:noFill/>
          </p:spPr>
        </p:pic>
      </p:grpSp>
      <p:grpSp>
        <p:nvGrpSpPr>
          <p:cNvPr id="17" name="16 Grupo"/>
          <p:cNvGrpSpPr/>
          <p:nvPr/>
        </p:nvGrpSpPr>
        <p:grpSpPr>
          <a:xfrm>
            <a:off x="596927" y="1714488"/>
            <a:ext cx="7832725" cy="646331"/>
            <a:chOff x="596927" y="1714488"/>
            <a:chExt cx="7832725" cy="646331"/>
          </a:xfrm>
        </p:grpSpPr>
        <p:sp>
          <p:nvSpPr>
            <p:cNvPr id="9" name="8 Rectángulo"/>
            <p:cNvSpPr/>
            <p:nvPr/>
          </p:nvSpPr>
          <p:spPr>
            <a:xfrm>
              <a:off x="1214414" y="1714488"/>
              <a:ext cx="72152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 smtClean="0"/>
                <a:t>Se consideran como derivados de los alcanos en los cuales se sustituye ANO por </a:t>
              </a:r>
              <a:r>
                <a:rPr lang="es-AR" b="1" dirty="0" err="1" smtClean="0"/>
                <a:t>ol</a:t>
              </a:r>
              <a:r>
                <a:rPr lang="es-AR" b="1" dirty="0" smtClean="0"/>
                <a:t> </a:t>
              </a:r>
              <a:endParaRPr lang="es-AR" b="1" dirty="0"/>
            </a:p>
          </p:txBody>
        </p:sp>
        <p:pic>
          <p:nvPicPr>
            <p:cNvPr id="11" name="Picture 2" descr="Gifs Animados Ciencia (7)">
              <a:hlinkClick r:id=""/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9738828">
              <a:off x="596927" y="1739941"/>
              <a:ext cx="571500" cy="571501"/>
            </a:xfrm>
            <a:prstGeom prst="rect">
              <a:avLst/>
            </a:prstGeom>
            <a:noFill/>
          </p:spPr>
        </p:pic>
      </p:grpSp>
      <p:grpSp>
        <p:nvGrpSpPr>
          <p:cNvPr id="18" name="17 Grupo"/>
          <p:cNvGrpSpPr/>
          <p:nvPr/>
        </p:nvGrpSpPr>
        <p:grpSpPr>
          <a:xfrm>
            <a:off x="606426" y="2535259"/>
            <a:ext cx="8082084" cy="682816"/>
            <a:chOff x="606426" y="2535259"/>
            <a:chExt cx="8082084" cy="682816"/>
          </a:xfrm>
        </p:grpSpPr>
        <p:sp>
          <p:nvSpPr>
            <p:cNvPr id="7" name="6 Rectángulo"/>
            <p:cNvSpPr/>
            <p:nvPr/>
          </p:nvSpPr>
          <p:spPr>
            <a:xfrm>
              <a:off x="1258958" y="2571744"/>
              <a:ext cx="74295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 smtClean="0"/>
                <a:t>Se </a:t>
              </a:r>
              <a:r>
                <a:rPr lang="es-AR" b="1" dirty="0"/>
                <a:t>les designa con le nombre común, anteponiendo al nombre del grupo alquílico la palabra alcohol </a:t>
              </a:r>
            </a:p>
          </p:txBody>
        </p:sp>
        <p:pic>
          <p:nvPicPr>
            <p:cNvPr id="12" name="Picture 2" descr="Gifs Animados Ciencia (7)">
              <a:hlinkClick r:id=""/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9738828">
              <a:off x="606426" y="2535259"/>
              <a:ext cx="571500" cy="571501"/>
            </a:xfrm>
            <a:prstGeom prst="rect">
              <a:avLst/>
            </a:prstGeom>
            <a:noFill/>
          </p:spPr>
        </p:pic>
      </p:grp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78785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t1.gstatic.com/images?q=tbn:N3w9fPdJ57gb8M:http://www.iphonefondos.com/img/medias/225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9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82669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286124"/>
            <a:ext cx="7500990" cy="32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7 Grupo"/>
          <p:cNvGrpSpPr/>
          <p:nvPr/>
        </p:nvGrpSpPr>
        <p:grpSpPr>
          <a:xfrm>
            <a:off x="1844283" y="714356"/>
            <a:ext cx="870329" cy="1071570"/>
            <a:chOff x="1844283" y="714356"/>
            <a:chExt cx="870329" cy="1071570"/>
          </a:xfrm>
        </p:grpSpPr>
        <p:sp>
          <p:nvSpPr>
            <p:cNvPr id="5" name="4 Elipse"/>
            <p:cNvSpPr/>
            <p:nvPr/>
          </p:nvSpPr>
          <p:spPr>
            <a:xfrm>
              <a:off x="2357422" y="714356"/>
              <a:ext cx="357190" cy="785818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7" name="6 Conector recto de flecha"/>
            <p:cNvCxnSpPr/>
            <p:nvPr/>
          </p:nvCxnSpPr>
          <p:spPr>
            <a:xfrm rot="5400000">
              <a:off x="1844283" y="1285860"/>
              <a:ext cx="500066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t3.gstatic.com/images?q=tbn:xVezI7tTb6KjhM:http://www.alcancelibre.org/images/library/Image/alb3rt/wallpapers/03/w_azul_0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52218" cy="7215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2214546" y="1000108"/>
            <a:ext cx="3490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/>
              <a:t>P</a:t>
            </a:r>
            <a:r>
              <a:rPr lang="es-AR" b="1" dirty="0" smtClean="0"/>
              <a:t>rimarios, Secundarios y Terciarios</a:t>
            </a:r>
            <a:endParaRPr lang="es-AR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714348" y="214290"/>
            <a:ext cx="7674247" cy="928694"/>
            <a:chOff x="714348" y="214290"/>
            <a:chExt cx="7674247" cy="928694"/>
          </a:xfrm>
        </p:grpSpPr>
        <p:sp>
          <p:nvSpPr>
            <p:cNvPr id="7" name="6 Rectángulo"/>
            <p:cNvSpPr/>
            <p:nvPr/>
          </p:nvSpPr>
          <p:spPr>
            <a:xfrm>
              <a:off x="714348" y="285728"/>
              <a:ext cx="512871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Clasificación de los Alcoholes</a:t>
              </a:r>
              <a:endParaRPr lang="es-E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100" name="Picture 4" descr="http://upload.wikimedia.org/wikipedia/commons/0/01/Ethanol_CPK_ani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00892" y="214290"/>
              <a:ext cx="1387703" cy="928694"/>
            </a:xfrm>
            <a:prstGeom prst="rect">
              <a:avLst/>
            </a:prstGeom>
            <a:noFill/>
          </p:spPr>
        </p:pic>
      </p:grpSp>
      <p:pic>
        <p:nvPicPr>
          <p:cNvPr id="4103" name="Picture 7" descr="alcohol primari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500438"/>
            <a:ext cx="3733800" cy="64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5" name="Picture 9" descr="alcohol secundari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353050"/>
            <a:ext cx="3810000" cy="150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19 Grupo"/>
          <p:cNvGrpSpPr/>
          <p:nvPr/>
        </p:nvGrpSpPr>
        <p:grpSpPr>
          <a:xfrm>
            <a:off x="357158" y="1643050"/>
            <a:ext cx="8000992" cy="1923462"/>
            <a:chOff x="357158" y="1643050"/>
            <a:chExt cx="8000992" cy="1923462"/>
          </a:xfrm>
        </p:grpSpPr>
        <p:sp>
          <p:nvSpPr>
            <p:cNvPr id="6" name="5 Rectángulo"/>
            <p:cNvSpPr/>
            <p:nvPr/>
          </p:nvSpPr>
          <p:spPr>
            <a:xfrm>
              <a:off x="500034" y="1643050"/>
              <a:ext cx="77867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AR" b="1" dirty="0" smtClean="0"/>
                <a:t>Depende de </a:t>
              </a:r>
              <a:r>
                <a:rPr lang="es-AR" b="1" dirty="0"/>
                <a:t>que tengan uno, dos o tres átomos de carbono enlazados con el átomo de carbono al que se encuentra unido el grupo hidróxido</a:t>
              </a: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1214414" y="2643182"/>
              <a:ext cx="714373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Un alcohol es </a:t>
              </a:r>
              <a:r>
                <a:rPr lang="es-AR" b="1" dirty="0">
                  <a:latin typeface="Arial" pitchFamily="34" charset="0"/>
                </a:rPr>
                <a:t>P</a:t>
              </a:r>
              <a:r>
                <a:rPr kumimoji="0" lang="es-A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rimario, </a:t>
              </a:r>
              <a:r>
                <a: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si el átomo de hidrogeno (H) sustituido por el grupo oxidrilo (-OH) pertenece a un carbón (C) primario: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</a:t>
              </a:r>
              <a:endParaRPr kumimoji="0" lang="es-A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107" name="Picture 11" descr="Gifs Animados Ciencia (16)">
              <a:hlinkClick r:id=""/>
            </p:cNvPr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58" y="2714620"/>
              <a:ext cx="657225" cy="542926"/>
            </a:xfrm>
            <a:prstGeom prst="rect">
              <a:avLst/>
            </a:prstGeom>
            <a:noFill/>
          </p:spPr>
        </p:pic>
      </p:grpSp>
      <p:grpSp>
        <p:nvGrpSpPr>
          <p:cNvPr id="21" name="20 Grupo"/>
          <p:cNvGrpSpPr/>
          <p:nvPr/>
        </p:nvGrpSpPr>
        <p:grpSpPr>
          <a:xfrm>
            <a:off x="357158" y="4429132"/>
            <a:ext cx="8429684" cy="923330"/>
            <a:chOff x="357158" y="4429132"/>
            <a:chExt cx="8429684" cy="923330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1071538" y="4429132"/>
              <a:ext cx="771530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AR" b="1" dirty="0">
                  <a:latin typeface="Arial" pitchFamily="34" charset="0"/>
                </a:rPr>
                <a:t>S</a:t>
              </a:r>
              <a:r>
                <a:rPr kumimoji="0" lang="es-A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ecundario, </a:t>
              </a:r>
              <a:r>
                <a: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si el átomo de hidrogeno (H) sustituido por el grupo oxidrilo (-OH) pertenece a un carbón (C) secundario: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</a:t>
              </a:r>
              <a:endParaRPr kumimoji="0" lang="es-AR" sz="9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8" name="Picture 11" descr="Gifs Animados Ciencia (16)">
              <a:hlinkClick r:id=""/>
            </p:cNvPr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58" y="4429132"/>
              <a:ext cx="657225" cy="54292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HGFZcS7tCJ5iYM:http://www.fondosescritorio.net/wallpapers/Varios/3-Colores/Threecolors1wallpap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4000"/>
          </a:blip>
          <a:srcRect/>
          <a:stretch>
            <a:fillRect/>
          </a:stretch>
        </p:blipFill>
        <p:spPr bwMode="auto">
          <a:xfrm>
            <a:off x="0" y="-30480"/>
            <a:ext cx="9144000" cy="68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28596" y="392906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b="1" dirty="0"/>
              <a:t>Los alcoholes de pocos átomos de carbono son solubles en todas las proporciones. La solubilidad del alcohol reside en el grupo -OH incorporado a la molécula del alcano respectivo.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57158" y="5072074"/>
            <a:ext cx="478634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b="1" dirty="0"/>
              <a:t>Las uniones puente de hidrógeno también se manifiestan entre las moléculas de agua y el alcohol</a:t>
            </a:r>
          </a:p>
        </p:txBody>
      </p:sp>
      <p:pic>
        <p:nvPicPr>
          <p:cNvPr id="15364" name="Picture 4" descr="alcohol ag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214950"/>
            <a:ext cx="2876550" cy="116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3 Elipse"/>
          <p:cNvSpPr/>
          <p:nvPr/>
        </p:nvSpPr>
        <p:spPr>
          <a:xfrm>
            <a:off x="6143636" y="5286388"/>
            <a:ext cx="1000132" cy="71438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7" name="16 Grupo"/>
          <p:cNvGrpSpPr/>
          <p:nvPr/>
        </p:nvGrpSpPr>
        <p:grpSpPr>
          <a:xfrm>
            <a:off x="285720" y="357166"/>
            <a:ext cx="8358246" cy="923330"/>
            <a:chOff x="285720" y="357166"/>
            <a:chExt cx="8358246" cy="923330"/>
          </a:xfrm>
        </p:grpSpPr>
        <p:sp>
          <p:nvSpPr>
            <p:cNvPr id="15361" name="Rectangle 1"/>
            <p:cNvSpPr>
              <a:spLocks noChangeArrowheads="1"/>
            </p:cNvSpPr>
            <p:nvPr/>
          </p:nvSpPr>
          <p:spPr bwMode="auto">
            <a:xfrm>
              <a:off x="1142976" y="357166"/>
              <a:ext cx="750099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AR" b="1" dirty="0">
                  <a:latin typeface="Arial" pitchFamily="34" charset="0"/>
                </a:rPr>
                <a:t>T</a:t>
              </a:r>
              <a:r>
                <a:rPr kumimoji="0" lang="es-A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erciario, </a:t>
              </a:r>
              <a:r>
                <a: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si el átomo de hidrogeno (H) sustituido por el grupo oxidrilo (-OH) pertenece a un carbón (C) terciario: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 </a:t>
              </a:r>
              <a:endParaRPr kumimoji="0" lang="es-AR" sz="9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5" name="Picture 11" descr="Gifs Animados Ciencia (16)">
              <a:hlinkClick r:id=""/>
            </p:cNvPr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20" y="428604"/>
              <a:ext cx="657225" cy="542926"/>
            </a:xfrm>
            <a:prstGeom prst="rect">
              <a:avLst/>
            </a:prstGeom>
            <a:noFill/>
          </p:spPr>
        </p:pic>
      </p:grpSp>
      <p:pic>
        <p:nvPicPr>
          <p:cNvPr id="15362" name="Picture 2" descr="alcohol terciari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285860"/>
            <a:ext cx="4114800" cy="150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18 Grupo"/>
          <p:cNvGrpSpPr/>
          <p:nvPr/>
        </p:nvGrpSpPr>
        <p:grpSpPr>
          <a:xfrm>
            <a:off x="1928794" y="3000372"/>
            <a:ext cx="5429281" cy="799089"/>
            <a:chOff x="1928794" y="3000372"/>
            <a:chExt cx="5429281" cy="799089"/>
          </a:xfrm>
        </p:grpSpPr>
        <p:sp>
          <p:nvSpPr>
            <p:cNvPr id="9" name="8 Rectángulo"/>
            <p:cNvSpPr/>
            <p:nvPr/>
          </p:nvSpPr>
          <p:spPr>
            <a:xfrm>
              <a:off x="1928794" y="3214686"/>
              <a:ext cx="40783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" pitchFamily="34" charset="0"/>
                </a:rPr>
                <a:t>Propiedades </a:t>
              </a:r>
              <a:r>
                <a:rPr lang="es-E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" pitchFamily="34" charset="0"/>
                </a:rPr>
                <a:t>Químicas</a:t>
              </a:r>
              <a:r>
                <a:rPr lang="es-ES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" pitchFamily="34" charset="0"/>
                </a:rPr>
                <a:t> </a:t>
              </a:r>
              <a:endParaRPr lang="es-E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endParaRPr>
            </a:p>
          </p:txBody>
        </p:sp>
        <p:pic>
          <p:nvPicPr>
            <p:cNvPr id="15366" name="Picture 6" descr="Gifs Animados Ciencia (27)">
              <a:hlinkClick r:id=""/>
            </p:cNvPr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57950" y="3000372"/>
              <a:ext cx="1000125" cy="771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428596" y="285728"/>
            <a:ext cx="8143932" cy="1333501"/>
            <a:chOff x="428596" y="285728"/>
            <a:chExt cx="8143932" cy="1333501"/>
          </a:xfrm>
        </p:grpSpPr>
        <p:sp>
          <p:nvSpPr>
            <p:cNvPr id="4" name="3 Rectángulo"/>
            <p:cNvSpPr/>
            <p:nvPr/>
          </p:nvSpPr>
          <p:spPr>
            <a:xfrm>
              <a:off x="1714480" y="285728"/>
              <a:ext cx="68580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AR" sz="2000" b="1" dirty="0"/>
                <a:t>La solubilidad de los alcoholes disminuye con el aumento del número de átomos de </a:t>
              </a:r>
              <a:r>
                <a:rPr lang="es-AR" sz="2000" b="1" dirty="0" smtClean="0"/>
                <a:t>carbono</a:t>
              </a:r>
              <a:r>
                <a:rPr lang="es-AR" sz="2000" b="1" dirty="0"/>
                <a:t>.</a:t>
              </a:r>
              <a:r>
                <a:rPr lang="es-AR" sz="2000" b="1" dirty="0" smtClean="0"/>
                <a:t> </a:t>
              </a:r>
              <a:endParaRPr lang="es-AR" sz="2000" b="1" dirty="0"/>
            </a:p>
          </p:txBody>
        </p:sp>
        <p:pic>
          <p:nvPicPr>
            <p:cNvPr id="16386" name="Picture 2" descr="einani.gif (4431 bytes)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428604"/>
              <a:ext cx="1095375" cy="11906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5 Rectángulo"/>
          <p:cNvSpPr/>
          <p:nvPr/>
        </p:nvSpPr>
        <p:spPr>
          <a:xfrm>
            <a:off x="1714480" y="1056015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/>
              <a:t>E</a:t>
            </a:r>
            <a:r>
              <a:rPr lang="es-AR" sz="2000" b="1" dirty="0" smtClean="0"/>
              <a:t>l grupo hidroxilo constituye una parte cada vez más pequeña de la molécula y el parecido con el agua disminuye a la par que aumenta la semejanza con el hidrocarburo respectivo.</a:t>
            </a:r>
            <a:endParaRPr lang="es-AR" sz="2000" dirty="0"/>
          </a:p>
        </p:txBody>
      </p:sp>
      <p:sp>
        <p:nvSpPr>
          <p:cNvPr id="8" name="7 Rectángulo"/>
          <p:cNvSpPr/>
          <p:nvPr/>
        </p:nvSpPr>
        <p:spPr>
          <a:xfrm>
            <a:off x="500034" y="5429264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/>
              <a:t>Otros alcoholes son generalmente producidos como derivados sintéticos del gas natural o del petróleo.</a:t>
            </a:r>
            <a:endParaRPr lang="es-AR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2714612" y="2643182"/>
            <a:ext cx="311771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2400" b="1" dirty="0" smtClean="0"/>
              <a:t>Fuentes  de Obtención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00034" y="3501056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/>
              <a:t>Muchos alcoholes pueden ser creados por fermentación de frutas o granos con levadura.</a:t>
            </a:r>
            <a:endParaRPr lang="es-AR" sz="2000" b="1" dirty="0"/>
          </a:p>
        </p:txBody>
      </p:sp>
      <p:sp>
        <p:nvSpPr>
          <p:cNvPr id="11" name="10 Rectángulo"/>
          <p:cNvSpPr/>
          <p:nvPr/>
        </p:nvSpPr>
        <p:spPr>
          <a:xfrm>
            <a:off x="531131" y="4371076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/>
              <a:t>Solamente el etanol es producido comercialmente de esta manera, principalmente como combustible y como bebida. </a:t>
            </a:r>
            <a:endParaRPr lang="es-A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00034" y="4425743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/>
              <a:t>Los alcoholes sirven frecuentemente como versátiles intermediarios en la síntesis orgánica</a:t>
            </a:r>
            <a:r>
              <a:rPr lang="es-AR" sz="2000" b="1" dirty="0"/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28794" y="1357298"/>
            <a:ext cx="635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b="1" dirty="0" smtClean="0"/>
              <a:t>Los alcoholes tienen una gran gama de usos en la industria y en la ciencia como disolventes y combustibles. </a:t>
            </a:r>
            <a:endParaRPr lang="es-AR" sz="20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428596" y="526936"/>
            <a:ext cx="4682910" cy="2092426"/>
            <a:chOff x="428596" y="526936"/>
            <a:chExt cx="4682910" cy="2092426"/>
          </a:xfrm>
        </p:grpSpPr>
        <p:sp>
          <p:nvSpPr>
            <p:cNvPr id="4" name="3 Rectángulo"/>
            <p:cNvSpPr/>
            <p:nvPr/>
          </p:nvSpPr>
          <p:spPr>
            <a:xfrm>
              <a:off x="4000496" y="526936"/>
              <a:ext cx="11110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3200" b="1" dirty="0" smtClean="0"/>
                <a:t>Usos</a:t>
              </a:r>
              <a:endParaRPr lang="es-AR" sz="3200" dirty="0"/>
            </a:p>
          </p:txBody>
        </p:sp>
        <p:pic>
          <p:nvPicPr>
            <p:cNvPr id="7" name="Picture 4" descr="ticher.gif (8793 bytes)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571612"/>
              <a:ext cx="1428750" cy="1047750"/>
            </a:xfrm>
            <a:prstGeom prst="rect">
              <a:avLst/>
            </a:prstGeom>
            <a:noFill/>
          </p:spPr>
        </p:pic>
      </p:grpSp>
      <p:sp>
        <p:nvSpPr>
          <p:cNvPr id="9" name="8 Rectángulo"/>
          <p:cNvSpPr/>
          <p:nvPr/>
        </p:nvSpPr>
        <p:spPr>
          <a:xfrm>
            <a:off x="500034" y="3000372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b="1" dirty="0" smtClean="0"/>
              <a:t>Por su baja toxicidad y disponibilidad para disolver sustancias no polares, el etanol es utilizado frecuentemente como disolvente en fármacos, perfumes y en esencias vitales como la vainilla</a:t>
            </a:r>
            <a:endParaRPr lang="es-A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43108" y="3000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b="1" dirty="0" smtClean="0"/>
              <a:t>Es lo que se conoce como </a:t>
            </a:r>
            <a:r>
              <a:rPr lang="es-AR" b="1" i="1" dirty="0" smtClean="0"/>
              <a:t>alcohol etílico desnaturalizado</a:t>
            </a:r>
            <a:r>
              <a:rPr lang="es-AR" b="1" dirty="0" smtClean="0"/>
              <a:t>.</a:t>
            </a:r>
            <a:endParaRPr lang="es-AR" b="1" dirty="0"/>
          </a:p>
        </p:txBody>
      </p:sp>
      <p:sp>
        <p:nvSpPr>
          <p:cNvPr id="6" name="5 Rectángulo"/>
          <p:cNvSpPr/>
          <p:nvPr/>
        </p:nvSpPr>
        <p:spPr>
          <a:xfrm>
            <a:off x="357158" y="142873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/>
              <a:t>El alcohol de botiquín puede tener varias composiciones. 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500034" y="207167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/>
              <a:t>Puede ser totalmente alcohol etílico al 96º, con algún aditivo como el cloruro de </a:t>
            </a:r>
            <a:r>
              <a:rPr lang="es-AR" dirty="0" err="1" smtClean="0"/>
              <a:t>benzalconio</a:t>
            </a:r>
            <a:r>
              <a:rPr lang="es-AR" dirty="0" smtClean="0"/>
              <a:t> o alguna sustancia para darle un sabor desagradable. </a:t>
            </a:r>
            <a:endParaRPr lang="es-AR" dirty="0"/>
          </a:p>
        </p:txBody>
      </p:sp>
      <p:grpSp>
        <p:nvGrpSpPr>
          <p:cNvPr id="12" name="11 Grupo"/>
          <p:cNvGrpSpPr/>
          <p:nvPr/>
        </p:nvGrpSpPr>
        <p:grpSpPr>
          <a:xfrm>
            <a:off x="3428992" y="357166"/>
            <a:ext cx="5429280" cy="1524001"/>
            <a:chOff x="3428992" y="357166"/>
            <a:chExt cx="5429280" cy="1524001"/>
          </a:xfrm>
        </p:grpSpPr>
        <p:sp>
          <p:nvSpPr>
            <p:cNvPr id="4" name="3 Rectángulo"/>
            <p:cNvSpPr/>
            <p:nvPr/>
          </p:nvSpPr>
          <p:spPr>
            <a:xfrm>
              <a:off x="3428992" y="714356"/>
              <a:ext cx="2400144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s-AR" b="1" dirty="0" smtClean="0"/>
                <a:t>Alcohol de Botiquín </a:t>
              </a:r>
              <a:endParaRPr lang="es-AR" dirty="0"/>
            </a:p>
          </p:txBody>
        </p:sp>
        <p:pic>
          <p:nvPicPr>
            <p:cNvPr id="8" name="Picture 2" descr="http://www.gifmania.com/profesiones/cientificos/041124_leonard01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15272" y="357166"/>
              <a:ext cx="1143000" cy="1524001"/>
            </a:xfrm>
            <a:prstGeom prst="rect">
              <a:avLst/>
            </a:prstGeom>
            <a:noFill/>
          </p:spPr>
        </p:pic>
      </p:grpSp>
      <p:sp>
        <p:nvSpPr>
          <p:cNvPr id="9" name="8 Rectángulo"/>
          <p:cNvSpPr/>
          <p:nvPr/>
        </p:nvSpPr>
        <p:spPr>
          <a:xfrm>
            <a:off x="857224" y="4786322"/>
            <a:ext cx="735811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AR" dirty="0" smtClean="0"/>
              <a:t>De hecho, en Suecia para comprar alcohol en un farmacia se necesita receta médica, para controlar a los que podrían bebérselo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500034" y="385762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/>
              <a:t>Si contiene solo etanol, se podría llegar a beber con los mismos efectos que una bebida alcohólica. </a:t>
            </a:r>
            <a:endParaRPr lang="es-AR" dirty="0"/>
          </a:p>
        </p:txBody>
      </p:sp>
      <p:sp>
        <p:nvSpPr>
          <p:cNvPr id="11" name="10 Rectángulo"/>
          <p:cNvSpPr/>
          <p:nvPr/>
        </p:nvSpPr>
        <p:spPr>
          <a:xfrm>
            <a:off x="285720" y="5657671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b="1" dirty="0" smtClean="0"/>
              <a:t>Otras composiciones: podría contener alcohol </a:t>
            </a:r>
            <a:r>
              <a:rPr lang="es-AR" b="1" dirty="0" err="1" smtClean="0"/>
              <a:t>isopropílico</a:t>
            </a:r>
            <a:r>
              <a:rPr lang="es-AR" b="1" dirty="0"/>
              <a:t>,</a:t>
            </a:r>
            <a:r>
              <a:rPr lang="es-AR" b="1" dirty="0" smtClean="0"/>
              <a:t> no es apto para beberlo, pero puede ser más efectivo para el uso como secante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Gifs Animados Ciencia (27)">
            <a:hlinkClick r:id="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865127">
            <a:off x="4486386" y="5879155"/>
            <a:ext cx="1000125" cy="771525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214414" y="357166"/>
            <a:ext cx="578644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VE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PROPIEDADES FÍSICAS DE LOS ALCOHOLES</a:t>
            </a:r>
            <a:endParaRPr lang="es-VE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1571612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dirty="0" smtClean="0"/>
              <a:t>Los alcoholes </a:t>
            </a:r>
            <a:r>
              <a:rPr lang="es-VE" sz="2000" b="1" dirty="0" smtClean="0"/>
              <a:t>inferiores</a:t>
            </a:r>
            <a:r>
              <a:rPr lang="es-VE" sz="2000" dirty="0" smtClean="0"/>
              <a:t> son </a:t>
            </a:r>
            <a:r>
              <a:rPr lang="es-VE" sz="2000" b="1" dirty="0" smtClean="0"/>
              <a:t>muy solubles </a:t>
            </a:r>
            <a:r>
              <a:rPr lang="es-VE" sz="2000" dirty="0" smtClean="0"/>
              <a:t>en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agua</a:t>
            </a:r>
            <a:r>
              <a:rPr lang="es-VE" sz="2000" dirty="0" smtClean="0"/>
              <a:t>, pero ésta solubilidad </a:t>
            </a:r>
            <a:r>
              <a:rPr lang="es-VE" sz="2000" b="1" dirty="0" smtClean="0"/>
              <a:t>disminuye</a:t>
            </a:r>
            <a:r>
              <a:rPr lang="es-VE" sz="2000" dirty="0" smtClean="0"/>
              <a:t> al </a:t>
            </a:r>
            <a:r>
              <a:rPr lang="es-VE" sz="2000" b="1" dirty="0" smtClean="0"/>
              <a:t>aumenta</a:t>
            </a:r>
            <a:r>
              <a:rPr lang="es-VE" sz="2000" dirty="0" smtClean="0"/>
              <a:t>r el tamaño </a:t>
            </a:r>
            <a:r>
              <a:rPr lang="es-VE" sz="2000" b="1" dirty="0" smtClean="0"/>
              <a:t>del grupo alquilo</a:t>
            </a:r>
            <a:endParaRPr lang="es-VE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500034" y="2857496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dirty="0" smtClean="0"/>
              <a:t>Las diferentes formas geométricas de los alcoholes isómeros influyen en la solubilidad en agua</a:t>
            </a:r>
            <a:endParaRPr lang="es-VE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2000264" cy="140018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14" name="13 Grupo"/>
          <p:cNvGrpSpPr/>
          <p:nvPr/>
        </p:nvGrpSpPr>
        <p:grpSpPr>
          <a:xfrm>
            <a:off x="1571604" y="4100518"/>
            <a:ext cx="6215106" cy="2457461"/>
            <a:chOff x="1571604" y="4100518"/>
            <a:chExt cx="6215106" cy="2457461"/>
          </a:xfrm>
        </p:grpSpPr>
        <p:grpSp>
          <p:nvGrpSpPr>
            <p:cNvPr id="13" name="12 Grupo"/>
            <p:cNvGrpSpPr/>
            <p:nvPr/>
          </p:nvGrpSpPr>
          <p:grpSpPr>
            <a:xfrm>
              <a:off x="2643174" y="5000636"/>
              <a:ext cx="5143536" cy="1477585"/>
              <a:chOff x="2643174" y="5000636"/>
              <a:chExt cx="5143536" cy="1477585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43174" y="5000636"/>
                <a:ext cx="1643074" cy="1477585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4572000" y="5214950"/>
                <a:ext cx="321471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VE" b="1" dirty="0" smtClean="0"/>
                  <a:t>Moléculas compactas del alcohol ter-butílico atracciones intermoleculares débiles</a:t>
                </a:r>
                <a:endParaRPr lang="es-VE" b="1" dirty="0"/>
              </a:p>
            </p:txBody>
          </p:sp>
        </p:grpSp>
        <p:pic>
          <p:nvPicPr>
            <p:cNvPr id="10" name="Picture 6" descr="Gifs Animados Ciencia (27)">
              <a:hlinkClick r:id=""/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1604" y="5786454"/>
              <a:ext cx="1000125" cy="771525"/>
            </a:xfrm>
            <a:prstGeom prst="rect">
              <a:avLst/>
            </a:prstGeom>
            <a:noFill/>
          </p:spPr>
        </p:pic>
        <p:pic>
          <p:nvPicPr>
            <p:cNvPr id="11" name="Picture 6" descr="Gifs Animados Ciencia (27)">
              <a:hlinkClick r:id=""/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041954">
              <a:off x="2857488" y="4214818"/>
              <a:ext cx="1000125" cy="771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1107</Words>
  <Application>Microsoft Office PowerPoint</Application>
  <PresentationFormat>Presentación en pantalla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Tema de Office</vt:lpstr>
      <vt:lpstr>Flujo</vt:lpstr>
      <vt:lpstr>Opulento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Colossus User</dc:creator>
  <cp:lastModifiedBy>Windows XP 2011</cp:lastModifiedBy>
  <cp:revision>33</cp:revision>
  <dcterms:created xsi:type="dcterms:W3CDTF">2010-03-04T00:04:03Z</dcterms:created>
  <dcterms:modified xsi:type="dcterms:W3CDTF">2012-01-23T04:55:05Z</dcterms:modified>
</cp:coreProperties>
</file>