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267" r:id="rId3"/>
    <p:sldId id="257" r:id="rId4"/>
    <p:sldId id="258" r:id="rId5"/>
    <p:sldId id="262" r:id="rId6"/>
    <p:sldId id="263" r:id="rId7"/>
    <p:sldId id="259" r:id="rId8"/>
    <p:sldId id="260" r:id="rId9"/>
    <p:sldId id="261" r:id="rId10"/>
    <p:sldId id="264" r:id="rId11"/>
    <p:sldId id="265" r:id="rId12"/>
    <p:sldId id="266" r:id="rId13"/>
    <p:sldId id="268" r:id="rId1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3" autoAdjust="0"/>
    <p:restoredTop sz="93955" autoAdjust="0"/>
  </p:normalViewPr>
  <p:slideViewPr>
    <p:cSldViewPr>
      <p:cViewPr varScale="1">
        <p:scale>
          <a:sx n="47" d="100"/>
          <a:sy n="47" d="100"/>
        </p:scale>
        <p:origin x="-6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2D4CE-5534-4045-B6C9-70E6A4C9EBC6}" type="datetimeFigureOut">
              <a:rPr lang="es-AR" smtClean="0"/>
              <a:pPr/>
              <a:t>10/02/2011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4F874-ED84-49A5-8B84-FDFEFD0C75CC}"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20" name="19 Marcador de pie de página"/>
          <p:cNvSpPr>
            <a:spLocks noGrp="1"/>
          </p:cNvSpPr>
          <p:nvPr>
            <p:ph type="ftr" sz="quarter" idx="11"/>
          </p:nvPr>
        </p:nvSpPr>
        <p:spPr/>
        <p:txBody>
          <a:bodyPr/>
          <a:lstStyle>
            <a:extLst/>
          </a:lstStyle>
          <a:p>
            <a:endParaRPr lang="es-AR"/>
          </a:p>
        </p:txBody>
      </p:sp>
      <p:sp>
        <p:nvSpPr>
          <p:cNvPr id="10" name="9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077200" y="6356350"/>
            <a:ext cx="609600" cy="365125"/>
          </a:xfrm>
        </p:spPr>
        <p:txBody>
          <a:bodyPr/>
          <a:lstStyle/>
          <a:p>
            <a:fld id="{3BFDA5D4-AF29-40E0-A37A-70E30FE14746}" type="slidenum">
              <a:rPr lang="es-AR" smtClean="0"/>
              <a:pPr/>
              <a:t>‹Nº›</a:t>
            </a:fld>
            <a:endParaRPr lang="es-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BFDA5D4-AF29-40E0-A37A-70E30FE14746}"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2EE6C7E-CD54-4C74-A9E4-5F4730F166B9}" type="datetimeFigureOut">
              <a:rPr lang="es-AR" smtClean="0"/>
              <a:pPr/>
              <a:t>10/02/2011</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3BFDA5D4-AF29-40E0-A37A-70E30FE14746}" type="slidenum">
              <a:rPr lang="es-AR" smtClean="0"/>
              <a:pPr/>
              <a:t>‹Nº›</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2EE6C7E-CD54-4C74-A9E4-5F4730F166B9}" type="datetimeFigureOut">
              <a:rPr lang="es-AR" smtClean="0"/>
              <a:pPr/>
              <a:t>10/02/2011</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BFDA5D4-AF29-40E0-A37A-70E30FE14746}" type="slidenum">
              <a:rPr lang="es-AR" smtClean="0"/>
              <a:pPr/>
              <a:t>‹Nº›</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E6C7E-CD54-4C74-A9E4-5F4730F166B9}" type="datetimeFigureOut">
              <a:rPr lang="es-AR" smtClean="0"/>
              <a:pPr/>
              <a:t>10/02/2011</a:t>
            </a:fld>
            <a:endParaRPr lang="es-A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FDA5D4-AF29-40E0-A37A-70E30FE14746}" type="slidenum">
              <a:rPr lang="es-AR" smtClean="0"/>
              <a:pPr/>
              <a:t>‹Nº›</a:t>
            </a:fld>
            <a:endParaRPr lang="es-A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0"/>
            <a:ext cx="7406640" cy="1472184"/>
          </a:xfrm>
        </p:spPr>
        <p:txBody>
          <a:bodyPr>
            <a:normAutofit/>
          </a:bodyPr>
          <a:lstStyle/>
          <a:p>
            <a:pPr algn="ctr"/>
            <a:r>
              <a:rPr lang="es-MX" sz="2700" dirty="0" smtClean="0">
                <a:latin typeface="Arial" pitchFamily="34" charset="0"/>
                <a:cs typeface="Arial" pitchFamily="34" charset="0"/>
              </a:rPr>
              <a:t>UNIVERSIDAD DE ORIENTE</a:t>
            </a:r>
            <a:br>
              <a:rPr lang="es-MX" sz="2700" dirty="0" smtClean="0">
                <a:latin typeface="Arial" pitchFamily="34" charset="0"/>
                <a:cs typeface="Arial" pitchFamily="34" charset="0"/>
              </a:rPr>
            </a:br>
            <a:r>
              <a:rPr lang="es-MX" sz="2700" dirty="0" smtClean="0">
                <a:latin typeface="Arial" pitchFamily="34" charset="0"/>
                <a:cs typeface="Arial" pitchFamily="34" charset="0"/>
              </a:rPr>
              <a:t>NÚCLEO NUEVA ESPARTA</a:t>
            </a:r>
            <a:br>
              <a:rPr lang="es-MX" sz="2700" dirty="0" smtClean="0">
                <a:latin typeface="Arial" pitchFamily="34" charset="0"/>
                <a:cs typeface="Arial" pitchFamily="34" charset="0"/>
              </a:rPr>
            </a:br>
            <a:r>
              <a:rPr lang="es-MX" sz="2700" dirty="0" smtClean="0">
                <a:latin typeface="Arial" pitchFamily="34" charset="0"/>
                <a:cs typeface="Arial" pitchFamily="34" charset="0"/>
              </a:rPr>
              <a:t>ESCUELA DE HOTELERÍA Y TURISMO</a:t>
            </a:r>
            <a:endParaRPr lang="es-AR" sz="2700" dirty="0"/>
          </a:p>
        </p:txBody>
      </p:sp>
      <p:sp>
        <p:nvSpPr>
          <p:cNvPr id="19" name="18 Rectángulo"/>
          <p:cNvSpPr/>
          <p:nvPr/>
        </p:nvSpPr>
        <p:spPr>
          <a:xfrm>
            <a:off x="2000232" y="2428868"/>
            <a:ext cx="5224507" cy="1754326"/>
          </a:xfrm>
          <a:prstGeom prst="rect">
            <a:avLst/>
          </a:prstGeom>
        </p:spPr>
        <p:txBody>
          <a:bodyPr wrap="none">
            <a:spAutoFit/>
          </a:bodyPr>
          <a:lstStyle/>
          <a:p>
            <a:r>
              <a:rPr lang="es-MX" sz="5400" b="1" dirty="0" smtClean="0">
                <a:solidFill>
                  <a:srgbClr val="0BD0D9">
                    <a:tint val="90000"/>
                    <a:satMod val="120000"/>
                  </a:srgbClr>
                </a:solidFill>
                <a:effectLst>
                  <a:outerShdw blurRad="38100" dist="25400" dir="5400000" algn="tl" rotWithShape="0">
                    <a:srgbClr val="000000">
                      <a:alpha val="43000"/>
                    </a:srgbClr>
                  </a:outerShdw>
                  <a:reflection blurRad="6350" stA="55000" endA="50" endPos="85000" dist="60007" dir="5400000" sy="-100000" algn="bl" rotWithShape="0"/>
                </a:effectLst>
                <a:latin typeface="Arial" pitchFamily="34" charset="0"/>
                <a:ea typeface="+mj-ea"/>
                <a:cs typeface="Arial" pitchFamily="34" charset="0"/>
              </a:rPr>
              <a:t>INTEGRACIÓN </a:t>
            </a:r>
          </a:p>
          <a:p>
            <a:r>
              <a:rPr lang="es-MX" sz="5400" b="1" dirty="0" smtClean="0">
                <a:solidFill>
                  <a:srgbClr val="0BD0D9">
                    <a:tint val="90000"/>
                    <a:satMod val="120000"/>
                  </a:srgbClr>
                </a:solidFill>
                <a:effectLst>
                  <a:outerShdw blurRad="38100" dist="25400" dir="5400000" algn="tl" rotWithShape="0">
                    <a:srgbClr val="000000">
                      <a:alpha val="43000"/>
                    </a:srgbClr>
                  </a:outerShdw>
                  <a:reflection blurRad="6350" stA="55000" endA="50" endPos="85000" dist="60007" dir="5400000" sy="-100000" algn="bl" rotWithShape="0"/>
                </a:effectLst>
                <a:latin typeface="Arial" pitchFamily="34" charset="0"/>
                <a:ea typeface="+mj-ea"/>
                <a:cs typeface="Arial" pitchFamily="34" charset="0"/>
              </a:rPr>
              <a:t>    VERTICAL</a:t>
            </a:r>
            <a:endParaRPr lang="es-AR" sz="5400" dirty="0">
              <a:effectLst>
                <a:outerShdw blurRad="38100" dist="25400" dir="5400000" algn="tl" rotWithShape="0">
                  <a:srgbClr val="000000">
                    <a:alpha val="43000"/>
                  </a:srgbClr>
                </a:outerShdw>
                <a:reflection blurRad="6350" stA="55000" endA="50" endPos="85000" dist="60007" dir="5400000" sy="-100000" algn="bl" rotWithShape="0"/>
              </a:effectLst>
            </a:endParaRPr>
          </a:p>
        </p:txBody>
      </p:sp>
      <p:sp>
        <p:nvSpPr>
          <p:cNvPr id="24" name="23 Rectángulo"/>
          <p:cNvSpPr/>
          <p:nvPr/>
        </p:nvSpPr>
        <p:spPr>
          <a:xfrm>
            <a:off x="5429256" y="5214950"/>
            <a:ext cx="2569934" cy="507831"/>
          </a:xfrm>
          <a:prstGeom prst="rect">
            <a:avLst/>
          </a:prstGeom>
        </p:spPr>
        <p:txBody>
          <a:bodyPr wrap="square">
            <a:spAutoFit/>
          </a:bodyPr>
          <a:lstStyle/>
          <a:p>
            <a:r>
              <a:rPr lang="es-MX" sz="2700" b="1" dirty="0" smtClean="0">
                <a:solidFill>
                  <a:srgbClr val="0BD0D9">
                    <a:tint val="90000"/>
                    <a:satMod val="120000"/>
                  </a:srgbClr>
                </a:solidFill>
                <a:effectLst>
                  <a:outerShdw blurRad="38100" dist="25400" dir="5400000" algn="tl" rotWithShape="0">
                    <a:srgbClr val="000000">
                      <a:alpha val="43000"/>
                    </a:srgbClr>
                  </a:outerShdw>
                </a:effectLst>
                <a:latin typeface="Arial" pitchFamily="34" charset="0"/>
                <a:ea typeface="+mj-ea"/>
                <a:cs typeface="Arial" pitchFamily="34" charset="0"/>
              </a:rPr>
              <a:t>Realizado por:</a:t>
            </a:r>
            <a:endParaRPr lang="es-AR" dirty="0"/>
          </a:p>
        </p:txBody>
      </p:sp>
      <p:sp>
        <p:nvSpPr>
          <p:cNvPr id="25" name="24 Rectángulo"/>
          <p:cNvSpPr/>
          <p:nvPr/>
        </p:nvSpPr>
        <p:spPr>
          <a:xfrm>
            <a:off x="5429256" y="5786454"/>
            <a:ext cx="2377574" cy="784830"/>
          </a:xfrm>
          <a:prstGeom prst="rect">
            <a:avLst/>
          </a:prstGeom>
        </p:spPr>
        <p:txBody>
          <a:bodyPr wrap="none">
            <a:spAutoFit/>
          </a:bodyPr>
          <a:lstStyle/>
          <a:p>
            <a:r>
              <a:rPr lang="es-MX" sz="2700" b="1" dirty="0" smtClean="0">
                <a:solidFill>
                  <a:srgbClr val="0BD0D9">
                    <a:tint val="90000"/>
                    <a:satMod val="120000"/>
                  </a:srgbClr>
                </a:solidFill>
                <a:effectLst>
                  <a:outerShdw blurRad="38100" dist="25400" dir="5400000" algn="tl" rotWithShape="0">
                    <a:srgbClr val="000000">
                      <a:alpha val="43000"/>
                    </a:srgbClr>
                  </a:outerShdw>
                </a:effectLst>
                <a:latin typeface="Arial" pitchFamily="34" charset="0"/>
                <a:cs typeface="Arial" pitchFamily="34" charset="0"/>
              </a:rPr>
              <a:t>Jesús, Marín.</a:t>
            </a:r>
          </a:p>
          <a:p>
            <a:endParaRPr lang="es-AR" dirty="0"/>
          </a:p>
        </p:txBody>
      </p:sp>
      <p:pic>
        <p:nvPicPr>
          <p:cNvPr id="26" name="Picture 3" descr="C:\Users\carlos\Desktop\Sin título-1.jpg">
            <a:hlinkClick r:id="rId3" action="ppaction://hlinksldjump"/>
          </p:cNvPr>
          <p:cNvPicPr>
            <a:picLocks noChangeAspect="1" noChangeArrowheads="1"/>
          </p:cNvPicPr>
          <p:nvPr/>
        </p:nvPicPr>
        <p:blipFill>
          <a:blip r:embed="rId4" cstate="print"/>
          <a:srcRect/>
          <a:stretch>
            <a:fillRect/>
          </a:stretch>
        </p:blipFill>
        <p:spPr bwMode="auto">
          <a:xfrm>
            <a:off x="7429488" y="0"/>
            <a:ext cx="1714512" cy="1714512"/>
          </a:xfrm>
          <a:prstGeom prst="rect">
            <a:avLst/>
          </a:prstGeom>
          <a:ln>
            <a:noFill/>
          </a:ln>
          <a:effectLst>
            <a:glow rad="228600">
              <a:schemeClr val="accent1">
                <a:satMod val="175000"/>
                <a:alpha val="40000"/>
              </a:schemeClr>
            </a:glow>
            <a:innerShdw blurRad="76200" dist="25400" dir="13500000">
              <a:srgbClr val="FFFFFF">
                <a:alpha val="75000"/>
              </a:srgbClr>
            </a:innerShdw>
            <a:reflection blurRad="63500" stA="35000" endPos="35000" dist="12700" dir="5400000" sy="-100000" rotWithShape="0"/>
          </a:effectLst>
          <a:scene3d>
            <a:camera prst="perspectiveLef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14414" y="1357298"/>
            <a:ext cx="62150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Desventajas de la integración vertical:</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No existe la empresa totalmente integrada o totalmente no integrada</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 grado de integración vertical difícilmente puede ser determinado por métodos cuantitativos.</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s-AR" sz="2400" dirty="0">
                <a:latin typeface="Arial" pitchFamily="34" charset="0"/>
                <a:ea typeface="Calibri" pitchFamily="34" charset="0"/>
                <a:cs typeface="Arial" pitchFamily="34" charset="0"/>
              </a:rPr>
              <a:t> </a:t>
            </a: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Mientras la integración vertical puede solucionar un problema, la firma puede adquirir un manojo de otros.</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Elipse">
            <a:hlinkClick r:id="rId2" action="ppaction://hlinksldjump"/>
          </p:cNvPr>
          <p:cNvSpPr/>
          <p:nvPr/>
        </p:nvSpPr>
        <p:spPr>
          <a:xfrm flipH="1">
            <a:off x="8286776" y="62865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1 Imagen" descr="C:\Documents and Settings\Administrador\Escritorio\estrat55.gif">
            <a:hlinkClick r:id="rId2" action="ppaction://hlinksldjump"/>
          </p:cNvPr>
          <p:cNvPicPr/>
          <p:nvPr/>
        </p:nvPicPr>
        <p:blipFill>
          <a:blip r:embed="rId3">
            <a:duotone>
              <a:prstClr val="black"/>
              <a:schemeClr val="accent4">
                <a:tint val="45000"/>
                <a:satMod val="400000"/>
              </a:schemeClr>
            </a:duotone>
          </a:blip>
          <a:srcRect/>
          <a:stretch>
            <a:fillRect/>
          </a:stretch>
        </p:blipFill>
        <p:spPr bwMode="auto">
          <a:xfrm>
            <a:off x="-285784" y="571480"/>
            <a:ext cx="8429684" cy="27146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dist="1193800" dir="4500000" sx="107000" sy="107000" rotWithShape="0">
              <a:prstClr val="black">
                <a:alpha val="18000"/>
              </a:prstClr>
            </a:outerShdw>
          </a:effectLst>
          <a:scene3d>
            <a:camera prst="isometricOffAxis1Right"/>
            <a:lightRig rig="freezing" dir="t"/>
          </a:scene3d>
          <a:sp3d extrusionH="76200" contourW="12700" prstMaterial="translucentPowder">
            <a:bevelT w="139700" h="139700" prst="divot"/>
            <a:extrusionClr>
              <a:schemeClr val="tx1">
                <a:lumMod val="50000"/>
                <a:lumOff val="50000"/>
              </a:schemeClr>
            </a:extrusionClr>
            <a:contourClr>
              <a:schemeClr val="tx2">
                <a:lumMod val="40000"/>
                <a:lumOff val="60000"/>
              </a:schemeClr>
            </a:contourClr>
          </a:sp3d>
        </p:spPr>
      </p:pic>
      <p:sp>
        <p:nvSpPr>
          <p:cNvPr id="3" name="2 Rectángulo"/>
          <p:cNvSpPr/>
          <p:nvPr/>
        </p:nvSpPr>
        <p:spPr>
          <a:xfrm>
            <a:off x="0" y="3714752"/>
            <a:ext cx="4643470" cy="1477328"/>
          </a:xfrm>
          <a:prstGeom prst="rect">
            <a:avLst/>
          </a:prstGeom>
        </p:spPr>
        <p:txBody>
          <a:bodyPr wrap="square">
            <a:spAutoFit/>
          </a:bodyPr>
          <a:lstStyle/>
          <a:p>
            <a:pPr lvl="0" algn="just"/>
            <a:r>
              <a:rPr lang="es-AR" b="1" dirty="0">
                <a:latin typeface="Arial" pitchFamily="34" charset="0"/>
                <a:cs typeface="Arial" pitchFamily="34" charset="0"/>
              </a:rPr>
              <a:t>Situación (A): </a:t>
            </a:r>
            <a:r>
              <a:rPr lang="es-AR" dirty="0">
                <a:latin typeface="Arial" pitchFamily="34" charset="0"/>
                <a:cs typeface="Arial" pitchFamily="34" charset="0"/>
              </a:rPr>
              <a:t>las empresas minoristas adquieren, contratan o mantienen </a:t>
            </a:r>
            <a:r>
              <a:rPr lang="es-AR" dirty="0" smtClean="0">
                <a:latin typeface="Arial" pitchFamily="34" charset="0"/>
                <a:cs typeface="Arial" pitchFamily="34" charset="0"/>
              </a:rPr>
              <a:t>bajo su </a:t>
            </a:r>
            <a:r>
              <a:rPr lang="es-AR" dirty="0">
                <a:latin typeface="Arial" pitchFamily="34" charset="0"/>
                <a:cs typeface="Arial" pitchFamily="34" charset="0"/>
              </a:rPr>
              <a:t>control unidades de </a:t>
            </a:r>
            <a:r>
              <a:rPr lang="es-AR" dirty="0" smtClean="0">
                <a:latin typeface="Arial" pitchFamily="34" charset="0"/>
                <a:cs typeface="Arial" pitchFamily="34" charset="0"/>
              </a:rPr>
              <a:t>producción directamente del fabricante, asegurando la </a:t>
            </a:r>
            <a:r>
              <a:rPr lang="es-AR" dirty="0">
                <a:latin typeface="Arial" pitchFamily="34" charset="0"/>
                <a:cs typeface="Arial" pitchFamily="34" charset="0"/>
              </a:rPr>
              <a:t>fabricación de productos con marca propia. </a:t>
            </a:r>
          </a:p>
        </p:txBody>
      </p:sp>
      <p:sp>
        <p:nvSpPr>
          <p:cNvPr id="4" name="3 Rectángulo"/>
          <p:cNvSpPr/>
          <p:nvPr/>
        </p:nvSpPr>
        <p:spPr>
          <a:xfrm>
            <a:off x="0" y="5380672"/>
            <a:ext cx="5214942" cy="1477328"/>
          </a:xfrm>
          <a:prstGeom prst="rect">
            <a:avLst/>
          </a:prstGeom>
        </p:spPr>
        <p:txBody>
          <a:bodyPr wrap="square">
            <a:spAutoFit/>
          </a:bodyPr>
          <a:lstStyle/>
          <a:p>
            <a:pPr algn="just"/>
            <a:r>
              <a:rPr lang="es-AR" dirty="0"/>
              <a:t> S</a:t>
            </a:r>
            <a:r>
              <a:rPr lang="es-AR" b="1" dirty="0"/>
              <a:t>ituación (B): </a:t>
            </a:r>
            <a:r>
              <a:rPr lang="es-AR" dirty="0">
                <a:latin typeface="Arial" pitchFamily="34" charset="0"/>
                <a:cs typeface="Arial" pitchFamily="34" charset="0"/>
              </a:rPr>
              <a:t>los minoristas se asocian </a:t>
            </a:r>
            <a:r>
              <a:rPr lang="es-AR" dirty="0" smtClean="0">
                <a:latin typeface="Arial" pitchFamily="34" charset="0"/>
                <a:cs typeface="Arial" pitchFamily="34" charset="0"/>
              </a:rPr>
              <a:t>organizadamente </a:t>
            </a:r>
            <a:r>
              <a:rPr lang="es-AR" dirty="0">
                <a:latin typeface="Arial" pitchFamily="34" charset="0"/>
                <a:cs typeface="Arial" pitchFamily="34" charset="0"/>
              </a:rPr>
              <a:t>con mayoristas  para lograr ventajas </a:t>
            </a:r>
            <a:r>
              <a:rPr lang="es-AR" dirty="0" smtClean="0">
                <a:latin typeface="Arial" pitchFamily="34" charset="0"/>
                <a:cs typeface="Arial" pitchFamily="34" charset="0"/>
              </a:rPr>
              <a:t>de compra y ventas, </a:t>
            </a:r>
            <a:r>
              <a:rPr lang="es-AR" dirty="0">
                <a:latin typeface="Arial" pitchFamily="34" charset="0"/>
                <a:cs typeface="Arial" pitchFamily="34" charset="0"/>
              </a:rPr>
              <a:t>que no obtendrían operando </a:t>
            </a:r>
            <a:r>
              <a:rPr lang="es-AR" dirty="0" smtClean="0">
                <a:latin typeface="Arial" pitchFamily="34" charset="0"/>
                <a:cs typeface="Arial" pitchFamily="34" charset="0"/>
              </a:rPr>
              <a:t>en el mercado de </a:t>
            </a:r>
            <a:r>
              <a:rPr lang="es-AR" dirty="0">
                <a:latin typeface="Arial" pitchFamily="34" charset="0"/>
                <a:cs typeface="Arial" pitchFamily="34" charset="0"/>
              </a:rPr>
              <a:t>forma </a:t>
            </a:r>
            <a:r>
              <a:rPr lang="es-AR" dirty="0" smtClean="0">
                <a:latin typeface="Arial" pitchFamily="34" charset="0"/>
                <a:cs typeface="Arial" pitchFamily="34" charset="0"/>
              </a:rPr>
              <a:t>individual, </a:t>
            </a:r>
            <a:r>
              <a:rPr lang="es-AR" dirty="0">
                <a:latin typeface="Arial" pitchFamily="34" charset="0"/>
                <a:cs typeface="Arial" pitchFamily="34" charset="0"/>
              </a:rPr>
              <a:t>pudiendo realizar funciones de mayorista.</a:t>
            </a:r>
          </a:p>
        </p:txBody>
      </p:sp>
      <p:sp>
        <p:nvSpPr>
          <p:cNvPr id="5" name="4 Rectángulo"/>
          <p:cNvSpPr/>
          <p:nvPr/>
        </p:nvSpPr>
        <p:spPr>
          <a:xfrm>
            <a:off x="4572000" y="3071810"/>
            <a:ext cx="4572000" cy="1477328"/>
          </a:xfrm>
          <a:prstGeom prst="rect">
            <a:avLst/>
          </a:prstGeom>
        </p:spPr>
        <p:txBody>
          <a:bodyPr>
            <a:spAutoFit/>
          </a:bodyPr>
          <a:lstStyle/>
          <a:p>
            <a:pPr algn="just"/>
            <a:r>
              <a:rPr lang="es-AR" b="1" dirty="0"/>
              <a:t>Situación (C): </a:t>
            </a:r>
            <a:r>
              <a:rPr lang="es-AR" dirty="0">
                <a:latin typeface="Arial" pitchFamily="34" charset="0"/>
                <a:cs typeface="Arial" pitchFamily="34" charset="0"/>
              </a:rPr>
              <a:t>los fabricantes intentan comercializar sus productos con empresarios minoristas para incursionar en mercados en el que antes no habían accedido. </a:t>
            </a:r>
          </a:p>
        </p:txBody>
      </p:sp>
      <p:sp>
        <p:nvSpPr>
          <p:cNvPr id="6" name="5 Rectángulo"/>
          <p:cNvSpPr/>
          <p:nvPr/>
        </p:nvSpPr>
        <p:spPr>
          <a:xfrm>
            <a:off x="5214942" y="4500570"/>
            <a:ext cx="3929058" cy="1200329"/>
          </a:xfrm>
          <a:prstGeom prst="rect">
            <a:avLst/>
          </a:prstGeom>
        </p:spPr>
        <p:txBody>
          <a:bodyPr wrap="square">
            <a:spAutoFit/>
          </a:bodyPr>
          <a:lstStyle/>
          <a:p>
            <a:pPr lvl="0" algn="just"/>
            <a:r>
              <a:rPr lang="es-AR" b="1" dirty="0"/>
              <a:t>Situación (D): </a:t>
            </a:r>
            <a:r>
              <a:rPr lang="es-AR" dirty="0">
                <a:latin typeface="Arial" pitchFamily="34" charset="0"/>
                <a:cs typeface="Arial" pitchFamily="34" charset="0"/>
              </a:rPr>
              <a:t>los mayoristas tratan de mejorar su salida al mercado asociando a su estructura, empresas minoristas.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2" descr="C:\Documents and Settings\Administrador\Escritorio\GIF025[1].gif"/>
          <p:cNvPicPr>
            <a:picLocks noChangeAspect="1" noChangeArrowheads="1" noCrop="1"/>
          </p:cNvPicPr>
          <p:nvPr/>
        </p:nvPicPr>
        <p:blipFill>
          <a:blip r:embed="rId3"/>
          <a:srcRect/>
          <a:stretch>
            <a:fillRect/>
          </a:stretch>
        </p:blipFill>
        <p:spPr bwMode="auto">
          <a:xfrm>
            <a:off x="1571604" y="500042"/>
            <a:ext cx="5643602" cy="3929090"/>
          </a:xfrm>
          <a:prstGeom prst="rect">
            <a:avLst/>
          </a:prstGeom>
          <a:noFill/>
        </p:spPr>
      </p:pic>
      <p:sp>
        <p:nvSpPr>
          <p:cNvPr id="3" name="2 Rectángulo"/>
          <p:cNvSpPr/>
          <p:nvPr/>
        </p:nvSpPr>
        <p:spPr>
          <a:xfrm>
            <a:off x="785786" y="4429132"/>
            <a:ext cx="6952351" cy="1754326"/>
          </a:xfrm>
          <a:prstGeom prst="rect">
            <a:avLst/>
          </a:prstGeom>
        </p:spPr>
        <p:txBody>
          <a:bodyPr wrap="none">
            <a:spAutoFit/>
          </a:bodyPr>
          <a:lstStyle/>
          <a:p>
            <a:pPr algn="ctr"/>
            <a:r>
              <a:rPr lang="es-ES" sz="5400" b="1" dirty="0" smtClean="0">
                <a:solidFill>
                  <a:srgbClr val="FFC000"/>
                </a:solidFill>
              </a:rPr>
              <a:t>GRACIAS </a:t>
            </a:r>
          </a:p>
          <a:p>
            <a:pPr algn="ctr"/>
            <a:r>
              <a:rPr lang="es-ES" sz="5400" b="1" dirty="0" smtClean="0">
                <a:solidFill>
                  <a:srgbClr val="FFC000"/>
                </a:solidFill>
              </a:rPr>
              <a:t>POR SU ATENCIÓN</a:t>
            </a:r>
            <a:endParaRPr lang="es-AR" sz="54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a:hlinkClick r:id="rId2" action="ppaction://hlinksldjump"/>
          </p:cNvPr>
          <p:cNvSpPr/>
          <p:nvPr/>
        </p:nvSpPr>
        <p:spPr>
          <a:xfrm>
            <a:off x="642910" y="928670"/>
            <a:ext cx="2714644"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TIPOS</a:t>
            </a:r>
          </a:p>
        </p:txBody>
      </p:sp>
      <p:sp>
        <p:nvSpPr>
          <p:cNvPr id="9" name="8 Rectángulo">
            <a:hlinkClick r:id="rId3" action="ppaction://hlinksldjump"/>
          </p:cNvPr>
          <p:cNvSpPr/>
          <p:nvPr/>
        </p:nvSpPr>
        <p:spPr>
          <a:xfrm>
            <a:off x="6143636" y="5000636"/>
            <a:ext cx="2500330" cy="135732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SITUACIÓN EN EL MERCADO</a:t>
            </a:r>
            <a:endParaRPr lang="es-ES" sz="2800" u="sng" dirty="0">
              <a:solidFill>
                <a:schemeClr val="tx2">
                  <a:lumMod val="40000"/>
                  <a:lumOff val="60000"/>
                </a:schemeClr>
              </a:solidFill>
              <a:latin typeface="Arial" pitchFamily="34" charset="0"/>
              <a:cs typeface="Arial" pitchFamily="34" charset="0"/>
            </a:endParaRPr>
          </a:p>
        </p:txBody>
      </p:sp>
      <p:sp>
        <p:nvSpPr>
          <p:cNvPr id="16" name="15 Rectángulo"/>
          <p:cNvSpPr/>
          <p:nvPr/>
        </p:nvSpPr>
        <p:spPr>
          <a:xfrm>
            <a:off x="642910" y="2643182"/>
            <a:ext cx="8001056" cy="1754326"/>
          </a:xfrm>
          <a:prstGeom prst="rect">
            <a:avLst/>
          </a:prstGeom>
          <a:solidFill>
            <a:schemeClr val="accent2">
              <a:lumMod val="60000"/>
              <a:lumOff val="40000"/>
            </a:schemeClr>
          </a:solid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LA INTEGRACIÓN </a:t>
            </a:r>
          </a:p>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VERTICAL</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21" name="20 Rectángulo">
            <a:hlinkClick r:id="rId4" action="ppaction://hlinksldjump"/>
          </p:cNvPr>
          <p:cNvSpPr/>
          <p:nvPr/>
        </p:nvSpPr>
        <p:spPr>
          <a:xfrm>
            <a:off x="714348" y="5143512"/>
            <a:ext cx="2857520" cy="10715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BENEFICIOS Y VENTAJAS</a:t>
            </a:r>
            <a:endParaRPr lang="es-ES" sz="2800" b="1" i="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19" name="18 Flecha izquierda y derecha"/>
          <p:cNvSpPr/>
          <p:nvPr/>
        </p:nvSpPr>
        <p:spPr>
          <a:xfrm>
            <a:off x="3857620" y="5357826"/>
            <a:ext cx="1928826" cy="6429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Flecha abajo"/>
          <p:cNvSpPr/>
          <p:nvPr/>
        </p:nvSpPr>
        <p:spPr>
          <a:xfrm>
            <a:off x="4500562" y="4429132"/>
            <a:ext cx="71438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Rectángulo"/>
          <p:cNvSpPr/>
          <p:nvPr/>
        </p:nvSpPr>
        <p:spPr>
          <a:xfrm>
            <a:off x="3286116" y="285728"/>
            <a:ext cx="2857520" cy="57150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hlinkClick r:id="rId5" action="ppaction://hlinksldjump"/>
              </a:rPr>
              <a:t>DEFINICIÓN</a:t>
            </a:r>
            <a:endParaRPr lang="es-ES" sz="3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12" name="11 Flecha abajo"/>
          <p:cNvSpPr/>
          <p:nvPr/>
        </p:nvSpPr>
        <p:spPr>
          <a:xfrm rot="10800000">
            <a:off x="1500166" y="1571612"/>
            <a:ext cx="633842" cy="95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Flecha abajo"/>
          <p:cNvSpPr/>
          <p:nvPr/>
        </p:nvSpPr>
        <p:spPr>
          <a:xfrm rot="10800000">
            <a:off x="4429124" y="928670"/>
            <a:ext cx="919594" cy="1522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Rectángulo">
            <a:hlinkClick r:id="rId6" action="ppaction://hlinksldjump"/>
          </p:cNvPr>
          <p:cNvSpPr/>
          <p:nvPr/>
        </p:nvSpPr>
        <p:spPr>
          <a:xfrm>
            <a:off x="6072198" y="928670"/>
            <a:ext cx="2428892" cy="5715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EJEMPLOS</a:t>
            </a:r>
          </a:p>
        </p:txBody>
      </p:sp>
      <p:sp>
        <p:nvSpPr>
          <p:cNvPr id="17" name="16 Flecha abajo"/>
          <p:cNvSpPr/>
          <p:nvPr/>
        </p:nvSpPr>
        <p:spPr>
          <a:xfrm rot="10800000">
            <a:off x="7072330" y="1571612"/>
            <a:ext cx="633842" cy="95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643042" y="785794"/>
            <a:ext cx="614366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4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La integración vertical: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8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800" i="0" u="none" strike="noStrike" cap="none" normalizeH="0" baseline="0" dirty="0" smtClean="0">
                <a:ln>
                  <a:noFill/>
                </a:ln>
                <a:solidFill>
                  <a:srgbClr val="000000"/>
                </a:solidFill>
                <a:effectLst/>
                <a:latin typeface="Arial" pitchFamily="34" charset="0"/>
                <a:ea typeface="Calibri" pitchFamily="34" charset="0"/>
                <a:cs typeface="Arial" pitchFamily="34" charset="0"/>
              </a:rPr>
              <a:t>Teoría que describe un estilo de propiedad y control. </a:t>
            </a:r>
          </a:p>
          <a:p>
            <a:pPr marL="0" marR="0" lvl="0" indent="0" algn="just" defTabSz="914400" rtl="0" eaLnBrk="1" fontAlgn="base" latinLnBrk="0" hangingPunct="1">
              <a:lnSpc>
                <a:spcPct val="100000"/>
              </a:lnSpc>
              <a:spcBef>
                <a:spcPct val="0"/>
              </a:spcBef>
              <a:spcAft>
                <a:spcPct val="0"/>
              </a:spcAft>
              <a:buClrTx/>
              <a:buSzTx/>
              <a:buFontTx/>
              <a:buNone/>
              <a:tabLst/>
            </a:pPr>
            <a:endParaRPr lang="es-AR" sz="2800" dirty="0" smtClean="0">
              <a:solidFill>
                <a:srgbClr val="000000"/>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800" i="0" u="none" strike="noStrike" cap="none" normalizeH="0" baseline="0" dirty="0" smtClean="0">
                <a:ln>
                  <a:noFill/>
                </a:ln>
                <a:solidFill>
                  <a:srgbClr val="000000"/>
                </a:solidFill>
                <a:effectLst/>
                <a:latin typeface="Arial" pitchFamily="34" charset="0"/>
                <a:ea typeface="Calibri" pitchFamily="34" charset="0"/>
                <a:cs typeface="Arial" pitchFamily="34" charset="0"/>
              </a:rPr>
              <a:t>Las compañías integradas verticalmente, comparten</a:t>
            </a:r>
            <a:r>
              <a:rPr kumimoji="0" lang="es-AR" sz="280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s-AR" sz="2800" i="0" u="none" strike="noStrike" cap="none" normalizeH="0" baseline="0" dirty="0" smtClean="0">
                <a:ln>
                  <a:noFill/>
                </a:ln>
                <a:solidFill>
                  <a:srgbClr val="000000"/>
                </a:solidFill>
                <a:effectLst/>
                <a:latin typeface="Arial" pitchFamily="34" charset="0"/>
                <a:ea typeface="Calibri" pitchFamily="34" charset="0"/>
                <a:cs typeface="Arial" pitchFamily="34" charset="0"/>
              </a:rPr>
              <a:t>jerarquía y un mismo dueño. Generalmente, los miembros de esta jerarquía desarrollan tareas diferentes que se combinan para satisfacer una necesidad común.   </a:t>
            </a:r>
            <a:endParaRPr kumimoji="0" lang="es-AR" sz="28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Elipse">
            <a:hlinkClick r:id="rId2" action="ppaction://hlinksldjump"/>
          </p:cNvPr>
          <p:cNvSpPr/>
          <p:nvPr/>
        </p:nvSpPr>
        <p:spPr>
          <a:xfrm flipV="1">
            <a:off x="8286776" y="62865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48" y="0"/>
            <a:ext cx="764383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A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TIPOS</a:t>
            </a:r>
            <a:r>
              <a:rPr kumimoji="0" lang="es-A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a:t>
            </a:r>
            <a:r>
              <a:rPr kumimoji="0" lang="es-AR"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xisten dos variedades de integración vertical: integración vertical hacia arriba o hacia atrás e integración vertical hacia abajo o hacia adelante.</a:t>
            </a:r>
            <a:endParaRPr kumimoji="0" lang="es-A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A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A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3" name="2 Rectángulo"/>
          <p:cNvSpPr/>
          <p:nvPr/>
        </p:nvSpPr>
        <p:spPr>
          <a:xfrm>
            <a:off x="0" y="2214554"/>
            <a:ext cx="5643570" cy="3847207"/>
          </a:xfrm>
          <a:prstGeom prst="rect">
            <a:avLst/>
          </a:prstGeom>
        </p:spPr>
        <p:txBody>
          <a:bodyPr wrap="square">
            <a:spAutoFit/>
          </a:bodyPr>
          <a:lstStyle/>
          <a:p>
            <a:pPr lvl="0" algn="just" eaLnBrk="0" fontAlgn="base" hangingPunct="0">
              <a:spcBef>
                <a:spcPct val="0"/>
              </a:spcBef>
              <a:spcAft>
                <a:spcPct val="0"/>
              </a:spcAft>
            </a:pPr>
            <a:r>
              <a:rPr lang="es-AR" sz="2800" b="1" i="1" dirty="0">
                <a:solidFill>
                  <a:srgbClr val="000000"/>
                </a:solidFill>
                <a:latin typeface="Arial" pitchFamily="34" charset="0"/>
                <a:ea typeface="Times New Roman" pitchFamily="18" charset="0"/>
                <a:cs typeface="Arial" pitchFamily="34" charset="0"/>
              </a:rPr>
              <a:t>I</a:t>
            </a:r>
            <a:r>
              <a:rPr kumimoji="0" lang="es-AR" sz="2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ntegración vertical hacia atrás</a:t>
            </a:r>
            <a:r>
              <a:rPr kumimoji="0" lang="es-AR"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s-AR" sz="24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p>
          <a:p>
            <a:pPr algn="just" eaLnBrk="0" fontAlgn="base" hangingPunct="0">
              <a:spcBef>
                <a:spcPct val="0"/>
              </a:spcBef>
              <a:spcAft>
                <a:spcPct val="0"/>
              </a:spcAft>
            </a:pPr>
            <a:r>
              <a:rPr kumimoji="0" lang="es-AR" sz="2400" i="0" u="none" strike="noStrike" cap="none" normalizeH="0" dirty="0" smtClean="0">
                <a:ln>
                  <a:noFill/>
                </a:ln>
                <a:solidFill>
                  <a:srgbClr val="000000"/>
                </a:solidFill>
                <a:effectLst/>
                <a:latin typeface="Arial" pitchFamily="34" charset="0"/>
                <a:ea typeface="Times New Roman" pitchFamily="18" charset="0"/>
                <a:cs typeface="Arial" pitchFamily="34" charset="0"/>
              </a:rPr>
              <a:t>L</a:t>
            </a:r>
            <a:r>
              <a:rPr kumimoji="0" lang="es-A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compañía crea</a:t>
            </a:r>
            <a:r>
              <a:rPr kumimoji="0" lang="es-AR" sz="2400" i="0" u="none" strike="noStrike" cap="none" normalizeH="0" dirty="0" smtClean="0">
                <a:ln>
                  <a:noFill/>
                </a:ln>
                <a:solidFill>
                  <a:srgbClr val="000000"/>
                </a:solidFill>
                <a:effectLst/>
                <a:latin typeface="Arial" pitchFamily="34" charset="0"/>
                <a:ea typeface="Times New Roman" pitchFamily="18" charset="0"/>
                <a:cs typeface="Arial" pitchFamily="34" charset="0"/>
              </a:rPr>
              <a:t> pequeñas empresas</a:t>
            </a:r>
            <a:r>
              <a:rPr kumimoji="0" lang="es-A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que producen materiales usados en la fabricación de sus productos. </a:t>
            </a:r>
          </a:p>
          <a:p>
            <a:pPr algn="just" eaLnBrk="0" fontAlgn="base" hangingPunct="0">
              <a:spcBef>
                <a:spcPct val="0"/>
              </a:spcBef>
              <a:spcAft>
                <a:spcPct val="0"/>
              </a:spcAft>
            </a:pPr>
            <a:r>
              <a:rPr kumimoji="0" lang="es-A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 ejemplo: una compañía automovilística puede poseer una empresa de neumáticos, una de vidrio y una de metal.</a:t>
            </a:r>
            <a:r>
              <a:rPr kumimoji="0" lang="es-AR" sz="2400" i="0" u="none" strike="noStrike" cap="none" normalizeH="0" dirty="0" smtClean="0">
                <a:ln>
                  <a:noFill/>
                </a:ln>
                <a:solidFill>
                  <a:srgbClr val="000000"/>
                </a:solidFill>
                <a:effectLst/>
                <a:latin typeface="Arial" pitchFamily="34" charset="0"/>
                <a:ea typeface="Times New Roman" pitchFamily="18" charset="0"/>
                <a:cs typeface="Arial" pitchFamily="34" charset="0"/>
              </a:rPr>
              <a:t> De este modo se</a:t>
            </a:r>
            <a:r>
              <a:rPr kumimoji="0" lang="es-A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asegura una calidad constante en el producto final.</a:t>
            </a:r>
            <a:endParaRPr kumimoji="0" lang="es-AR" sz="2400" i="0" u="none" strike="noStrike" cap="none" normalizeH="0" baseline="0" dirty="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2"/>
          <a:srcRect/>
          <a:stretch>
            <a:fillRect/>
          </a:stretch>
        </p:blipFill>
        <p:spPr bwMode="auto">
          <a:xfrm>
            <a:off x="5643570" y="1643050"/>
            <a:ext cx="3500430" cy="2500330"/>
          </a:xfrm>
          <a:prstGeom prst="rect">
            <a:avLst/>
          </a:prstGeom>
          <a:noFill/>
          <a:ln w="9525">
            <a:noFill/>
            <a:miter lim="800000"/>
            <a:headEnd/>
            <a:tailEnd/>
          </a:ln>
          <a:effectLst/>
        </p:spPr>
      </p:pic>
      <p:pic>
        <p:nvPicPr>
          <p:cNvPr id="19459" name="Picture 3">
            <a:hlinkClick r:id="rId3" action="ppaction://hlinksldjump"/>
          </p:cNvPr>
          <p:cNvPicPr>
            <a:picLocks noChangeAspect="1" noChangeArrowheads="1"/>
          </p:cNvPicPr>
          <p:nvPr/>
        </p:nvPicPr>
        <p:blipFill>
          <a:blip r:embed="rId4"/>
          <a:srcRect/>
          <a:stretch>
            <a:fillRect/>
          </a:stretch>
        </p:blipFill>
        <p:spPr bwMode="auto">
          <a:xfrm>
            <a:off x="5643570" y="4500546"/>
            <a:ext cx="350043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571472" y="928670"/>
            <a:ext cx="7500958" cy="2369880"/>
          </a:xfrm>
          <a:prstGeom prst="rect">
            <a:avLst/>
          </a:prstGeom>
        </p:spPr>
        <p:txBody>
          <a:bodyPr wrap="square">
            <a:spAutoFit/>
          </a:bodyPr>
          <a:lstStyle/>
          <a:p>
            <a:pPr lvl="0" algn="just"/>
            <a:r>
              <a:rPr lang="es-AR" sz="2800" b="1" i="1" dirty="0">
                <a:latin typeface="Arial" pitchFamily="34" charset="0"/>
                <a:cs typeface="Arial" pitchFamily="34" charset="0"/>
              </a:rPr>
              <a:t> </a:t>
            </a:r>
            <a:r>
              <a:rPr lang="es-AR" sz="2800" b="1" i="1" dirty="0" smtClean="0">
                <a:latin typeface="Arial" pitchFamily="34" charset="0"/>
                <a:cs typeface="Arial" pitchFamily="34" charset="0"/>
              </a:rPr>
              <a:t>      Integración </a:t>
            </a:r>
            <a:r>
              <a:rPr lang="es-AR" sz="2800" b="1" i="1" dirty="0">
                <a:latin typeface="Arial" pitchFamily="34" charset="0"/>
                <a:cs typeface="Arial" pitchFamily="34" charset="0"/>
              </a:rPr>
              <a:t>vertical hacia </a:t>
            </a:r>
            <a:r>
              <a:rPr lang="es-AR" sz="2800" b="1" i="1" dirty="0" smtClean="0">
                <a:latin typeface="Arial" pitchFamily="34" charset="0"/>
                <a:cs typeface="Arial" pitchFamily="34" charset="0"/>
              </a:rPr>
              <a:t>adelante</a:t>
            </a:r>
            <a:r>
              <a:rPr lang="es-AR" sz="2400" b="1" i="1" dirty="0">
                <a:latin typeface="Arial" pitchFamily="34" charset="0"/>
                <a:cs typeface="Arial" pitchFamily="34" charset="0"/>
              </a:rPr>
              <a:t>:</a:t>
            </a:r>
            <a:endParaRPr lang="es-AR" sz="2400" b="1" i="1" dirty="0" smtClean="0">
              <a:latin typeface="Arial" pitchFamily="34" charset="0"/>
              <a:cs typeface="Arial" pitchFamily="34" charset="0"/>
            </a:endParaRPr>
          </a:p>
          <a:p>
            <a:pPr lvl="0" algn="just"/>
            <a:r>
              <a:rPr lang="es-AR" sz="2400" b="1" dirty="0" smtClean="0">
                <a:latin typeface="Arial" pitchFamily="34" charset="0"/>
                <a:cs typeface="Arial" pitchFamily="34" charset="0"/>
              </a:rPr>
              <a:t> </a:t>
            </a:r>
          </a:p>
          <a:p>
            <a:pPr lvl="0" algn="just"/>
            <a:r>
              <a:rPr lang="es-AR" sz="2400" dirty="0" smtClean="0">
                <a:latin typeface="Arial" pitchFamily="34" charset="0"/>
                <a:cs typeface="Arial" pitchFamily="34" charset="0"/>
              </a:rPr>
              <a:t>La </a:t>
            </a:r>
            <a:r>
              <a:rPr lang="es-AR" sz="2400" dirty="0">
                <a:latin typeface="Arial" pitchFamily="34" charset="0"/>
                <a:cs typeface="Arial" pitchFamily="34" charset="0"/>
              </a:rPr>
              <a:t>compañía </a:t>
            </a:r>
            <a:r>
              <a:rPr lang="es-AR" sz="2400" dirty="0" smtClean="0">
                <a:latin typeface="Arial" pitchFamily="34" charset="0"/>
                <a:cs typeface="Arial" pitchFamily="34" charset="0"/>
              </a:rPr>
              <a:t>distribuye </a:t>
            </a:r>
            <a:r>
              <a:rPr lang="es-AR" sz="2400" dirty="0">
                <a:latin typeface="Arial" pitchFamily="34" charset="0"/>
                <a:cs typeface="Arial" pitchFamily="34" charset="0"/>
              </a:rPr>
              <a:t>o </a:t>
            </a:r>
            <a:r>
              <a:rPr lang="es-AR" sz="2400" dirty="0" smtClean="0">
                <a:latin typeface="Arial" pitchFamily="34" charset="0"/>
                <a:cs typeface="Arial" pitchFamily="34" charset="0"/>
              </a:rPr>
              <a:t>vende </a:t>
            </a:r>
            <a:r>
              <a:rPr lang="es-AR" sz="2400" dirty="0">
                <a:latin typeface="Arial" pitchFamily="34" charset="0"/>
                <a:cs typeface="Arial" pitchFamily="34" charset="0"/>
              </a:rPr>
              <a:t>productos tanto para los consumidores como para su propio consumo. Como ejemplo, sería un estudio de cine que poseyera una cadena de teatros donde proyectar sus películas</a:t>
            </a:r>
            <a:r>
              <a:rPr lang="es-AR" sz="2400" b="1" dirty="0">
                <a:latin typeface="Arial" pitchFamily="34" charset="0"/>
                <a:cs typeface="Arial" pitchFamily="34" charset="0"/>
              </a:rPr>
              <a:t>.</a:t>
            </a:r>
            <a:r>
              <a:rPr lang="es-AR" sz="2400" dirty="0">
                <a:latin typeface="Arial" pitchFamily="34" charset="0"/>
                <a:cs typeface="Arial" pitchFamily="34" charset="0"/>
              </a:rPr>
              <a:t> </a:t>
            </a:r>
          </a:p>
        </p:txBody>
      </p:sp>
      <p:pic>
        <p:nvPicPr>
          <p:cNvPr id="20483" name="Picture 3"/>
          <p:cNvPicPr>
            <a:picLocks noChangeAspect="1" noChangeArrowheads="1"/>
          </p:cNvPicPr>
          <p:nvPr/>
        </p:nvPicPr>
        <p:blipFill>
          <a:blip r:embed="rId2"/>
          <a:srcRect/>
          <a:stretch>
            <a:fillRect/>
          </a:stretch>
        </p:blipFill>
        <p:spPr bwMode="auto">
          <a:xfrm>
            <a:off x="285720" y="3857628"/>
            <a:ext cx="3786214" cy="2643206"/>
          </a:xfrm>
          <a:prstGeom prst="rect">
            <a:avLst/>
          </a:prstGeom>
          <a:noFill/>
          <a:ln w="9525">
            <a:noFill/>
            <a:miter lim="800000"/>
            <a:headEnd/>
            <a:tailEnd/>
          </a:ln>
          <a:effectLst/>
        </p:spPr>
      </p:pic>
      <p:pic>
        <p:nvPicPr>
          <p:cNvPr id="20484" name="Picture 4">
            <a:hlinkClick r:id="rId3" action="ppaction://hlinksldjump"/>
          </p:cNvPr>
          <p:cNvPicPr>
            <a:picLocks noChangeAspect="1" noChangeArrowheads="1"/>
          </p:cNvPicPr>
          <p:nvPr/>
        </p:nvPicPr>
        <p:blipFill>
          <a:blip r:embed="rId4"/>
          <a:srcRect/>
          <a:stretch>
            <a:fillRect/>
          </a:stretch>
        </p:blipFill>
        <p:spPr bwMode="auto">
          <a:xfrm>
            <a:off x="4572000" y="3571876"/>
            <a:ext cx="4124338" cy="3019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20" y="3441680"/>
            <a:ext cx="47863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A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Las</a:t>
            </a:r>
            <a:r>
              <a:rPr kumimoji="0" lang="es-AR" sz="2400" b="1" i="0" u="none" strike="noStrike" cap="none" normalizeH="0" dirty="0" smtClean="0">
                <a:ln>
                  <a:noFill/>
                </a:ln>
                <a:solidFill>
                  <a:srgbClr val="000000"/>
                </a:solidFill>
                <a:effectLst/>
                <a:latin typeface="Arial" pitchFamily="34" charset="0"/>
                <a:ea typeface="Calibri" pitchFamily="34" charset="0"/>
                <a:cs typeface="Arial" pitchFamily="34" charset="0"/>
              </a:rPr>
              <a:t> e</a:t>
            </a:r>
            <a:r>
              <a:rPr kumimoji="0" lang="es-A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mpresas petroleras reúnen bajo su control tareas tan básicas como la exploración, la perforación, producción, transporte, refinación, comercialización,</a:t>
            </a:r>
            <a:r>
              <a:rPr kumimoji="0" lang="es-AR" sz="2400" b="1"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s-A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distribución comercial y venta al detalle de los productos que procesa. </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428596" y="928670"/>
            <a:ext cx="3857652" cy="2357454"/>
          </a:xfrm>
          <a:prstGeom prst="rect">
            <a:avLst/>
          </a:prstGeom>
          <a:noFill/>
          <a:ln w="9525">
            <a:noFill/>
            <a:miter lim="800000"/>
            <a:headEnd/>
            <a:tailEnd/>
          </a:ln>
          <a:effectLst/>
        </p:spPr>
      </p:pic>
      <p:pic>
        <p:nvPicPr>
          <p:cNvPr id="16387" name="Picture 3">
            <a:hlinkClick r:id="rId3" action="ppaction://hlinksldjump"/>
          </p:cNvPr>
          <p:cNvPicPr>
            <a:picLocks noChangeAspect="1" noChangeArrowheads="1"/>
          </p:cNvPicPr>
          <p:nvPr/>
        </p:nvPicPr>
        <p:blipFill>
          <a:blip r:embed="rId4" cstate="print"/>
          <a:srcRect/>
          <a:stretch>
            <a:fillRect/>
          </a:stretch>
        </p:blipFill>
        <p:spPr bwMode="auto">
          <a:xfrm>
            <a:off x="5143472" y="3714752"/>
            <a:ext cx="4000528" cy="285752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5"/>
          <a:srcRect/>
          <a:stretch>
            <a:fillRect/>
          </a:stretch>
        </p:blipFill>
        <p:spPr bwMode="auto">
          <a:xfrm>
            <a:off x="4929158" y="857232"/>
            <a:ext cx="4214842" cy="2500330"/>
          </a:xfrm>
          <a:prstGeom prst="rect">
            <a:avLst/>
          </a:prstGeom>
          <a:noFill/>
          <a:ln w="9525">
            <a:noFill/>
            <a:miter lim="800000"/>
            <a:headEnd/>
            <a:tailEnd/>
          </a:ln>
          <a:effectLst/>
        </p:spPr>
      </p:pic>
      <p:sp>
        <p:nvSpPr>
          <p:cNvPr id="6" name="5 Rectángulo"/>
          <p:cNvSpPr/>
          <p:nvPr/>
        </p:nvSpPr>
        <p:spPr>
          <a:xfrm>
            <a:off x="3357554" y="285728"/>
            <a:ext cx="3000396" cy="584775"/>
          </a:xfrm>
          <a:prstGeom prst="rect">
            <a:avLst/>
          </a:prstGeom>
        </p:spPr>
        <p:txBody>
          <a:bodyPr wrap="square">
            <a:spAutoFit/>
          </a:bodyPr>
          <a:lstStyle/>
          <a:p>
            <a:r>
              <a:rPr lang="es-AR" sz="3200" b="1" dirty="0" smtClean="0">
                <a:solidFill>
                  <a:srgbClr val="000000"/>
                </a:solidFill>
                <a:latin typeface="Arial" pitchFamily="34" charset="0"/>
                <a:ea typeface="Calibri" pitchFamily="34" charset="0"/>
                <a:cs typeface="Arial" pitchFamily="34" charset="0"/>
              </a:rPr>
              <a:t>EJEMPLOS</a:t>
            </a:r>
            <a:endParaRPr lang="es-AR"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3286124"/>
            <a:ext cx="50006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AR" sz="24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En la agroindustria: Una empresa azucarera, por ejemplo, puede estar en manos de una compañía que tiene sus propias plantaciones de caña</a:t>
            </a:r>
            <a:r>
              <a:rPr kumimoji="0" lang="es-AR" sz="2400" b="1" i="1" u="none" strike="noStrike" cap="none" normalizeH="0" baseline="0" dirty="0" smtClean="0">
                <a:ln>
                  <a:noFill/>
                </a:ln>
                <a:solidFill>
                  <a:srgbClr val="000000"/>
                </a:solidFill>
                <a:effectLst/>
                <a:latin typeface="Calibri" pitchFamily="34" charset="0"/>
                <a:ea typeface="Calibri" pitchFamily="34" charset="0"/>
                <a:cs typeface="Arial" pitchFamily="34" charset="0"/>
              </a:rPr>
              <a:t> de azúcar</a:t>
            </a:r>
            <a:r>
              <a:rPr kumimoji="0" lang="es-AR" sz="24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 sus ingenieros o centrales azucareras, fábricas de ron  y de otras bebidas y licores, sus marcas comerciales y sus propios medios de transporte.</a:t>
            </a:r>
            <a:endParaRPr kumimoji="0" lang="es-AR" sz="2400" b="0" i="0" u="none" strike="noStrike" cap="none" normalizeH="0" baseline="0" dirty="0" smtClean="0">
              <a:ln>
                <a:noFill/>
              </a:ln>
              <a:solidFill>
                <a:schemeClr val="tx1"/>
              </a:solidFill>
              <a:effectLst/>
              <a:latin typeface="Arial" pitchFamily="34" charset="0"/>
            </a:endParaRPr>
          </a:p>
        </p:txBody>
      </p:sp>
      <p:pic>
        <p:nvPicPr>
          <p:cNvPr id="17410" name="Picture 2"/>
          <p:cNvPicPr>
            <a:picLocks noChangeAspect="1" noChangeArrowheads="1"/>
          </p:cNvPicPr>
          <p:nvPr/>
        </p:nvPicPr>
        <p:blipFill>
          <a:blip r:embed="rId2"/>
          <a:srcRect/>
          <a:stretch>
            <a:fillRect/>
          </a:stretch>
        </p:blipFill>
        <p:spPr bwMode="auto">
          <a:xfrm>
            <a:off x="285721" y="285728"/>
            <a:ext cx="4357718" cy="278608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4857752" y="285728"/>
            <a:ext cx="3991005" cy="2857520"/>
          </a:xfrm>
          <a:prstGeom prst="rect">
            <a:avLst/>
          </a:prstGeom>
          <a:noFill/>
          <a:ln w="9525">
            <a:noFill/>
            <a:miter lim="800000"/>
            <a:headEnd/>
            <a:tailEnd/>
          </a:ln>
          <a:effectLst/>
        </p:spPr>
      </p:pic>
      <p:pic>
        <p:nvPicPr>
          <p:cNvPr id="17412" name="Picture 4">
            <a:hlinkClick r:id="rId4" action="ppaction://hlinksldjump"/>
          </p:cNvPr>
          <p:cNvPicPr>
            <a:picLocks noChangeAspect="1" noChangeArrowheads="1"/>
          </p:cNvPicPr>
          <p:nvPr/>
        </p:nvPicPr>
        <p:blipFill>
          <a:blip r:embed="rId5"/>
          <a:srcRect/>
          <a:stretch>
            <a:fillRect/>
          </a:stretch>
        </p:blipFill>
        <p:spPr bwMode="auto">
          <a:xfrm>
            <a:off x="5072066" y="3429000"/>
            <a:ext cx="385762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85720" y="0"/>
            <a:ext cx="3895725" cy="2857496"/>
          </a:xfrm>
          <a:prstGeom prst="rect">
            <a:avLst/>
          </a:prstGeom>
          <a:noFill/>
          <a:ln w="9525">
            <a:noFill/>
            <a:miter lim="800000"/>
            <a:headEnd/>
            <a:tailEnd/>
          </a:ln>
          <a:effectLst/>
        </p:spPr>
      </p:pic>
      <p:sp>
        <p:nvSpPr>
          <p:cNvPr id="18436" name="Rectangle 4"/>
          <p:cNvSpPr>
            <a:spLocks noChangeArrowheads="1"/>
          </p:cNvSpPr>
          <p:nvPr/>
        </p:nvSpPr>
        <p:spPr bwMode="auto">
          <a:xfrm>
            <a:off x="0" y="3072348"/>
            <a:ext cx="535781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A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Un ejemplo en la industria de las líneas aéreas, realizando el papel tradicional de las agencias de viajes, las líneas aéreas han logrado la integración hacia adelante. Así mismo, realizando el papel de proveedores tales como  mantenimiento y abastecimiento de aviones, las líneas aéreas se han integrado hacia atrás. </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7" name="Picture 5"/>
          <p:cNvPicPr>
            <a:picLocks noChangeAspect="1" noChangeArrowheads="1"/>
          </p:cNvPicPr>
          <p:nvPr/>
        </p:nvPicPr>
        <p:blipFill>
          <a:blip r:embed="rId3"/>
          <a:srcRect/>
          <a:stretch>
            <a:fillRect/>
          </a:stretch>
        </p:blipFill>
        <p:spPr bwMode="auto">
          <a:xfrm>
            <a:off x="4500562" y="0"/>
            <a:ext cx="4391014" cy="3000348"/>
          </a:xfrm>
          <a:prstGeom prst="rect">
            <a:avLst/>
          </a:prstGeom>
          <a:noFill/>
          <a:ln w="9525">
            <a:noFill/>
            <a:miter lim="800000"/>
            <a:headEnd/>
            <a:tailEnd/>
          </a:ln>
          <a:effectLst/>
        </p:spPr>
      </p:pic>
      <p:pic>
        <p:nvPicPr>
          <p:cNvPr id="18438" name="Picture 6">
            <a:hlinkClick r:id="rId4" action="ppaction://hlinksldjump"/>
          </p:cNvPr>
          <p:cNvPicPr>
            <a:picLocks noChangeAspect="1" noChangeArrowheads="1"/>
          </p:cNvPicPr>
          <p:nvPr/>
        </p:nvPicPr>
        <p:blipFill>
          <a:blip r:embed="rId5"/>
          <a:srcRect/>
          <a:stretch>
            <a:fillRect/>
          </a:stretch>
        </p:blipFill>
        <p:spPr bwMode="auto">
          <a:xfrm>
            <a:off x="5481646" y="3286124"/>
            <a:ext cx="3662354" cy="3286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857356" y="2143116"/>
            <a:ext cx="564360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Beneficios  en la integración vertical:</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Economías de escala</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Economías de alcance</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Reducción de costes</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Competitividad</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A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 igual modo puede considerarse como una opción estratégica. </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2071670" y="714356"/>
            <a:ext cx="4541628" cy="523220"/>
          </a:xfrm>
          <a:prstGeom prst="rect">
            <a:avLst/>
          </a:prstGeom>
        </p:spPr>
        <p:txBody>
          <a:bodyPr wrap="none">
            <a:spAutoFit/>
          </a:bodyPr>
          <a:lstStyle/>
          <a:p>
            <a:pPr lvl="0" algn="just" fontAlgn="base">
              <a:spcBef>
                <a:spcPct val="0"/>
              </a:spcBef>
              <a:spcAft>
                <a:spcPct val="0"/>
              </a:spcAft>
            </a:pPr>
            <a:r>
              <a:rPr kumimoji="0" lang="es-AR" sz="2800" b="1" i="1" strike="noStrike" cap="none" normalizeH="0" baseline="0" dirty="0" smtClean="0">
                <a:ln>
                  <a:noFill/>
                </a:ln>
                <a:solidFill>
                  <a:srgbClr val="000000"/>
                </a:solidFill>
                <a:effectLst/>
                <a:latin typeface="Arial" pitchFamily="34" charset="0"/>
                <a:ea typeface="Times New Roman" pitchFamily="18" charset="0"/>
                <a:cs typeface="Arial" pitchFamily="34" charset="0"/>
              </a:rPr>
              <a:t>Beneficios y desventajas</a:t>
            </a:r>
            <a:r>
              <a:rPr kumimoji="0" lang="es-A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s-A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471</TotalTime>
  <Words>548</Words>
  <Application>Microsoft Office PowerPoint</Application>
  <PresentationFormat>Presentación en pantalla (4:3)</PresentationFormat>
  <Paragraphs>50</Paragraphs>
  <Slides>12</Slides>
  <Notes>0</Notes>
  <HiddenSlides>0</HiddenSlides>
  <MMClips>0</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Solsticio</vt:lpstr>
      <vt:lpstr>Flujo</vt:lpstr>
      <vt:lpstr>UNIVERSIDAD DE ORIENTE NÚCLEO NUEVA ESPARTA ESCUELA DE HOTELERÍA Y TURISMO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Windows XP Colossus Edition 2 Reloaded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Colossus User</dc:creator>
  <cp:lastModifiedBy>Colossus User</cp:lastModifiedBy>
  <cp:revision>47</cp:revision>
  <dcterms:created xsi:type="dcterms:W3CDTF">2011-01-21T18:30:26Z</dcterms:created>
  <dcterms:modified xsi:type="dcterms:W3CDTF">2011-02-10T21:17:27Z</dcterms:modified>
</cp:coreProperties>
</file>