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presProps" Id="rId2" Target="presProps.xml"/><Relationship Type="http://schemas.openxmlformats.org/officeDocument/2006/relationships/theme" Id="rId1" Target="theme/theme4.xml"/><Relationship Type="http://schemas.openxmlformats.org/officeDocument/2006/relationships/slide" Id="rId10" Target="slides/slide4.xml"/><Relationship Type="http://schemas.openxmlformats.org/officeDocument/2006/relationships/slideMaster" Id="rId4" Target="slideMasters/slideMaster1.xml"/><Relationship Type="http://schemas.openxmlformats.org/officeDocument/2006/relationships/slide" Id="rId11" Target="slides/slide5.xml"/><Relationship Type="http://schemas.openxmlformats.org/officeDocument/2006/relationships/tableStyles" Id="rId3" Target="tableStyles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>
            <a:spAutoFit/>
          </a:bodyPr>
          <a:lstStyle/>
          <a:p>
            <a:pPr indent="-317500" lvl="1" marL="9144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3" id="53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9" id="59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3" id="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4" id="6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5" id="65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1" id="71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5" id="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6" id="7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7" id="77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8" id="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" id="9"/>
          <p:cNvSpPr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0" id="10"/>
          <p:cNvSpPr/>
          <p:nvPr>
            <p:ph type="subTitle" idx="1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11" id="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  <p:cxnSp>
        <p:nvCxnSpPr>
          <p:cNvPr name="Shape 12" id="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45" id="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" id="46"/>
          <p:cNvSpPr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47" id="4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name="Shape 15" id="15"/>
          <p:cNvSpPr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name="Shape 16" id="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name="Shape 19" id="19"/>
          <p:cNvSpPr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0" id="20"/>
          <p:cNvSpPr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name="Shape 21" id="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name="Shape 24" id="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name="Shape 27" id="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name="Shape 29" id="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33" id="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4" id="34"/>
          <p:cNvSpPr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5" id="35"/>
          <p:cNvSpPr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36" id="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" id="37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8" id="38"/>
          <p:cNvSpPr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0" id="40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1" id="41"/>
          <p:cNvSpPr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42" id="42"/>
          <p:cNvSpPr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7" id="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30" id="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1" id="31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2" id="32"/>
          <p:cNvSpPr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8" id="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9" id="49"/>
          <p:cNvSpPr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/>
              <a:t>HISTOGRAMA</a:t>
            </a:r>
          </a:p>
        </p:txBody>
      </p:sp>
      <p:sp>
        <p:nvSpPr>
          <p:cNvPr name="Shape 50" id="50"/>
          <p:cNvSpPr/>
          <p:nvPr>
            <p:ph type="subTitle" idx="1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/>
              <a:t>Herramienta estadística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4" id="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" id="55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/>
              <a:t>Histograma</a:t>
            </a:r>
          </a:p>
        </p:txBody>
      </p:sp>
      <p:sp>
        <p:nvSpPr>
          <p:cNvPr name="Shape 56" id="56"/>
          <p:cNvSpPr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0" marR="0" algn="just" marL="0" rtl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sz="2400">
                <a:solidFill>
                  <a:srgbClr val="000000"/>
                </a:solidFill>
              </a:rPr>
              <a:t>Es básicamente la presentación de una serie de medidas clasificadas y ordenadas, es necesario colocar las medidas de manera que formen filas y columnas. Las manera mas sencilla es determinar y señalar el numero máximo y mínimo por cada columna y posteriormente agregar dos columnas en donde se colocan los números máximos y mínimos por fila de los ya señalados. </a:t>
            </a: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>
                <a:solidFill>
                  <a:srgbClr val="000000"/>
                </a:solidFill>
              </a:rPr>
              <a:t>Se debe sacar frecuencia, rango, numero de intervalos y marca de clase.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0" id="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1" id="61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/>
              <a:t>Uso del histograma</a:t>
            </a:r>
          </a:p>
        </p:txBody>
      </p:sp>
      <p:sp>
        <p:nvSpPr>
          <p:cNvPr name="Shape 62" id="62"/>
          <p:cNvSpPr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228600" algn="just" marL="19050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100">
                <a:solidFill>
                  <a:srgbClr val="000000"/>
                </a:solidFill>
              </a:rPr>
              <a:t>
</a:t>
            </a:r>
            <a:r>
              <a:rPr sz="1000">
                <a:solidFill>
                  <a:srgbClr val="000000"/>
                </a:solidFill>
              </a:rPr>
              <a:t>·</a:t>
            </a:r>
            <a:r>
              <a:rPr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sz="1800">
                <a:solidFill>
                  <a:srgbClr val="000000"/>
                </a:solidFill>
              </a:rPr>
              <a:t>Obtener una comunicación clara y efectiva de la variabilidad del sistema</a:t>
            </a:r>
          </a:p>
          <a:p>
            <a:pPr indent="-228600" algn="just" marL="19050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>
                <a:solidFill>
                  <a:srgbClr val="000000"/>
                </a:solidFill>
              </a:rPr>
              <a:t>·</a:t>
            </a:r>
            <a:r>
              <a:rPr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sz="1800">
                <a:solidFill>
                  <a:srgbClr val="000000"/>
                </a:solidFill>
              </a:rPr>
              <a:t>Mostrar el resultado de un cambio en el sistema</a:t>
            </a:r>
          </a:p>
          <a:p>
            <a:pPr indent="-228600" algn="just" marL="19050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>
                <a:solidFill>
                  <a:srgbClr val="000000"/>
                </a:solidFill>
              </a:rPr>
              <a:t>·</a:t>
            </a:r>
            <a:r>
              <a:rPr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sz="1800">
                <a:solidFill>
                  <a:srgbClr val="000000"/>
                </a:solidFill>
              </a:rPr>
              <a:t>Identificar anormalidades examinando la forma</a:t>
            </a:r>
          </a:p>
          <a:p>
            <a:pPr indent="-228600" algn="just" marL="19050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>
                <a:solidFill>
                  <a:srgbClr val="000000"/>
                </a:solidFill>
              </a:rPr>
              <a:t>·</a:t>
            </a:r>
            <a:r>
              <a:rPr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sz="1800">
                <a:solidFill>
                  <a:srgbClr val="000000"/>
                </a:solidFill>
              </a:rPr>
              <a:t>Comparar la variabilidad con los límites de especificación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6" id="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7" id="67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/>
              <a:t>Procedimiento</a:t>
            </a:r>
          </a:p>
        </p:txBody>
      </p:sp>
      <p:sp>
        <p:nvSpPr>
          <p:cNvPr name="Shape 68" id="68"/>
          <p:cNvSpPr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228600" algn="just" marL="33020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>
                <a:solidFill>
                  <a:srgbClr val="000000"/>
                </a:solidFill>
              </a:rPr>
              <a:t>1.  Reunir datos para localizar por lo menos 50 puntos de referencia</a:t>
            </a:r>
          </a:p>
          <a:p>
            <a:pPr indent="-228600" algn="just" marL="33020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>
                <a:solidFill>
                  <a:srgbClr val="000000"/>
                </a:solidFill>
              </a:rPr>
              <a:t>2. Calcular la variación de los puntos de referencia, restando el dato del mínimo valor del dato de máximo valor</a:t>
            </a:r>
          </a:p>
          <a:p>
            <a:pPr indent="-228600" algn="just" marL="33020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>
                <a:solidFill>
                  <a:srgbClr val="000000"/>
                </a:solidFill>
              </a:rPr>
              <a:t>3. Calcular el número de barras que se usaran en el histograma (un método consiste en extraer la raíz cuadrada del número de puntos de referencia)</a:t>
            </a:r>
          </a:p>
          <a:p>
            <a:pPr indent="-228600" algn="just" marL="33020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>
                <a:solidFill>
                  <a:srgbClr val="000000"/>
                </a:solidFill>
              </a:rPr>
              <a:t>4.  Determinar el ancho de cada barra, dividiendo la variación entre el número de barras por dibujar</a:t>
            </a:r>
          </a:p>
          <a:p>
            <a:pPr indent="-228600" algn="just" marL="33020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>
                <a:solidFill>
                  <a:srgbClr val="000000"/>
                </a:solidFill>
              </a:rPr>
              <a:t>5.  Calcule el intervalo o sea la localización sobre el eje X de las dos líneas verticales que sirven de fronteras para cada barrera</a:t>
            </a:r>
          </a:p>
          <a:p>
            <a:pPr indent="-228600" algn="just" marL="33020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>
                <a:solidFill>
                  <a:srgbClr val="000000"/>
                </a:solidFill>
              </a:rPr>
              <a:t>6.  Construya una tabla de frecuencias que organice los puntos de referencia desde el más bajo hasta el más alto de acuerdo con las fronteras establecidas por cada barra.</a:t>
            </a:r>
          </a:p>
          <a:p>
            <a:pPr indent="-228600" algn="just" marL="330200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>
                <a:solidFill>
                  <a:srgbClr val="000000"/>
                </a:solidFill>
              </a:rPr>
              <a:t>7.  Elabore el histograma respectivo.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2" id="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3" id="73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/>
              <a:t>Imagen</a:t>
            </a:r>
          </a:p>
        </p:txBody>
      </p:sp>
      <p:sp>
        <p:nvSpPr>
          <p:cNvPr name="Shape 74" id="74"/>
          <p:cNvSpPr/>
          <p:nvPr/>
        </p:nvSpPr>
        <p:spPr>
          <a:xfrm>
            <a:off y="2731262" x="1221617"/>
            <a:ext cy="3481136" cx="746518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