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2" r:id="rId13"/>
    <p:sldId id="265" r:id="rId14"/>
    <p:sldId id="266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5CBF4-FBA9-42BD-A991-9B060BE93746}" type="datetimeFigureOut">
              <a:rPr lang="es-ES" smtClean="0"/>
              <a:t>10/10/2010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73AF4-D8A7-4825-891A-C2CD8CB2B7F6}" type="slidenum">
              <a:rPr lang="es-ES" smtClean="0"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5CBF4-FBA9-42BD-A991-9B060BE93746}" type="datetimeFigureOut">
              <a:rPr lang="es-ES" smtClean="0"/>
              <a:t>10/10/2010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73AF4-D8A7-4825-891A-C2CD8CB2B7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5CBF4-FBA9-42BD-A991-9B060BE93746}" type="datetimeFigureOut">
              <a:rPr lang="es-ES" smtClean="0"/>
              <a:t>10/10/2010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73AF4-D8A7-4825-891A-C2CD8CB2B7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5CBF4-FBA9-42BD-A991-9B060BE93746}" type="datetimeFigureOut">
              <a:rPr lang="es-ES" smtClean="0"/>
              <a:t>10/10/2010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73AF4-D8A7-4825-891A-C2CD8CB2B7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5CBF4-FBA9-42BD-A991-9B060BE93746}" type="datetimeFigureOut">
              <a:rPr lang="es-ES" smtClean="0"/>
              <a:t>10/10/2010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73AF4-D8A7-4825-891A-C2CD8CB2B7F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5CBF4-FBA9-42BD-A991-9B060BE93746}" type="datetimeFigureOut">
              <a:rPr lang="es-ES" smtClean="0"/>
              <a:t>10/10/2010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73AF4-D8A7-4825-891A-C2CD8CB2B7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5CBF4-FBA9-42BD-A991-9B060BE93746}" type="datetimeFigureOut">
              <a:rPr lang="es-ES" smtClean="0"/>
              <a:t>10/10/2010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73AF4-D8A7-4825-891A-C2CD8CB2B7F6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5CBF4-FBA9-42BD-A991-9B060BE93746}" type="datetimeFigureOut">
              <a:rPr lang="es-ES" smtClean="0"/>
              <a:t>10/10/2010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73AF4-D8A7-4825-891A-C2CD8CB2B7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5CBF4-FBA9-42BD-A991-9B060BE93746}" type="datetimeFigureOut">
              <a:rPr lang="es-ES" smtClean="0"/>
              <a:t>10/10/2010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73AF4-D8A7-4825-891A-C2CD8CB2B7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5CBF4-FBA9-42BD-A991-9B060BE93746}" type="datetimeFigureOut">
              <a:rPr lang="es-ES" smtClean="0"/>
              <a:t>10/10/2010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73AF4-D8A7-4825-891A-C2CD8CB2B7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9D5CBF4-FBA9-42BD-A991-9B060BE93746}" type="datetimeFigureOut">
              <a:rPr lang="es-ES" smtClean="0"/>
              <a:t>10/10/2010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E873AF4-D8A7-4825-891A-C2CD8CB2B7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D5CBF4-FBA9-42BD-A991-9B060BE93746}" type="datetimeFigureOut">
              <a:rPr lang="es-ES" smtClean="0"/>
              <a:t>10/10/2010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E873AF4-D8A7-4825-891A-C2CD8CB2B7F6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.mx/imgres?imgurl=http://www.oas.org/dsd/IABIN/Component2/Mexico/Logos/uabc.gif&amp;imgrefurl=http://www.oas.org/dsd/IABIN/Component2/Mexicospa.htm&amp;usg=__fRC2AjlLEXGt7qVbzI62h1KKJ2w=&amp;h=605&amp;w=420&amp;sz=59&amp;hl=es&amp;start=1&amp;zoom=1&amp;um=1&amp;itbs=1&amp;tbnid=5TEeKwU6iKd3hM:&amp;tbnh=135&amp;tbnw=94&amp;prev=/images%3Fq%3Duabc%26um%3D1%26hl%3Des%26sa%3DN%26tbs%3Disch: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sypensamientos.com.ar/historia/parnasianismo.html" TargetMode="External"/><Relationship Id="rId2" Type="http://schemas.openxmlformats.org/officeDocument/2006/relationships/hyperlink" Target="http://es.wikipedia.org/wiki/Parnasianis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udez.com.br/literatura/parnasianismo.html#ALO" TargetMode="External"/><Relationship Id="rId5" Type="http://schemas.openxmlformats.org/officeDocument/2006/relationships/hyperlink" Target="http://poeticas.es/?p=2601" TargetMode="External"/><Relationship Id="rId4" Type="http://schemas.openxmlformats.org/officeDocument/2006/relationships/hyperlink" Target="http://prosamodernista.com/parnasianismo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es.wikipedia.org/wiki/Leconte_de_Lisle" TargetMode="External"/><Relationship Id="rId7" Type="http://schemas.openxmlformats.org/officeDocument/2006/relationships/hyperlink" Target="http://es.wikipedia.org/wiki/Albert_M%C3%A9rat" TargetMode="External"/><Relationship Id="rId2" Type="http://schemas.openxmlformats.org/officeDocument/2006/relationships/hyperlink" Target="http://es.wikipedia.org/wiki/Th%C3%A9ophile_Gauti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Catulle_Mend%C3%A8s" TargetMode="External"/><Relationship Id="rId5" Type="http://schemas.openxmlformats.org/officeDocument/2006/relationships/hyperlink" Target="http://es.wikipedia.org/wiki/Sully_Prudhomme" TargetMode="External"/><Relationship Id="rId4" Type="http://schemas.openxmlformats.org/officeDocument/2006/relationships/hyperlink" Target="http://es.wikipedia.org/wiki/Th%C3%A9odore_de_Banvil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s.wikipedia.org/wiki/Romanticis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0" y="5387975"/>
            <a:ext cx="4174480" cy="1470025"/>
          </a:xfrm>
        </p:spPr>
        <p:txBody>
          <a:bodyPr/>
          <a:lstStyle/>
          <a:p>
            <a:r>
              <a:rPr lang="es-ES" b="1" dirty="0" smtClean="0"/>
              <a:t>Parnasianismo 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062912" cy="1752600"/>
          </a:xfrm>
        </p:spPr>
        <p:txBody>
          <a:bodyPr>
            <a:noAutofit/>
          </a:bodyPr>
          <a:lstStyle/>
          <a:p>
            <a:pPr algn="ctr"/>
            <a:r>
              <a:rPr lang="es-ES" sz="2700" b="1" dirty="0" smtClean="0"/>
              <a:t>Universidad Autónoma de Baja California</a:t>
            </a:r>
          </a:p>
          <a:p>
            <a:pPr algn="ctr"/>
            <a:r>
              <a:rPr lang="es-ES" sz="2700" b="1" dirty="0" smtClean="0"/>
              <a:t>Facultad de Pedagogía e Innovación Educativa</a:t>
            </a:r>
            <a:endParaRPr lang="es-ES" sz="2700" b="1" dirty="0"/>
          </a:p>
        </p:txBody>
      </p:sp>
      <p:sp>
        <p:nvSpPr>
          <p:cNvPr id="74754" name="AutoShape 2" descr="data:image/jpg;base64,/9j/4AAQSkZJRgABAQAAAQABAAD/2wCEAAkGBhISERMUExIUFRUUFSAXFhgYFxQYGxoYGBsgHx4eHR8aJzIfGB0jHBYdHy8gIycpLCwtHiI9ODIqNTIrLCkBCQoKDgwOGg8PGDQkHx81LzUxKjUsMCowKTUsLCktLDYtLCkvLCwsLDAsMCwsKS8tNTUsLDAuLywpLCk1NC8sMf/AABEIAIcAXgMBIgACEQEDEQH/xAAbAAACAgMBAAAAAAAAAAAAAAAEBQAGAgMHAf/EAD8QAAICAAQEBAMEBQwDAQAAAAECAxEABBIhBRMiMQZBUWEjMnEHFIGRM0KhscEVNVJTYnJzdIKSs/AkQ7I0/8QAGgEAAwEBAQEAAAAAAAAAAAAAAAMEBQIBBv/EADwRAAECAwEMBQoHAAAAAAAAAAEAAgMEESEFEhMxM0FRcYGhscEUMmHR8CIkNHKRkqLC4fEjQkNEUoKy/9oADAMBAAIRAxEAPwC//arGGyaKexzEYP0JOBs/4B4PCY1kQq0rFIxzJiWYKWoUe9A4L+1Af+JH/mYv3nFPzcmZ4jnXiMubOTWWSQk5aOLltlzSLBmF1d2FatjWrzOy3XoqXZlOIbXxTUVxc1tZPDgANTbqWHTnflVFcnt20uDg7jXA+A5RInmWQLMheMqc09oNNnpuh8Re9d8Kj4e4fKEYZbPsuikYSTUUZAm1jsUUYY8eymUzYhEuUzgEEZijCNIoCEAHy3NKBfsMLv4eg+6e5M6ND0DcgIp/DLAEGUgkDtnO7MVHlt1CvxHrj0S+GiQBzjqUMKXO9mYKD226mC/XBsvAMnK/MbKZq9WqjMVs815dwd/nkP4BfxXyeAskaqLPLShOnMoOlW1gGxv19X1wYSHoPunuR0aHoG5NeOcD4Dk5OVOsivyxJQOaboaTlg2ti9Zqu+M+J+HuBZfMx5aVZFml0aFvMkHmPoXqHSLbbc498RcOgzsvNmy+ZDctYxomRQFSXmg166gN/QfjjDxHwjLZ6dJ5svmRIgVVKTKopGLAV2+Zib79u2DCQ9HwnuR0aHoG5ZcJ8O8CzKTSRJKVy4uXUc0hUFdXZqJ6d9sCQZHw85cBZvhw89yRnABGI1ksn+46mu+/bB3AeH5fJxzRRZbMFZ0CSa5QxIVCgr+idJ8vbCyDwPkTKgEWciaSow33gkbKE3FFSdA7NsReAxIYtI+E9y9ErDNgaNyc8W+zzhq5XMyRRnVFE7D4sh0uI9Q1AnY7g0R54sPgD+bcr/h/xOOaeCvEyzRcRiQQdeUmmle8w88sijRrdnUR0bJ0rponZQLx0vwB/NuV/wAP+Jw0AB1iS1jWRfJFLOaA+07/APLF/mov3nFG8CaP5QzGmGNNswdQmyMjEcw7Ui89ALrdq9cW37TOKIYRGNzFPEzEb1bHb67X+WHMHDIk5zJlcvEQptkRFfU9MRYHVYIJO2/r3wuN1H6uRToOWOzmuI+IF6oP8pD/AMYwq0e37MWqXg8eYMerMCJkyUb0Y3YFEh1MbXtQB288WbhvhxIcsnRDMVDSFzl421KQrrfMUso0tVWPPCYhDauPi1ZIlHx47gDTGuX6PYfliaPbHXYOBZRciuZnYDppwmW4b86kqwUGH+kpG5+pwpzXEuExwJMxl0y3yl+6cM1yKpouFMPSligW03WwI3xQ2Xc80bjQZAtFS9c40e37MTT7Y694W4Xw7iCM0Dm0+dHyvDVZb7WOQQQa7gnGfHPDMWXkhSNY5DLqtXy2R2AKLa6YhuDIDvfnsccxIJh1vsyG3Pc6lH41x7SPQYvv2Zjdf80v/G2BuPeGGmkuJFUopVlSILelsybIiUAHTAE7bkjDPwPw9oXRG786JyCCCOZly9EHexqr8MTuthk6QeC7lIDoU2GnMcaA8JBv/OqXNFBkMwNEsmZdAQw3UPCkYPfs5O527103wB/NuV/w/wCJxh4nzUgy2cVtJXkP2BBCujhTZO5taIr39sC/ZpxVJMlDH2eNKI9RZoj93/Ri38yv/W2c1lm+BwM88bopL9VHUbskqw/tBtQtTe3Y3eCoc6SGViNbQkvXYslAOvqGVh+Qxo4lxSGJTzC5eezsflS6Fi6oADajdHBXEMsiaZU0/EUo5AADaltW9jqAG3fUcLjZN2o8FSweUCub8PDoIZctCk2aSGEaWLWkfJHWqhl1WxKk70B23w9yuYipNUpVTK/MbWJArsF1dTXrRJZANRNUBufOt5fjEcIiEkxUNlY6T7vFMNTQBVk1ObGliDpF3o98PuF5mKaMyKBy+Y9WqqOlI1LFR0rdE+wYjzNyTj2shOc4VApZptHgqaS8qZLWm237qZZisM2UzJMKtvrXX8F9IIejR5dFS1npfUzGnta5xDhGYy8uRnGW+8fdcvHDJGAzqeSCokWh1RSAh1cAgEkGm2xY+UgUyHvlSBKNwVhcnlPfrHRjNdgm5uMDAcCuCiowjLh5JG5s8CIsZVSW+7spkYySKBdkg2TtvVLzuCeAW4+dbMeMUtVUWBftJri+i2fZ7k5IczmeIZmL7pHMNEcWlgWZ2DUiVqb5aAAtidhhjmMzLmsy0hAWNUssevloQ2mgu0jkq90aJYAFgil02XzR5iNKn6QPGRqaVmdX0UJH+JIkloFUtR17i+zSLhixs0bMHKGpRZK8wjWqG9nVFJIPm7SEhSVGEzk8Iwc4s8kYxppUU2Ut7EyBL4OgBtPj7IHKwJIQ8j6WK0wGa5AFPmGJHUNfxAsfnQJ+o98Jk/eOpQp+8psJueP0J/8AZZ1fnt28sbUy6l2PLd3F9X3Y5qhzMzpFkHQRIyP7haxODPpzLFgwKzRl9UZhJYZbrbR+rqILfjjmwwKj+PJQAedDWeat2ZnExKkrpMjc3VVMq6lEYB7ihqbehZ9cb+EcMi5khWNQF6TS1uQDXsANOwCjc7eeMcyEgywkcEyOys2kdTuTq02NwAe1dgB9D5leKoQJo1YXcbobsMpBG3lVnt/S3xeqE3iyMcYc181lid+nc1/dFnbC7OJpyca9q5Yr8RthjnzYWP8ArDR/ujdv2dP+oYUeIZWOmj080fsBH/0aI9h74VHybtR4LpnWC5NxLhcJhy8000iAxRRAJEsnywoxJt1r5/fFi8LRJ92UROWQSvpZkCk/J3Wz5+VntvtYwsiz0CQquZaIocvAVjaJpH1ctdTLpKlLWl1cxdx2OHHhZ4zBcKMkZlk0Kx1MB0dyO/8A3v3xnXQN7Ac4dn+gpZBremntvtaYNMYGE6DUYkbmLueZDVsvu2wK3+tQsBmxuHC0sSQ22U5cikCOR2CyaaiVEpmjcEMrKQFVQN1IrFrvyr9uxv8AHcKf9Pnew/2eccmRczlzHPKIMy8UEaiIBIVAZet2XYB1UAm9xVgHTNcqI2I0Q3Wltuq0j67VszbS03wz2KQq2W0NIl5pyRBrRRFHJKxZpGAOrXoLSMF2RSUDW1t7lMrpjADMSbZmbdmZzrZm8tRc6ttgQKFCsecQdps/K7awgysaoj7NGZS5kUrfSx5cd+tLW2CUve6sknb3N/xxNdKOGuwTLL0+2oqT40psrDqL51td1EmiyPMzLVLMrCM/DjRyrg5ib9IdLKF8qZTfljVwgASz0iJU/wAqJJGqnkNY0yAMpvvYG91Qx5xDIrmC0D2F3kBWXLq2pJcxdpKyh10kmwemj6nGfCptUj7CkdEWpElJVMqVBZ06WYgWa7Hbyxrt9HHq/KsH95/Y8102cA8hvIN+WpGAP5sB+ONxySF9enqIo+/buOxO3fvhdw5GaEIx6jGKPoyULH0Ok/W8M8rPrQNVX3HoRsR+BBGNFUIXm7ySd9PQv4fMfa22PsuEvFM2AsS2GLSUCD6bnceewse422vGtSVeOYmRAApdlLEMGYM2obALbmyNxtt3rbxGGMOzfrNL0m9iTGCTXqFUCxtRHmThUbJu1HgumdYLlsvCYpzFrmaMrko3oQmQaI4NbGwwo0pFfT1xa/D/AA7kQ8rVr0yN1VpvUsbdj2I1VV+WFMfF0y+XhLNL1RLss2YjW1yqMm0ZAJaQBd9wPTDvg8kbIWjJZWkZrLM51MkRa2bdjrLCzjOul6O/ZxCnue1onK57UdgnwU0UUmcdnVWmzG1mrEOXiBretuonzr2Gw2Jw3KRTZaWOWNX5XEUNML3d4mB/2TFfcWO14y7i5d2rmFuz3UGvvWuaYNm82QSQzRuu1dDQIFr1FqxxsxnxJ9WczJvYcuP8VTWf+YYwxFdCnSX00p8tkmqk+IeMfd8wDyIZCY3AMnN2DTTqQNDqNwx7g4J8Gzhw7LGkYM2ypr0j4DjbWSd++5OBPE2QjkmBkm5QCkD4cr38ec/qDagPPDnw2sQZRD8oaIE6GTU33Y6npt6Y9V+d4+lbkB6vyr5RoPTjoqeavXDM/rSFlO+kNoG5o7HYC67gEkCwO/k2h6ZGXyYax9RQb96n6k4SQvEkUjgFA0KhdPzFnLCgD2IckBewPfyoNw2XQ6RpYvuSdTNd3qrvugF2dwfbGkrUVDleqVSoeLWwCjWbPY3oU0BpFA1uPYYmckDVXkRVkEnVr1HbarUDsCNO4GG8nAYizN12SSCHddJPcrRoWd/+1hTncs3U7N1CQI1AANpRqZvViGHagMKj5N2o8F0zrBUvhDtHBqFsJMvBHoMuWiQlI0YkmclTYOkgI23mMHcC/Rn4ccfxZDoiYMi2I9lKkg+uxq77dggnyofKRl4JJo44omIjljRlJgjDEqUZmAAFkGh6dzh54ey6xwhEGkBiwBcOQHSJxbUt7OD8o7/ic66Xo79nEJMgfPKa+fZzTTAvC4phNnWTTo15VQGNDniRTvW4BjaMX7dsbEQPm8tE/wCifWZBuNWkKEBI8i8g289voWmYySZWflRoEjnMMigdg8WYjVz+Kyxf7TiO5EqR+PWw1FFrTkYH8OiTcMjcLJr1avvE2rUbP6d638+nTXtWC8EcT4Un8mz5qNQJ2gkzCPZsOymQfVRYFdiPLAeWl1Ijf0lDfmL/AI4hulKOgxL8mocSVRKxg9t7TFRJp80qO5kWLlAfPJJKlO8maTSBErMxKO/lQr6Yy4NfOYaFQCSNUCuXUxjK0hDMAWDIA24B3wl8SccaCXQI4JFYFiJYxIAyzzgEX2NOfzwd4Q4i0xMjBFJmUUi6VCpAygAeQAUY3mnzcer8q+bDwZ297TzXQ0ZWJTSHqttyN1Qm1A3GoXZoWe53x5kcneYYPuOXaA3YUEXd7nc997vuTeNuW4aC2i2KMiu4Jaya0gFrsp0k6fUehrDHKcKiiYmNAtiqF0PWh2F7XXehjSVSLwkz8ZaPNV3WQN/tjjJ/ZeHeFJzvLlkGksHks+w5adh+sdia9FarOx8cARQr0Glq5vmsrqaFDPJEVmZEMaBmM0esxjWXXQXglhC9wSfIA48mzrw5kyHmyRsFWSQxKqLKAEKAx/DsCOMbGtSkedh7x/hXKZmVmEbreuO2ZQL0TR1uzR6yrAbsjeZ0DFazmXcZiICYDXl+VyyGMC5bklXlR1OiSKgZQO99wCN4nMERhY/UfG8KOLfQIoiszlWDmM8+UMVsOaC+kEkIHS7A3FNpv03ut8GeKvFWXjzUQkZk5Q6yUegTNA4ugatInYeuk+11JcgvPMEDsZCgkSGRLATQGCNJqvmcujTIUBOkY15ziDwGQPFJGYXWNmjm2tgWQDSUtSELCh5A7GjjiWYZaHgwKi21VPnIcU37jTePaF0zhbLLkVhqVby4S2jkG2iu7AAmvwPvirZ3iaQx6mI2UGvw8/QeV/lZoFBlM9JOitCqqXdkjEk5t3UBioCrqumHeQDcb415SHVPNBK2uWg+XZFUiSMrq+ErHSsrIwKyNqIFgdVYXNS/Si0vsArtrRDZ9sEHB2k58QzongrRyszzxo3WC5eLVJHGDvaP3jeyxeOzGW3tcF8CyzO6WkatIXeolVUUSskUWnTsQVgmex3BU+eNMOazUukzSzdLaLhzDVmek3EAKQyL2eZCEADE2d8W7w9kuUDPJp1EmgooF9Omlv5Y441CLf6qkneyaiK0YPA8WBTyzS44V3btJVmiHxn/AMNP3vgrC3heZMjM5AHQo2uu7kd9xasrUdxqGGWK1SphJ4kyppZQL0kBvpezf6dR8wQGJBBAId48ZQQQRYOxGBCrULMYyGGrU5CgaQwe61LdV1N1WBd9hZXFb4pwHumhGDEs0TK5iL2dRUr15dyQbdLU9RIY3Vq4hwWVDzICGIQqFOzVtQDedaQBq3q98CZ/MI0vTrDmmEbrQJ1dXS1FjW+lWpt+9G1vhh2vSvc1DaNCqAWSBo3W4tGgapIeYHSMik+85dWbR0gdaKaFHbCTiuuTKxQGbIlke2k+95dS4UMEBDkMCokYC/KvTHTMnlQoLKCZJRqfcqbZqCk/qlnssR20kDyxs/k+RiWMblCBpUNlywq7std366jt3wu8fr3d6nfLQn2WjfxXMOGwyx5d4FzmWTXIHuKYzPWgqyhcurN1Ar2I+XzvDvK5BhEkbBpEACK2YQQIyqbUctPj5gKTsjsijbbF2TIyJdoxU9hrjUqABdlKuwGoCxff1AefyygmTp5htGOwBpQdW5ACsrLe40sQR52CG7TTf9Ny9ZLwmZidZ5IThnCWPXTOwFNqpGMS0dEYUaYV3FKKvvsdyfmp3JGnSx0Uqp2RgwCqAQNIBHzXuRYGy1nkCzK4gR7LCnckIFUgmiQCQSCAFBvue+GvCeCiEbtqYkt2CjU3c0O53qze2wobYa1gbiTyaovIZQRoF2vu1ep/h5D2AwRiYmO14piYmJgQpjCaBXFMoYehAI/I48xMCErzXhyOjyxVimQs2hlu6H9WQdwyjY+RwozHE5IdUZm5bEALzFsoFH6pitW28yAce4mPELOIyZokgrItqSKIiVlHej8Rz/ZpQdrOHuV4NEh1FQ73ZdgCxJ7n+z9BQxMTHoQjsTExMCFMTExMCF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17538"/>
            <a:ext cx="8953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4756" name="Picture 4" descr="http://www.oas.org/dsd/IABIN/Component2/Mexico/Logos/uab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2088232" cy="3009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El Maestro del Parnasianismo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El </a:t>
            </a:r>
            <a:r>
              <a:rPr lang="es-ES" dirty="0" smtClean="0"/>
              <a:t>francés </a:t>
            </a:r>
            <a:r>
              <a:rPr lang="es-ES" dirty="0" err="1" smtClean="0"/>
              <a:t>Théophile</a:t>
            </a:r>
            <a:r>
              <a:rPr lang="es-ES" dirty="0" smtClean="0"/>
              <a:t> Gautier (1811-1872) es el maestro del parnasianismo, corriente literaria que defiende el culto a la perfección formal, las líneas puras, “escultóricas”.</a:t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933056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486" y="3933056"/>
            <a:ext cx="22288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2485" y="4221088"/>
            <a:ext cx="1215579" cy="121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 rot="19995581">
            <a:off x="5987974" y="5489527"/>
            <a:ext cx="2239428" cy="492443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Parnasianismo </a:t>
            </a:r>
            <a:endParaRPr lang="es-E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es-ES" dirty="0" smtClean="0"/>
              <a:t>El arte (</a:t>
            </a:r>
            <a:r>
              <a:rPr lang="es-ES" dirty="0" err="1" smtClean="0"/>
              <a:t>Théophile</a:t>
            </a:r>
            <a:r>
              <a:rPr lang="es-ES" dirty="0" smtClean="0"/>
              <a:t> Gautier 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 numCol="3">
            <a:normAutofit fontScale="55000" lnSpcReduction="20000"/>
          </a:bodyPr>
          <a:lstStyle/>
          <a:p>
            <a:r>
              <a:rPr lang="es-ES" dirty="0" smtClean="0"/>
              <a:t>Sí</a:t>
            </a:r>
            <a:r>
              <a:rPr lang="es-ES" dirty="0" smtClean="0"/>
              <a:t>, la obra surge más bella</a:t>
            </a:r>
            <a:br>
              <a:rPr lang="es-ES" dirty="0" smtClean="0"/>
            </a:br>
            <a:r>
              <a:rPr lang="es-ES" dirty="0" smtClean="0"/>
              <a:t>De una forma rebelde</a:t>
            </a:r>
            <a:br>
              <a:rPr lang="es-ES" dirty="0" smtClean="0"/>
            </a:br>
            <a:r>
              <a:rPr lang="es-ES" dirty="0" smtClean="0"/>
              <a:t>Al trabajo,</a:t>
            </a:r>
            <a:br>
              <a:rPr lang="es-ES" dirty="0" smtClean="0"/>
            </a:br>
            <a:r>
              <a:rPr lang="es-ES" dirty="0" smtClean="0"/>
              <a:t>Verso, mármol, ónice, esmalte,</a:t>
            </a:r>
            <a:br>
              <a:rPr lang="es-ES" dirty="0" smtClean="0"/>
            </a:br>
            <a:r>
              <a:rPr lang="es-ES" dirty="0" smtClean="0"/>
              <a:t>No más cárceles falsas!</a:t>
            </a:r>
            <a:br>
              <a:rPr lang="es-ES" dirty="0" smtClean="0"/>
            </a:br>
            <a:r>
              <a:rPr lang="es-ES" dirty="0" smtClean="0"/>
              <a:t>Pero, para andar derecha,</a:t>
            </a:r>
            <a:br>
              <a:rPr lang="es-ES" dirty="0" smtClean="0"/>
            </a:br>
            <a:r>
              <a:rPr lang="es-ES" dirty="0" smtClean="0"/>
              <a:t>Calza,</a:t>
            </a:r>
            <a:br>
              <a:rPr lang="es-ES" dirty="0" smtClean="0"/>
            </a:br>
            <a:r>
              <a:rPr lang="es-ES" dirty="0" smtClean="0"/>
              <a:t>Musa, un coturno estrecho.</a:t>
            </a:r>
            <a:br>
              <a:rPr lang="es-ES" dirty="0" smtClean="0"/>
            </a:br>
            <a:r>
              <a:rPr lang="es-ES" dirty="0" smtClean="0"/>
              <a:t>Fuera el ritmo cómodo</a:t>
            </a:r>
            <a:br>
              <a:rPr lang="es-ES" dirty="0" smtClean="0"/>
            </a:br>
            <a:r>
              <a:rPr lang="es-ES" dirty="0" smtClean="0"/>
              <a:t>Como un zapato demasiado grande</a:t>
            </a:r>
            <a:br>
              <a:rPr lang="es-ES" dirty="0" smtClean="0"/>
            </a:br>
            <a:r>
              <a:rPr lang="es-ES" dirty="0" smtClean="0"/>
              <a:t>De modo</a:t>
            </a:r>
            <a:br>
              <a:rPr lang="es-ES" dirty="0" smtClean="0"/>
            </a:br>
            <a:r>
              <a:rPr lang="es-ES" dirty="0" smtClean="0"/>
              <a:t>¡Que todo pie lo deja y toma!</a:t>
            </a:r>
            <a:br>
              <a:rPr lang="es-ES" dirty="0" smtClean="0"/>
            </a:br>
            <a:r>
              <a:rPr lang="es-ES" dirty="0" smtClean="0"/>
              <a:t>Escultor, rechaza</a:t>
            </a:r>
            <a:br>
              <a:rPr lang="es-ES" dirty="0" smtClean="0"/>
            </a:br>
            <a:r>
              <a:rPr lang="es-ES" dirty="0" smtClean="0"/>
              <a:t>La arcilla que modela</a:t>
            </a:r>
            <a:br>
              <a:rPr lang="es-ES" dirty="0" smtClean="0"/>
            </a:br>
            <a:r>
              <a:rPr lang="es-ES" dirty="0" smtClean="0"/>
              <a:t>El pulgar</a:t>
            </a:r>
            <a:br>
              <a:rPr lang="es-ES" dirty="0" smtClean="0"/>
            </a:br>
            <a:r>
              <a:rPr lang="es-ES" dirty="0" smtClean="0"/>
              <a:t>Mientras la inspiración vuela distraída,</a:t>
            </a:r>
            <a:br>
              <a:rPr lang="es-ES" dirty="0" smtClean="0"/>
            </a:br>
            <a:r>
              <a:rPr lang="es-ES" dirty="0" smtClean="0"/>
              <a:t>Lucha con el carrara,</a:t>
            </a:r>
            <a:br>
              <a:rPr lang="es-ES" dirty="0" smtClean="0"/>
            </a:br>
            <a:r>
              <a:rPr lang="es-ES" dirty="0" smtClean="0"/>
              <a:t>Con el paros duro</a:t>
            </a:r>
            <a:br>
              <a:rPr lang="es-ES" dirty="0" smtClean="0"/>
            </a:br>
            <a:r>
              <a:rPr lang="es-ES" dirty="0" smtClean="0"/>
              <a:t>Y escaso.</a:t>
            </a:r>
            <a:br>
              <a:rPr lang="es-ES" dirty="0" smtClean="0"/>
            </a:br>
            <a:r>
              <a:rPr lang="es-ES" dirty="0" smtClean="0"/>
              <a:t>Guardianes del contorno puro;</a:t>
            </a:r>
            <a:br>
              <a:rPr lang="es-ES" dirty="0" smtClean="0"/>
            </a:br>
            <a:r>
              <a:rPr lang="es-ES" dirty="0" smtClean="0"/>
              <a:t>Toma de Siracusa</a:t>
            </a:r>
            <a:br>
              <a:rPr lang="es-ES" dirty="0" smtClean="0"/>
            </a:br>
            <a:r>
              <a:rPr lang="es-ES" dirty="0" smtClean="0"/>
              <a:t>El bronce en el que firmemente</a:t>
            </a:r>
            <a:br>
              <a:rPr lang="es-ES" dirty="0" smtClean="0"/>
            </a:br>
            <a:r>
              <a:rPr lang="es-ES" dirty="0" smtClean="0"/>
              <a:t>Resalta</a:t>
            </a:r>
            <a:br>
              <a:rPr lang="es-ES" dirty="0" smtClean="0"/>
            </a:br>
            <a:r>
              <a:rPr lang="es-ES" dirty="0" smtClean="0"/>
              <a:t>El rasgo orgulloso y encantador;</a:t>
            </a:r>
            <a:br>
              <a:rPr lang="es-ES" dirty="0" smtClean="0"/>
            </a:br>
            <a:r>
              <a:rPr lang="es-ES" dirty="0" smtClean="0"/>
              <a:t>Con mano delicada</a:t>
            </a:r>
            <a:br>
              <a:rPr lang="es-ES" dirty="0" smtClean="0"/>
            </a:br>
            <a:r>
              <a:rPr lang="es-ES" dirty="0" smtClean="0"/>
              <a:t>Busca en un filón</a:t>
            </a:r>
            <a:br>
              <a:rPr lang="es-ES" dirty="0" smtClean="0"/>
            </a:br>
            <a:r>
              <a:rPr lang="es-ES" dirty="0" smtClean="0"/>
              <a:t>De ágata</a:t>
            </a:r>
            <a:br>
              <a:rPr lang="es-ES" dirty="0" smtClean="0"/>
            </a:br>
            <a:r>
              <a:rPr lang="es-ES" dirty="0" smtClean="0"/>
              <a:t>El perfil de Apolo.</a:t>
            </a:r>
            <a:br>
              <a:rPr lang="es-ES" dirty="0" smtClean="0"/>
            </a:br>
            <a:r>
              <a:rPr lang="es-ES" dirty="0" smtClean="0"/>
              <a:t>Pintor, huye de la acuarela,</a:t>
            </a:r>
            <a:br>
              <a:rPr lang="es-ES" dirty="0" smtClean="0"/>
            </a:br>
            <a:r>
              <a:rPr lang="es-ES" dirty="0" smtClean="0"/>
              <a:t>Y fija el color</a:t>
            </a:r>
            <a:br>
              <a:rPr lang="es-ES" dirty="0" smtClean="0"/>
            </a:br>
            <a:r>
              <a:rPr lang="es-ES" dirty="0" smtClean="0"/>
              <a:t>Demasiado frágil</a:t>
            </a:r>
            <a:br>
              <a:rPr lang="es-ES" dirty="0" smtClean="0"/>
            </a:br>
            <a:r>
              <a:rPr lang="es-ES" dirty="0" smtClean="0"/>
              <a:t>En el horno del esmaltador.</a:t>
            </a:r>
            <a:br>
              <a:rPr lang="es-ES" dirty="0" smtClean="0"/>
            </a:br>
            <a:r>
              <a:rPr lang="es-ES" dirty="0" smtClean="0"/>
              <a:t>Haz las sirenas azules</a:t>
            </a:r>
            <a:br>
              <a:rPr lang="es-ES" dirty="0" smtClean="0"/>
            </a:br>
            <a:r>
              <a:rPr lang="es-ES" dirty="0" smtClean="0"/>
              <a:t>Torciendo de cien formas</a:t>
            </a:r>
            <a:br>
              <a:rPr lang="es-ES" dirty="0" smtClean="0"/>
            </a:br>
            <a:r>
              <a:rPr lang="es-ES" dirty="0" smtClean="0"/>
              <a:t>Sus colas,</a:t>
            </a:r>
            <a:br>
              <a:rPr lang="es-ES" dirty="0" smtClean="0"/>
            </a:br>
            <a:r>
              <a:rPr lang="es-ES" dirty="0" smtClean="0"/>
              <a:t>Los monstruos de los blasones,</a:t>
            </a:r>
            <a:br>
              <a:rPr lang="es-ES" dirty="0" smtClean="0"/>
            </a:br>
            <a:r>
              <a:rPr lang="es-ES" dirty="0" smtClean="0"/>
              <a:t>En su nimbo trilobulado</a:t>
            </a:r>
            <a:br>
              <a:rPr lang="es-ES" dirty="0" smtClean="0"/>
            </a:br>
            <a:r>
              <a:rPr lang="es-ES" dirty="0" smtClean="0"/>
              <a:t>La Virgen y su niño Jesús,</a:t>
            </a:r>
            <a:br>
              <a:rPr lang="es-ES" dirty="0" smtClean="0"/>
            </a:br>
            <a:r>
              <a:rPr lang="es-ES" dirty="0" smtClean="0"/>
              <a:t>Con el globo</a:t>
            </a:r>
            <a:br>
              <a:rPr lang="es-ES" dirty="0" smtClean="0"/>
            </a:br>
            <a:r>
              <a:rPr lang="es-ES" dirty="0" smtClean="0"/>
              <a:t>Y la cruz encima.</a:t>
            </a:r>
            <a:br>
              <a:rPr lang="es-ES" dirty="0" smtClean="0"/>
            </a:br>
            <a:r>
              <a:rPr lang="es-ES" dirty="0" smtClean="0"/>
              <a:t>Todo pasa. El arte robusto</a:t>
            </a:r>
            <a:br>
              <a:rPr lang="es-ES" dirty="0" smtClean="0"/>
            </a:br>
            <a:r>
              <a:rPr lang="es-ES" dirty="0" smtClean="0"/>
              <a:t>Sólo en la eternidad,</a:t>
            </a:r>
            <a:br>
              <a:rPr lang="es-ES" dirty="0" smtClean="0"/>
            </a:br>
            <a:r>
              <a:rPr lang="es-ES" dirty="0" smtClean="0"/>
              <a:t>El busto</a:t>
            </a:r>
            <a:br>
              <a:rPr lang="es-ES" dirty="0" smtClean="0"/>
            </a:br>
            <a:r>
              <a:rPr lang="es-ES" dirty="0" smtClean="0"/>
              <a:t>Sobrevive a la ciudad,</a:t>
            </a:r>
            <a:br>
              <a:rPr lang="es-ES" dirty="0" smtClean="0"/>
            </a:br>
            <a:r>
              <a:rPr lang="es-ES" dirty="0" smtClean="0"/>
              <a:t>Y la medalla austera</a:t>
            </a:r>
            <a:br>
              <a:rPr lang="es-ES" dirty="0" smtClean="0"/>
            </a:br>
            <a:r>
              <a:rPr lang="es-ES" dirty="0" smtClean="0"/>
              <a:t>Que encuentra un labrador</a:t>
            </a:r>
            <a:br>
              <a:rPr lang="es-ES" dirty="0" smtClean="0"/>
            </a:br>
            <a:r>
              <a:rPr lang="es-ES" dirty="0" smtClean="0"/>
              <a:t>Bajo tierra,</a:t>
            </a:r>
            <a:br>
              <a:rPr lang="es-ES" dirty="0" smtClean="0"/>
            </a:br>
            <a:r>
              <a:rPr lang="es-ES" dirty="0" smtClean="0"/>
              <a:t>Revela un emperador.</a:t>
            </a:r>
            <a:br>
              <a:rPr lang="es-ES" dirty="0" smtClean="0"/>
            </a:br>
            <a:r>
              <a:rPr lang="es-ES" dirty="0" smtClean="0"/>
              <a:t>Incluso los dioses mueren,</a:t>
            </a:r>
            <a:br>
              <a:rPr lang="es-ES" dirty="0" smtClean="0"/>
            </a:br>
            <a:r>
              <a:rPr lang="es-ES" dirty="0" smtClean="0"/>
              <a:t>Pero los versos soberanos</a:t>
            </a:r>
            <a:br>
              <a:rPr lang="es-ES" dirty="0" smtClean="0"/>
            </a:br>
            <a:r>
              <a:rPr lang="es-ES" dirty="0" smtClean="0"/>
              <a:t>Quedan,</a:t>
            </a:r>
            <a:br>
              <a:rPr lang="es-ES" dirty="0" smtClean="0"/>
            </a:br>
            <a:r>
              <a:rPr lang="es-ES" dirty="0" smtClean="0"/>
              <a:t>Más fuerte que los bronces.</a:t>
            </a:r>
            <a:br>
              <a:rPr lang="es-ES" dirty="0" smtClean="0"/>
            </a:br>
            <a:r>
              <a:rPr lang="es-ES" dirty="0" smtClean="0"/>
              <a:t>Esculpe, lima, cincela;</a:t>
            </a:r>
            <a:br>
              <a:rPr lang="es-ES" dirty="0" smtClean="0"/>
            </a:br>
            <a:r>
              <a:rPr lang="es-ES" dirty="0" smtClean="0"/>
              <a:t>Que tu sueño flotante</a:t>
            </a:r>
            <a:br>
              <a:rPr lang="es-ES" dirty="0" smtClean="0"/>
            </a:br>
            <a:r>
              <a:rPr lang="es-ES" dirty="0" smtClean="0"/>
              <a:t>–Se selle</a:t>
            </a:r>
            <a:br>
              <a:rPr lang="es-ES" dirty="0" smtClean="0"/>
            </a:br>
            <a:r>
              <a:rPr lang="es-ES" dirty="0" smtClean="0"/>
              <a:t>En el bloque resistente.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Principales exponentes 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err="1" smtClean="0"/>
              <a:t>Leconte</a:t>
            </a:r>
            <a:r>
              <a:rPr lang="es-ES" dirty="0" smtClean="0"/>
              <a:t> de </a:t>
            </a:r>
            <a:r>
              <a:rPr lang="es-ES" dirty="0" err="1" smtClean="0"/>
              <a:t>Lisle</a:t>
            </a:r>
            <a:r>
              <a:rPr lang="es-ES" dirty="0" smtClean="0"/>
              <a:t>, </a:t>
            </a:r>
            <a:r>
              <a:rPr lang="es-ES" dirty="0" err="1" smtClean="0"/>
              <a:t>Théophile</a:t>
            </a:r>
            <a:r>
              <a:rPr lang="es-ES" dirty="0" smtClean="0"/>
              <a:t> Gautier, </a:t>
            </a:r>
            <a:r>
              <a:rPr lang="es-ES" dirty="0" err="1" smtClean="0"/>
              <a:t>Théodore</a:t>
            </a:r>
            <a:r>
              <a:rPr lang="es-ES" dirty="0" smtClean="0"/>
              <a:t> de </a:t>
            </a:r>
            <a:r>
              <a:rPr lang="es-ES" dirty="0" err="1" smtClean="0"/>
              <a:t>Banville</a:t>
            </a:r>
            <a:r>
              <a:rPr lang="es-ES" dirty="0" smtClean="0"/>
              <a:t>, José María de </a:t>
            </a:r>
            <a:r>
              <a:rPr lang="es-ES" dirty="0" err="1" smtClean="0"/>
              <a:t>Héredia</a:t>
            </a:r>
            <a:r>
              <a:rPr lang="es-ES" dirty="0" smtClean="0"/>
              <a:t>, </a:t>
            </a:r>
            <a:r>
              <a:rPr lang="es-ES" dirty="0" err="1" smtClean="0"/>
              <a:t>Françcois</a:t>
            </a:r>
            <a:r>
              <a:rPr lang="es-ES" dirty="0" smtClean="0"/>
              <a:t> </a:t>
            </a:r>
            <a:r>
              <a:rPr lang="es-ES" dirty="0" err="1" smtClean="0"/>
              <a:t>Coppée</a:t>
            </a:r>
            <a:r>
              <a:rPr lang="es-ES" dirty="0" smtClean="0"/>
              <a:t>, </a:t>
            </a:r>
            <a:r>
              <a:rPr lang="es-ES" dirty="0" err="1" smtClean="0"/>
              <a:t>Anatole</a:t>
            </a:r>
            <a:r>
              <a:rPr lang="es-ES" dirty="0" smtClean="0"/>
              <a:t> France, </a:t>
            </a:r>
            <a:r>
              <a:rPr lang="es-ES" dirty="0" err="1" smtClean="0"/>
              <a:t>Louise</a:t>
            </a:r>
            <a:r>
              <a:rPr lang="es-ES" dirty="0" smtClean="0"/>
              <a:t> </a:t>
            </a:r>
            <a:r>
              <a:rPr lang="es-ES" dirty="0" err="1" smtClean="0"/>
              <a:t>Ackermann</a:t>
            </a:r>
            <a:r>
              <a:rPr lang="es-ES" dirty="0" smtClean="0"/>
              <a:t>, Jean </a:t>
            </a:r>
            <a:r>
              <a:rPr lang="es-ES" dirty="0" err="1" smtClean="0"/>
              <a:t>Richepin</a:t>
            </a:r>
            <a:r>
              <a:rPr lang="es-ES" dirty="0" smtClean="0"/>
              <a:t>, Gabriel </a:t>
            </a:r>
            <a:r>
              <a:rPr lang="es-ES" dirty="0" err="1" smtClean="0"/>
              <a:t>Vicaire</a:t>
            </a:r>
            <a:r>
              <a:rPr lang="es-ES" dirty="0" smtClean="0"/>
              <a:t>, Jena </a:t>
            </a:r>
            <a:r>
              <a:rPr lang="es-ES" dirty="0" err="1" smtClean="0"/>
              <a:t>Lahor</a:t>
            </a:r>
            <a:r>
              <a:rPr lang="es-ES" dirty="0" smtClean="0"/>
              <a:t>, </a:t>
            </a:r>
            <a:r>
              <a:rPr lang="es-ES" dirty="0" err="1" smtClean="0"/>
              <a:t>Sully</a:t>
            </a:r>
            <a:r>
              <a:rPr lang="es-ES" dirty="0" smtClean="0"/>
              <a:t> de </a:t>
            </a:r>
            <a:r>
              <a:rPr lang="es-ES" dirty="0" err="1" smtClean="0"/>
              <a:t>Prudhome</a:t>
            </a:r>
            <a:r>
              <a:rPr lang="es-ES" dirty="0" smtClean="0"/>
              <a:t>, </a:t>
            </a:r>
            <a:r>
              <a:rPr lang="es-ES" dirty="0" err="1" smtClean="0"/>
              <a:t>Léon</a:t>
            </a:r>
            <a:r>
              <a:rPr lang="es-ES" dirty="0" smtClean="0"/>
              <a:t> </a:t>
            </a:r>
            <a:r>
              <a:rPr lang="es-ES" dirty="0" err="1" smtClean="0"/>
              <a:t>Dierx</a:t>
            </a:r>
            <a:r>
              <a:rPr lang="es-ES" dirty="0" smtClean="0"/>
              <a:t>, Louis </a:t>
            </a:r>
            <a:r>
              <a:rPr lang="es-ES" dirty="0" err="1" smtClean="0"/>
              <a:t>Ménard</a:t>
            </a:r>
            <a:r>
              <a:rPr lang="es-ES" dirty="0" smtClean="0"/>
              <a:t>, Charles Baudelaire, </a:t>
            </a:r>
            <a:r>
              <a:rPr lang="es-ES" dirty="0" err="1" smtClean="0"/>
              <a:t>Catulle</a:t>
            </a:r>
            <a:r>
              <a:rPr lang="es-ES" dirty="0" smtClean="0"/>
              <a:t> </a:t>
            </a:r>
            <a:r>
              <a:rPr lang="es-ES" dirty="0" err="1" smtClean="0"/>
              <a:t>Mendès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25144"/>
            <a:ext cx="11811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295900"/>
            <a:ext cx="1066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1102940" cy="162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5" y="5229200"/>
            <a:ext cx="122413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611588"/>
            <a:ext cx="1238250" cy="169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157192"/>
            <a:ext cx="136815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4586858"/>
            <a:ext cx="1296144" cy="179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Referencias 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es.wikipedia.org/wiki/Parnasianismo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www.frasesypensamientos.com.ar/historia/parnasianismo.html</a:t>
            </a:r>
            <a:endParaRPr lang="es-ES" dirty="0" smtClean="0"/>
          </a:p>
          <a:p>
            <a:r>
              <a:rPr lang="es-ES" dirty="0" smtClean="0">
                <a:hlinkClick r:id="rId4"/>
              </a:rPr>
              <a:t>http://</a:t>
            </a:r>
            <a:r>
              <a:rPr lang="es-ES" dirty="0" smtClean="0">
                <a:hlinkClick r:id="rId4"/>
              </a:rPr>
              <a:t>prosamodernista.com/parnasianismo.aspx</a:t>
            </a:r>
            <a:endParaRPr lang="es-ES" dirty="0" smtClean="0"/>
          </a:p>
          <a:p>
            <a:r>
              <a:rPr lang="es-ES" dirty="0" smtClean="0">
                <a:hlinkClick r:id="rId5"/>
              </a:rPr>
              <a:t>http://poeticas.es/?</a:t>
            </a:r>
            <a:r>
              <a:rPr lang="es-ES" dirty="0" smtClean="0">
                <a:hlinkClick r:id="rId5"/>
              </a:rPr>
              <a:t>p=2601</a:t>
            </a:r>
            <a:endParaRPr lang="es-ES" dirty="0" smtClean="0"/>
          </a:p>
          <a:p>
            <a:r>
              <a:rPr lang="es-ES" dirty="0" smtClean="0">
                <a:hlinkClick r:id="rId6"/>
              </a:rPr>
              <a:t>http://</a:t>
            </a:r>
            <a:r>
              <a:rPr lang="es-ES" dirty="0" smtClean="0">
                <a:hlinkClick r:id="rId6"/>
              </a:rPr>
              <a:t>www.graudez.com.br/literatura/parnasianismo.html#ALO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608" y="4664968"/>
            <a:ext cx="7787208" cy="2193032"/>
          </a:xfrm>
        </p:spPr>
        <p:txBody>
          <a:bodyPr/>
          <a:lstStyle/>
          <a:p>
            <a:pPr algn="r"/>
            <a:r>
              <a:rPr lang="es-ES" dirty="0" smtClean="0"/>
              <a:t>Elaborado por:</a:t>
            </a:r>
          </a:p>
          <a:p>
            <a:pPr lvl="1" algn="r"/>
            <a:r>
              <a:rPr lang="es-ES" dirty="0" err="1" smtClean="0"/>
              <a:t>Balderrama</a:t>
            </a:r>
            <a:r>
              <a:rPr lang="es-ES" dirty="0" smtClean="0"/>
              <a:t> Quintero Adela Maribel</a:t>
            </a:r>
          </a:p>
          <a:p>
            <a:pPr lvl="1" algn="r"/>
            <a:r>
              <a:rPr lang="es-ES" dirty="0" err="1" smtClean="0"/>
              <a:t>Oceguera</a:t>
            </a:r>
            <a:r>
              <a:rPr lang="es-ES" dirty="0" smtClean="0"/>
              <a:t> Farías Erick Humberto</a:t>
            </a:r>
          </a:p>
          <a:p>
            <a:pPr lvl="1" algn="r"/>
            <a:r>
              <a:rPr lang="es-ES" dirty="0" smtClean="0"/>
              <a:t>Soto Chávez Belem Ruth</a:t>
            </a:r>
            <a:endParaRPr lang="es-E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5067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Parnasianismo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873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Fue un movimiento literario francés de la segunda mitad del siglo XIX creado como reacción contra el Romanticismo de Víctor Hugo, el subjetivismo y el socialismo artístico.</a:t>
            </a:r>
          </a:p>
          <a:p>
            <a:pPr algn="just"/>
            <a:r>
              <a:rPr lang="es-ES" dirty="0" smtClean="0"/>
              <a:t>Los fundadores de este movimiento fueron </a:t>
            </a:r>
            <a:r>
              <a:rPr lang="es-ES" dirty="0" err="1" smtClean="0"/>
              <a:t>Théophile</a:t>
            </a:r>
            <a:r>
              <a:rPr lang="es-ES" dirty="0" smtClean="0"/>
              <a:t> Gautier (1811-1872) y </a:t>
            </a:r>
            <a:r>
              <a:rPr lang="es-ES" dirty="0" err="1" smtClean="0"/>
              <a:t>Leconte</a:t>
            </a:r>
            <a:r>
              <a:rPr lang="es-ES" dirty="0" smtClean="0"/>
              <a:t> de </a:t>
            </a:r>
            <a:r>
              <a:rPr lang="es-ES" dirty="0" err="1" smtClean="0"/>
              <a:t>Lisle</a:t>
            </a:r>
            <a:r>
              <a:rPr lang="es-ES" dirty="0" smtClean="0"/>
              <a:t> (1818-1894).</a:t>
            </a:r>
            <a:endParaRPr lang="es-E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060848"/>
            <a:ext cx="30963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Parnasianismo Francés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28800"/>
            <a:ext cx="8075240" cy="457200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Se </a:t>
            </a:r>
            <a:r>
              <a:rPr lang="es-ES" dirty="0" smtClean="0"/>
              <a:t>formó en el año </a:t>
            </a:r>
            <a:r>
              <a:rPr lang="es-ES" dirty="0" smtClean="0"/>
              <a:t>1866 </a:t>
            </a:r>
            <a:r>
              <a:rPr lang="es-ES" dirty="0" smtClean="0"/>
              <a:t>con motivo de la publicación de tres antologías poéticas tituladas: "El Parnaso contemporáneo". </a:t>
            </a:r>
            <a:endParaRPr lang="es-ES" dirty="0" smtClean="0"/>
          </a:p>
          <a:p>
            <a:pPr algn="just"/>
            <a:r>
              <a:rPr lang="es-ES" dirty="0" smtClean="0"/>
              <a:t>Figuraban </a:t>
            </a:r>
            <a:r>
              <a:rPr lang="es-ES" dirty="0" smtClean="0"/>
              <a:t>allí poemas de </a:t>
            </a:r>
            <a:r>
              <a:rPr lang="es-ES" dirty="0" err="1" smtClean="0">
                <a:hlinkClick r:id="rId2" action="ppaction://hlinkfile" tooltip="Théophile Gautier"/>
              </a:rPr>
              <a:t>Théophile</a:t>
            </a:r>
            <a:r>
              <a:rPr lang="es-ES" dirty="0" smtClean="0">
                <a:hlinkClick r:id="rId2" action="ppaction://hlinkfile" tooltip="Théophile Gautier"/>
              </a:rPr>
              <a:t> Gautier</a:t>
            </a:r>
            <a:r>
              <a:rPr lang="es-ES" dirty="0" smtClean="0"/>
              <a:t>, </a:t>
            </a:r>
            <a:r>
              <a:rPr lang="es-ES" dirty="0" err="1" smtClean="0">
                <a:hlinkClick r:id="rId3" action="ppaction://hlinkfile" tooltip="Leconte de Lisle"/>
              </a:rPr>
              <a:t>Leconte</a:t>
            </a:r>
            <a:r>
              <a:rPr lang="es-ES" dirty="0" smtClean="0">
                <a:hlinkClick r:id="rId3" action="ppaction://hlinkfile" tooltip="Leconte de Lisle"/>
              </a:rPr>
              <a:t> de </a:t>
            </a:r>
            <a:r>
              <a:rPr lang="es-ES" dirty="0" err="1" smtClean="0">
                <a:hlinkClick r:id="rId3" action="ppaction://hlinkfile" tooltip="Leconte de Lisle"/>
              </a:rPr>
              <a:t>Lisle</a:t>
            </a:r>
            <a:r>
              <a:rPr lang="es-ES" dirty="0" smtClean="0"/>
              <a:t>, </a:t>
            </a:r>
            <a:r>
              <a:rPr lang="es-ES" dirty="0" err="1" smtClean="0">
                <a:hlinkClick r:id="rId4" action="ppaction://hlinkfile" tooltip="Théodore de Banville"/>
              </a:rPr>
              <a:t>Théodore</a:t>
            </a:r>
            <a:r>
              <a:rPr lang="es-ES" dirty="0" smtClean="0">
                <a:hlinkClick r:id="rId4" action="ppaction://hlinkfile" tooltip="Théodore de Banville"/>
              </a:rPr>
              <a:t> de </a:t>
            </a:r>
            <a:r>
              <a:rPr lang="es-ES" dirty="0" err="1" smtClean="0">
                <a:hlinkClick r:id="rId4" action="ppaction://hlinkfile" tooltip="Théodore de Banville"/>
              </a:rPr>
              <a:t>Banville</a:t>
            </a:r>
            <a:r>
              <a:rPr lang="es-ES" dirty="0" smtClean="0"/>
              <a:t>, </a:t>
            </a:r>
            <a:r>
              <a:rPr lang="es-ES" dirty="0" err="1" smtClean="0">
                <a:hlinkClick r:id="rId5" action="ppaction://hlinkfile" tooltip="Sully Prudhomme"/>
              </a:rPr>
              <a:t>Sully</a:t>
            </a:r>
            <a:r>
              <a:rPr lang="es-ES" dirty="0" smtClean="0">
                <a:hlinkClick r:id="rId5" action="ppaction://hlinkfile" tooltip="Sully Prudhomme"/>
              </a:rPr>
              <a:t> </a:t>
            </a:r>
            <a:r>
              <a:rPr lang="es-ES" dirty="0" err="1" smtClean="0">
                <a:hlinkClick r:id="rId5" action="ppaction://hlinkfile" tooltip="Sully Prudhomme"/>
              </a:rPr>
              <a:t>Prudhomme</a:t>
            </a:r>
            <a:r>
              <a:rPr lang="es-ES" dirty="0" smtClean="0"/>
              <a:t>, </a:t>
            </a:r>
            <a:r>
              <a:rPr lang="es-ES" dirty="0" err="1" smtClean="0">
                <a:hlinkClick r:id="rId6" action="ppaction://hlinkfile" tooltip="Catulle Mendès"/>
              </a:rPr>
              <a:t>Catulle</a:t>
            </a:r>
            <a:r>
              <a:rPr lang="es-ES" dirty="0" smtClean="0">
                <a:hlinkClick r:id="rId6" action="ppaction://hlinkfile" tooltip="Catulle Mendès"/>
              </a:rPr>
              <a:t> </a:t>
            </a:r>
            <a:r>
              <a:rPr lang="es-ES" dirty="0" err="1" smtClean="0">
                <a:hlinkClick r:id="rId6" action="ppaction://hlinkfile" tooltip="Catulle Mendès"/>
              </a:rPr>
              <a:t>Mendès</a:t>
            </a:r>
            <a:r>
              <a:rPr lang="es-ES" dirty="0" smtClean="0"/>
              <a:t>, </a:t>
            </a:r>
            <a:r>
              <a:rPr lang="es-ES" dirty="0" smtClean="0">
                <a:hlinkClick r:id="rId7" action="ppaction://hlinkfile" tooltip="Albert Mérat"/>
              </a:rPr>
              <a:t>Albert </a:t>
            </a:r>
            <a:r>
              <a:rPr lang="es-ES" dirty="0" err="1" smtClean="0">
                <a:hlinkClick r:id="rId7" action="ppaction://hlinkfile" tooltip="Albert Mérat"/>
              </a:rPr>
              <a:t>Mérat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797152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Parnasianismo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09328"/>
            <a:ext cx="5554960" cy="457200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El Parnasianismo surge como una antítesis del </a:t>
            </a:r>
            <a:r>
              <a:rPr lang="es-ES" dirty="0" smtClean="0">
                <a:hlinkClick r:id="rId2" action="ppaction://hlinkfile" tooltip="Romanticismo"/>
              </a:rPr>
              <a:t>Romanticismo</a:t>
            </a:r>
            <a:r>
              <a:rPr lang="es-ES" dirty="0" smtClean="0"/>
              <a:t> y esta oposición tiene como causa lo que los parnasianos consideraban sus "excesos"; exceso de subjetivismo, hipertrofia del yo (crecimiento excesivo y anormal), exceso de sentimiento.</a:t>
            </a:r>
            <a:endParaRPr lang="es-E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56992"/>
            <a:ext cx="24482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708920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 rot="20108614">
            <a:off x="7066771" y="5841853"/>
            <a:ext cx="20307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Romanticismo </a:t>
            </a:r>
            <a:endParaRPr lang="es-E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Características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783560"/>
            <a:ext cx="8075240" cy="4572000"/>
          </a:xfrm>
        </p:spPr>
        <p:txBody>
          <a:bodyPr/>
          <a:lstStyle/>
          <a:p>
            <a:pPr algn="just"/>
            <a:r>
              <a:rPr lang="es-ES" dirty="0" smtClean="0"/>
              <a:t>1) Sostuvieron la teoría del ARTE POR EL ARTE, donde éste no es un medio sino el fin y no está supeditado ni a la moral, ni a la sociedad y menos a la política. La creación literaria parte de las modalidades básicas del arte que son: la música, el teatro, la danza, el cine y las otras creaciones </a:t>
            </a:r>
            <a:r>
              <a:rPr lang="es-ES" dirty="0" err="1" smtClean="0"/>
              <a:t>literaturizadas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241724"/>
            <a:ext cx="1251595" cy="14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010" y="5467385"/>
            <a:ext cx="1500974" cy="12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8665" y="5301208"/>
            <a:ext cx="106947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883" y="5373216"/>
            <a:ext cx="1266453" cy="132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Características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2676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2) Consideraban que la </a:t>
            </a:r>
            <a:r>
              <a:rPr lang="es-ES" dirty="0" smtClean="0"/>
              <a:t>poesía tenía </a:t>
            </a:r>
            <a:r>
              <a:rPr lang="es-ES" dirty="0" smtClean="0"/>
              <a:t>que ser objetiva e </a:t>
            </a:r>
            <a:r>
              <a:rPr lang="es-ES" dirty="0" smtClean="0"/>
              <a:t>impersonal.</a:t>
            </a:r>
          </a:p>
          <a:p>
            <a:pPr algn="just"/>
            <a:r>
              <a:rPr lang="es-ES" dirty="0" smtClean="0"/>
              <a:t>Esto </a:t>
            </a:r>
            <a:r>
              <a:rPr lang="es-ES" dirty="0" smtClean="0"/>
              <a:t>lo lograron sustituyendo el exagerado lirismo romántico por las </a:t>
            </a:r>
            <a:r>
              <a:rPr lang="es-ES" dirty="0" smtClean="0"/>
              <a:t>frías y </a:t>
            </a:r>
            <a:r>
              <a:rPr lang="es-ES" dirty="0" smtClean="0"/>
              <a:t>rígidas </a:t>
            </a:r>
            <a:r>
              <a:rPr lang="es-ES" dirty="0" smtClean="0"/>
              <a:t>formas </a:t>
            </a:r>
            <a:r>
              <a:rPr lang="es-ES" dirty="0" smtClean="0"/>
              <a:t>clásicas de la poesía grecolatina y atendiendo a la perfección artística y al rigor en las leyes de la versificación.</a:t>
            </a:r>
            <a:endParaRPr lang="es-E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981575"/>
            <a:ext cx="2428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 rot="19908464">
            <a:off x="1613009" y="5383970"/>
            <a:ext cx="231852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Objetiva </a:t>
            </a:r>
            <a:endParaRPr lang="es-E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1964095">
            <a:off x="4775742" y="5160966"/>
            <a:ext cx="20409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Impersonal </a:t>
            </a:r>
            <a:endParaRPr lang="es-E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Características: 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3) Se preocuparon por pintar la realidad exterior con precisión transportando a sus creaciones monumentos, frescos, estatuas y toda clase de ornamentos y suntuosos </a:t>
            </a:r>
            <a:r>
              <a:rPr lang="es-ES" dirty="0" smtClean="0"/>
              <a:t>decorados.</a:t>
            </a:r>
          </a:p>
          <a:p>
            <a:endParaRPr lang="es-E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 rot="19937357">
            <a:off x="2659574" y="5315976"/>
            <a:ext cx="2313454" cy="1323439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Moralista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Socialista 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 rot="19906292">
            <a:off x="6620717" y="5076108"/>
            <a:ext cx="2082621" cy="132343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Artístico 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Estético 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Características: 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4) Al supeditar el fondo a la forma, transformaron la poesía en un cuadro de descripciones preciosistas </a:t>
            </a:r>
            <a:r>
              <a:rPr lang="es-ES" dirty="0" smtClean="0"/>
              <a:t>que, no </a:t>
            </a:r>
            <a:r>
              <a:rPr lang="es-ES" dirty="0" smtClean="0"/>
              <a:t>expresaban más que la frialdad misma de la estatuaria marmórea que les servía de modelo.</a:t>
            </a:r>
            <a:endParaRPr lang="es-ES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653136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14908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Características: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783560"/>
            <a:ext cx="8147248" cy="4572000"/>
          </a:xfrm>
        </p:spPr>
        <p:txBody>
          <a:bodyPr/>
          <a:lstStyle/>
          <a:p>
            <a:pPr algn="just"/>
            <a:r>
              <a:rPr lang="es-ES" dirty="0" smtClean="0"/>
              <a:t>5) Para los parnasianos, el mundo o la naturaleza es un simple escenario para describir o ubicar la sensibilidad poética, pero una naturaleza artificial, arcádica, bucólica, donde se conjugan lo </a:t>
            </a:r>
            <a:r>
              <a:rPr lang="es-ES" dirty="0" err="1" smtClean="0"/>
              <a:t>apasible</a:t>
            </a:r>
            <a:r>
              <a:rPr lang="es-ES" dirty="0" smtClean="0"/>
              <a:t> con lo artificial, lo real con lo imaginario.</a:t>
            </a:r>
            <a:endParaRPr lang="es-E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81128"/>
            <a:ext cx="282701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5236">
            <a:off x="2540060" y="5193017"/>
            <a:ext cx="1042815" cy="142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42176">
            <a:off x="5472648" y="4934394"/>
            <a:ext cx="1405291" cy="109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131</TotalTime>
  <Words>531</Words>
  <Application>Microsoft Office PowerPoint</Application>
  <PresentationFormat>Presentación en pantalla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Metro</vt:lpstr>
      <vt:lpstr>Parnasianismo </vt:lpstr>
      <vt:lpstr>Parnasianismo</vt:lpstr>
      <vt:lpstr>Parnasianismo Francés </vt:lpstr>
      <vt:lpstr>Parnasianismo </vt:lpstr>
      <vt:lpstr>Características:</vt:lpstr>
      <vt:lpstr>Características:</vt:lpstr>
      <vt:lpstr>Características: </vt:lpstr>
      <vt:lpstr>Características: </vt:lpstr>
      <vt:lpstr>Características:</vt:lpstr>
      <vt:lpstr>El Maestro del Parnasianismo</vt:lpstr>
      <vt:lpstr>El arte (Théophile Gautier )</vt:lpstr>
      <vt:lpstr>Principales exponentes </vt:lpstr>
      <vt:lpstr>Referencias </vt:lpstr>
      <vt:lpstr>Diapositiva 14</vt:lpstr>
    </vt:vector>
  </TitlesOfParts>
  <Company>Nombre de la organización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Parnasianismo </dc:title>
  <dc:creator>Nombre de usuario</dc:creator>
  <cp:lastModifiedBy>Nombre de usuario</cp:lastModifiedBy>
  <cp:revision>16</cp:revision>
  <dcterms:created xsi:type="dcterms:W3CDTF">2010-10-11T02:28:28Z</dcterms:created>
  <dcterms:modified xsi:type="dcterms:W3CDTF">2010-10-11T04:40:20Z</dcterms:modified>
</cp:coreProperties>
</file>