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59" r:id="rId4"/>
    <p:sldId id="264" r:id="rId5"/>
    <p:sldId id="260" r:id="rId6"/>
    <p:sldId id="261" r:id="rId7"/>
    <p:sldId id="265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1BB01-D47D-4C8F-ABB0-08E7157CD78E}" type="datetimeFigureOut">
              <a:rPr lang="es-PA" smtClean="0"/>
              <a:pPr/>
              <a:t>09/07/2012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9142D-191A-4A5C-AF17-7A0912AED72B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D883-739C-47BE-9574-E4ABB842CF8C}" type="datetime1">
              <a:rPr lang="es-PA" smtClean="0"/>
              <a:pPr/>
              <a:t>09/07/2012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1219-D4CF-4BEF-A7F6-F020D3F18949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CE3A-CD94-4DF9-B2D1-0770847AC713}" type="datetime1">
              <a:rPr lang="es-PA" smtClean="0"/>
              <a:pPr/>
              <a:t>09/07/2012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1219-D4CF-4BEF-A7F6-F020D3F18949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9AF8-94DE-43CD-82C4-E479F66CD1D4}" type="datetime1">
              <a:rPr lang="es-PA" smtClean="0"/>
              <a:pPr/>
              <a:t>09/07/2012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1219-D4CF-4BEF-A7F6-F020D3F18949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A360-41EE-48C8-A24B-41BA059AB99F}" type="datetime1">
              <a:rPr lang="es-PA" smtClean="0"/>
              <a:pPr/>
              <a:t>09/07/2012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1219-D4CF-4BEF-A7F6-F020D3F18949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410-DEAA-4128-B4AC-7B5EA5EFF68A}" type="datetime1">
              <a:rPr lang="es-PA" smtClean="0"/>
              <a:pPr/>
              <a:t>09/07/2012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1219-D4CF-4BEF-A7F6-F020D3F18949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9406-88BA-4054-BD55-F15462684DB6}" type="datetime1">
              <a:rPr lang="es-PA" smtClean="0"/>
              <a:pPr/>
              <a:t>09/07/2012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1219-D4CF-4BEF-A7F6-F020D3F18949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F71D-2465-47F2-BA00-0BFF45779FA4}" type="datetime1">
              <a:rPr lang="es-PA" smtClean="0"/>
              <a:pPr/>
              <a:t>09/07/2012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1219-D4CF-4BEF-A7F6-F020D3F18949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70F9-70BC-4ABA-AD3C-64FB5E94632B}" type="datetime1">
              <a:rPr lang="es-PA" smtClean="0"/>
              <a:pPr/>
              <a:t>09/07/2012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1219-D4CF-4BEF-A7F6-F020D3F18949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01C4-57E8-4EE7-AE73-6E65E8722DFA}" type="datetime1">
              <a:rPr lang="es-PA" smtClean="0"/>
              <a:pPr/>
              <a:t>09/07/2012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1219-D4CF-4BEF-A7F6-F020D3F18949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E3F0-D0EF-4777-ABB8-593E81D2B179}" type="datetime1">
              <a:rPr lang="es-PA" smtClean="0"/>
              <a:pPr/>
              <a:t>09/07/2012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1219-D4CF-4BEF-A7F6-F020D3F18949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9821-98BD-471C-94E6-5948A68CA026}" type="datetime1">
              <a:rPr lang="es-PA" smtClean="0"/>
              <a:pPr/>
              <a:t>09/07/2012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1219-D4CF-4BEF-A7F6-F020D3F18949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570BA-B193-4B8D-A71F-F61E35CF35FD}" type="datetime1">
              <a:rPr lang="es-PA" smtClean="0"/>
              <a:pPr/>
              <a:t>09/07/2012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1219-D4CF-4BEF-A7F6-F020D3F18949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vidaextrema.org/wp-content/uploads/2010/04/11-w500-h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1470025"/>
          </a:xfrm>
        </p:spPr>
        <p:txBody>
          <a:bodyPr/>
          <a:lstStyle/>
          <a:p>
            <a:r>
              <a:rPr lang="es-PA" dirty="0" smtClean="0">
                <a:latin typeface="Script MT Bold" pitchFamily="66" charset="0"/>
              </a:rPr>
              <a:t>República de Panamá</a:t>
            </a:r>
            <a:endParaRPr lang="es-PA" dirty="0"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284984"/>
            <a:ext cx="6400800" cy="1224136"/>
          </a:xfrm>
        </p:spPr>
        <p:txBody>
          <a:bodyPr/>
          <a:lstStyle/>
          <a:p>
            <a:r>
              <a:rPr lang="es-PA" dirty="0" smtClean="0">
                <a:solidFill>
                  <a:schemeClr val="tx1"/>
                </a:solidFill>
                <a:latin typeface="Script MT Bold" pitchFamily="66" charset="0"/>
              </a:rPr>
              <a:t>Joan Castillo </a:t>
            </a:r>
            <a:endParaRPr lang="es-PA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r>
              <a:rPr lang="es-PA" dirty="0" smtClean="0"/>
              <a:t>06 de septiembre del 2012</a:t>
            </a:r>
            <a:endParaRPr lang="es-PA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         </a:t>
            </a:r>
            <a:r>
              <a:rPr lang="es-PA" dirty="0" smtClean="0">
                <a:latin typeface="Script MT Bold" pitchFamily="66" charset="0"/>
              </a:rPr>
              <a:t>Escuela República de Francia</a:t>
            </a:r>
            <a:endParaRPr lang="es-PA" dirty="0">
              <a:latin typeface="Script MT Bold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ntillas-powerpoint.net/wp-content/uploads/2011/04/plantillas-powerpoint-de-plantas-y-maripos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mtClean="0"/>
              <a:t>06 de septiembre del 2012</a:t>
            </a:r>
            <a:endParaRPr lang="es-PA"/>
          </a:p>
        </p:txBody>
      </p:sp>
      <p:sp>
        <p:nvSpPr>
          <p:cNvPr id="3" name="2 Rectángulo"/>
          <p:cNvSpPr/>
          <p:nvPr/>
        </p:nvSpPr>
        <p:spPr>
          <a:xfrm>
            <a:off x="2148483" y="2967335"/>
            <a:ext cx="4847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Muchas Gracias 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arcimex.com.ec/descargas/archivos/fondo-floral-ver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665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254001"/>
          </a:xfrm>
        </p:spPr>
        <p:txBody>
          <a:bodyPr/>
          <a:lstStyle/>
          <a:p>
            <a:r>
              <a:rPr lang="es-PA" dirty="0" smtClean="0">
                <a:latin typeface="Script MT Bold" pitchFamily="66" charset="0"/>
              </a:rPr>
              <a:t>Contenido</a:t>
            </a:r>
            <a:endParaRPr lang="es-PA" dirty="0"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28803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PA" sz="2800" dirty="0" smtClean="0">
                <a:solidFill>
                  <a:schemeClr val="tx1"/>
                </a:solidFill>
                <a:latin typeface="Script MT Bold" pitchFamily="66" charset="0"/>
              </a:rPr>
              <a:t>1 .Introducción</a:t>
            </a:r>
          </a:p>
          <a:p>
            <a:pPr algn="just"/>
            <a:r>
              <a:rPr lang="es-PA" sz="2800" dirty="0" smtClean="0">
                <a:solidFill>
                  <a:schemeClr val="tx1"/>
                </a:solidFill>
                <a:latin typeface="Script MT Bold" pitchFamily="66" charset="0"/>
              </a:rPr>
              <a:t>2 . Independencia de la República de Panamá </a:t>
            </a:r>
          </a:p>
          <a:p>
            <a:pPr algn="just"/>
            <a:r>
              <a:rPr lang="es-PA" sz="2800" dirty="0" smtClean="0">
                <a:solidFill>
                  <a:schemeClr val="tx1"/>
                </a:solidFill>
                <a:latin typeface="Script MT Bold" pitchFamily="66" charset="0"/>
              </a:rPr>
              <a:t>3 . Separación de la República de Panamá de la República de Colombia  </a:t>
            </a:r>
          </a:p>
          <a:p>
            <a:pPr algn="just"/>
            <a:r>
              <a:rPr lang="es-PA" sz="2800" dirty="0" smtClean="0">
                <a:solidFill>
                  <a:schemeClr val="tx1"/>
                </a:solidFill>
                <a:latin typeface="Script MT Bold" pitchFamily="66" charset="0"/>
              </a:rPr>
              <a:t>4 . Festividades Patrióticas</a:t>
            </a:r>
          </a:p>
          <a:p>
            <a:pPr algn="just"/>
            <a:r>
              <a:rPr lang="es-PA" sz="2800" dirty="0" smtClean="0">
                <a:solidFill>
                  <a:schemeClr val="tx1"/>
                </a:solidFill>
                <a:latin typeface="Script MT Bold" pitchFamily="66" charset="0"/>
              </a:rPr>
              <a:t>5 . Costumbres y tradiciones</a:t>
            </a:r>
          </a:p>
          <a:p>
            <a:pPr algn="just"/>
            <a:r>
              <a:rPr lang="es-PA" sz="2800" dirty="0" smtClean="0">
                <a:solidFill>
                  <a:schemeClr val="tx1"/>
                </a:solidFill>
                <a:latin typeface="Script MT Bold" pitchFamily="66" charset="0"/>
              </a:rPr>
              <a:t> 6. Sitios Turísticos</a:t>
            </a:r>
          </a:p>
          <a:p>
            <a:pPr algn="just"/>
            <a:r>
              <a:rPr lang="es-PA" sz="2800" dirty="0">
                <a:solidFill>
                  <a:schemeClr val="tx1"/>
                </a:solidFill>
                <a:latin typeface="Script MT Bold" pitchFamily="66" charset="0"/>
              </a:rPr>
              <a:t>7</a:t>
            </a:r>
            <a:r>
              <a:rPr lang="es-PA" sz="2800" dirty="0" smtClean="0">
                <a:solidFill>
                  <a:schemeClr val="tx1"/>
                </a:solidFill>
                <a:latin typeface="Script MT Bold" pitchFamily="66" charset="0"/>
              </a:rPr>
              <a:t> . Conclusión </a:t>
            </a:r>
          </a:p>
          <a:p>
            <a:r>
              <a:rPr lang="es-PA" sz="2800" dirty="0" smtClean="0"/>
              <a:t> </a:t>
            </a:r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r>
              <a:rPr lang="es-PA" dirty="0" smtClean="0"/>
              <a:t>06 de septiembre del 2012</a:t>
            </a:r>
            <a:endParaRPr lang="es-PA" dirty="0"/>
          </a:p>
        </p:txBody>
      </p:sp>
      <p:sp>
        <p:nvSpPr>
          <p:cNvPr id="9" name="8 CuadroTexto"/>
          <p:cNvSpPr txBox="1"/>
          <p:nvPr/>
        </p:nvSpPr>
        <p:spPr>
          <a:xfrm>
            <a:off x="2267744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         </a:t>
            </a:r>
            <a:r>
              <a:rPr lang="es-PA" dirty="0" smtClean="0">
                <a:latin typeface="Script MT Bold" pitchFamily="66" charset="0"/>
              </a:rPr>
              <a:t>Escuela República de Francia</a:t>
            </a:r>
            <a:endParaRPr lang="es-PA" dirty="0">
              <a:latin typeface="Script MT Bold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comunidadcristiana.witnesstoday.org/image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254001"/>
          </a:xfrm>
        </p:spPr>
        <p:txBody>
          <a:bodyPr/>
          <a:lstStyle/>
          <a:p>
            <a:r>
              <a:rPr lang="es-PA" dirty="0" smtClean="0"/>
              <a:t>Introducción</a:t>
            </a:r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r>
              <a:rPr lang="es-PA" dirty="0" smtClean="0"/>
              <a:t>06 de septiembre del 2012</a:t>
            </a:r>
            <a:endParaRPr lang="es-PA" dirty="0"/>
          </a:p>
        </p:txBody>
      </p:sp>
      <p:sp>
        <p:nvSpPr>
          <p:cNvPr id="9" name="8 CuadroTexto"/>
          <p:cNvSpPr txBox="1"/>
          <p:nvPr/>
        </p:nvSpPr>
        <p:spPr>
          <a:xfrm>
            <a:off x="2267744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         Escuela República de Francia</a:t>
            </a:r>
            <a:endParaRPr lang="es-PA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560840" cy="381642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endParaRPr lang="es-PA" sz="2800" dirty="0" smtClean="0"/>
          </a:p>
          <a:p>
            <a:pPr algn="l">
              <a:buFont typeface="Wingdings" pitchFamily="2" charset="2"/>
              <a:buChar char="Ø"/>
            </a:pPr>
            <a:r>
              <a:rPr lang="es-PA" sz="2800" dirty="0" smtClean="0">
                <a:solidFill>
                  <a:schemeClr val="tx1"/>
                </a:solidFill>
              </a:rPr>
              <a:t>Historia de la República de Panamá</a:t>
            </a:r>
          </a:p>
          <a:p>
            <a:pPr algn="l">
              <a:buFont typeface="Wingdings" pitchFamily="2" charset="2"/>
              <a:buChar char="Ø"/>
            </a:pPr>
            <a:r>
              <a:rPr lang="es-PA" sz="2800" dirty="0" smtClean="0">
                <a:solidFill>
                  <a:schemeClr val="tx1"/>
                </a:solidFill>
              </a:rPr>
              <a:t>Celebraciones Nacionales</a:t>
            </a:r>
          </a:p>
          <a:p>
            <a:pPr algn="l">
              <a:buFont typeface="Wingdings" pitchFamily="2" charset="2"/>
              <a:buChar char="Ø"/>
            </a:pPr>
            <a:r>
              <a:rPr lang="es-PA" sz="2800" dirty="0" smtClean="0">
                <a:solidFill>
                  <a:schemeClr val="tx1"/>
                </a:solidFill>
              </a:rPr>
              <a:t>Riquezas Turísticas </a:t>
            </a:r>
          </a:p>
          <a:p>
            <a:pPr algn="l"/>
            <a:endParaRPr lang="es-PA" sz="2800" dirty="0"/>
          </a:p>
        </p:txBody>
      </p:sp>
      <p:pic>
        <p:nvPicPr>
          <p:cNvPr id="6146" name="Picture 2" descr="http://www.banderas.pro/banderas/bandera-panama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869160"/>
            <a:ext cx="2448272" cy="1485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webme.com/pic/f/fellomix/color_expl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FF3399"/>
                </a:solidFill>
              </a:rPr>
              <a:t>Independencia de la República de Panamá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2232248"/>
          </a:xfrm>
        </p:spPr>
        <p:txBody>
          <a:bodyPr>
            <a:normAutofit/>
          </a:bodyPr>
          <a:lstStyle/>
          <a:p>
            <a:pPr algn="just"/>
            <a:endParaRPr lang="es-PA" sz="2800" dirty="0" smtClean="0"/>
          </a:p>
          <a:p>
            <a:pPr algn="l">
              <a:buFont typeface="Wingdings" pitchFamily="2" charset="2"/>
              <a:buChar char="Ø"/>
            </a:pPr>
            <a:r>
              <a:rPr lang="es-PA" sz="2400" dirty="0" smtClean="0">
                <a:solidFill>
                  <a:srgbClr val="FF3399"/>
                </a:solidFill>
              </a:rPr>
              <a:t> Este fue un proceso emancipador del 10 al 28 de noviembre de 1821</a:t>
            </a:r>
          </a:p>
          <a:p>
            <a:pPr algn="l">
              <a:buFont typeface="Wingdings" pitchFamily="2" charset="2"/>
              <a:buChar char="Ø"/>
            </a:pPr>
            <a:r>
              <a:rPr lang="es-PA" sz="2400" dirty="0" smtClean="0">
                <a:solidFill>
                  <a:srgbClr val="FF3399"/>
                </a:solidFill>
              </a:rPr>
              <a:t>10 de noviembre primer grito de independencia</a:t>
            </a:r>
          </a:p>
          <a:p>
            <a:pPr algn="l">
              <a:buFont typeface="Wingdings" pitchFamily="2" charset="2"/>
              <a:buChar char="Ø"/>
            </a:pPr>
            <a:r>
              <a:rPr lang="es-PA" sz="2400" dirty="0" smtClean="0">
                <a:solidFill>
                  <a:srgbClr val="FF3399"/>
                </a:solidFill>
              </a:rPr>
              <a:t>28 de noviembre de 1821 </a:t>
            </a:r>
            <a:r>
              <a:rPr lang="es-PA" sz="2400" dirty="0" smtClean="0">
                <a:solidFill>
                  <a:schemeClr val="tx1"/>
                </a:solidFill>
              </a:rPr>
              <a:t>.</a:t>
            </a:r>
            <a:endParaRPr lang="es-PA" sz="28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r>
              <a:rPr lang="es-PA" dirty="0" smtClean="0">
                <a:solidFill>
                  <a:srgbClr val="FF3399"/>
                </a:solidFill>
              </a:rPr>
              <a:t>06 de septiembre del 2012 </a:t>
            </a:r>
            <a:endParaRPr lang="es-PA" dirty="0">
              <a:solidFill>
                <a:srgbClr val="FF339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67744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         </a:t>
            </a:r>
            <a:r>
              <a:rPr lang="es-PA" dirty="0" smtClean="0">
                <a:solidFill>
                  <a:srgbClr val="FF3399"/>
                </a:solidFill>
              </a:rPr>
              <a:t>Escuela República de Francia</a:t>
            </a:r>
            <a:endParaRPr lang="es-PA" dirty="0">
              <a:solidFill>
                <a:srgbClr val="FF3399"/>
              </a:solidFill>
            </a:endParaRPr>
          </a:p>
        </p:txBody>
      </p:sp>
      <p:pic>
        <p:nvPicPr>
          <p:cNvPr id="7172" name="Picture 4" descr="http://www.banrepcultural.org/sites/default/files/lablaa/revistas/credencial/agosto2003/images/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869160"/>
            <a:ext cx="2880320" cy="1492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s2.mm.bing.net/th?id=I4727630117602345&amp;pid=1.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Separación de la República de Panamá de la República de Colombia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252028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s-PA" sz="2800" dirty="0" smtClean="0">
                <a:solidFill>
                  <a:schemeClr val="tx1"/>
                </a:solidFill>
              </a:rPr>
              <a:t> 3 </a:t>
            </a:r>
            <a:r>
              <a:rPr lang="es-PA" sz="2400" dirty="0" smtClean="0">
                <a:solidFill>
                  <a:schemeClr val="tx1"/>
                </a:solidFill>
              </a:rPr>
              <a:t>de noviembre de 1903 </a:t>
            </a:r>
          </a:p>
          <a:p>
            <a:pPr algn="l">
              <a:buFont typeface="Wingdings" pitchFamily="2" charset="2"/>
              <a:buChar char="Ø"/>
            </a:pPr>
            <a:r>
              <a:rPr lang="es-PA" sz="2400" dirty="0">
                <a:solidFill>
                  <a:schemeClr val="tx1"/>
                </a:solidFill>
              </a:rPr>
              <a:t> </a:t>
            </a:r>
            <a:r>
              <a:rPr lang="es-PA" sz="2400" dirty="0" smtClean="0">
                <a:solidFill>
                  <a:schemeClr val="tx1"/>
                </a:solidFill>
              </a:rPr>
              <a:t>José Agustín Arango preparó el movimiento separatista .</a:t>
            </a:r>
          </a:p>
          <a:p>
            <a:pPr algn="l">
              <a:buFont typeface="Wingdings" pitchFamily="2" charset="2"/>
              <a:buChar char="Ø"/>
            </a:pPr>
            <a:r>
              <a:rPr lang="es-PA" sz="2400" dirty="0" smtClean="0">
                <a:solidFill>
                  <a:schemeClr val="tx1"/>
                </a:solidFill>
              </a:rPr>
              <a:t>Manuel Amador Guerrero ,1 presidente de la República de Panamá </a:t>
            </a:r>
            <a:endParaRPr lang="es-PA" sz="28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r>
              <a:rPr lang="es-PA" dirty="0" smtClean="0"/>
              <a:t>06 de septiembre del 2012</a:t>
            </a:r>
            <a:endParaRPr lang="es-PA" dirty="0"/>
          </a:p>
        </p:txBody>
      </p:sp>
      <p:sp>
        <p:nvSpPr>
          <p:cNvPr id="9" name="8 CuadroTexto"/>
          <p:cNvSpPr txBox="1"/>
          <p:nvPr/>
        </p:nvSpPr>
        <p:spPr>
          <a:xfrm>
            <a:off x="2267744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         Escuela República de Francia</a:t>
            </a:r>
            <a:endParaRPr lang="es-PA" dirty="0"/>
          </a:p>
        </p:txBody>
      </p:sp>
      <p:pic>
        <p:nvPicPr>
          <p:cNvPr id="5122" name="Picture 2" descr="http://danyhistor.files.wordpress.com/2010/03/espada-simon-boliv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437112"/>
            <a:ext cx="2952328" cy="2083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2.gstatic.com/images?q=tbn:ANd9GcTzj2cnFKsIJc5gj6JJ3IHOJefpsZn3AWcoYWYA0jm4j6NWWU-GGjclJkqY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254001"/>
          </a:xfrm>
        </p:spPr>
        <p:txBody>
          <a:bodyPr>
            <a:normAutofit/>
          </a:bodyPr>
          <a:lstStyle/>
          <a:p>
            <a:r>
              <a:rPr lang="es-P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Festividades Patrióticas</a:t>
            </a:r>
            <a:endParaRPr lang="es-P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230425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 de noviembre, Separación de Panamá de Colombia .</a:t>
            </a:r>
          </a:p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 de noviembre , día de la Bandera </a:t>
            </a:r>
          </a:p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 de noviembre, provincia de Colón</a:t>
            </a:r>
          </a:p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10 de noviembre, 1 grito de independencia en la Villa de los Santos</a:t>
            </a:r>
          </a:p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28 de noviembre , Independencia de Panamá de España</a:t>
            </a:r>
            <a:endParaRPr lang="es-PA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r>
              <a:rPr lang="es-P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06 de septiembre del 2012</a:t>
            </a:r>
            <a:endParaRPr lang="es-P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67744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         </a:t>
            </a:r>
            <a:r>
              <a:rPr lang="es-P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Escuela República de Francia</a:t>
            </a:r>
            <a:endParaRPr lang="es-P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0" name="Picture 4" descr="http://t3.gstatic.com/images?q=tbn:ANd9GcTGvJdIol8wUWvSw772kxHFNCwBX_Jaz3BL3Sk9eH6tfwjzfPyx5qQu2c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365104"/>
            <a:ext cx="1872208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ondosypantallas.com/wp-content/uploads/2010/09/paisaje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254001"/>
          </a:xfrm>
        </p:spPr>
        <p:txBody>
          <a:bodyPr/>
          <a:lstStyle/>
          <a:p>
            <a:r>
              <a:rPr lang="es-PA" dirty="0" smtClean="0"/>
              <a:t>Costumbres y tradiciones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331236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tx1"/>
                </a:solidFill>
              </a:rPr>
              <a:t>Día de los Mártires , 9 de enero</a:t>
            </a:r>
          </a:p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tx1"/>
                </a:solidFill>
              </a:rPr>
              <a:t>Carnavales, febrero</a:t>
            </a:r>
          </a:p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tx1"/>
                </a:solidFill>
              </a:rPr>
              <a:t>Feria de San José de David, 19 de marzo</a:t>
            </a:r>
          </a:p>
          <a:p>
            <a:pPr algn="just">
              <a:buFont typeface="Wingdings" pitchFamily="2" charset="2"/>
              <a:buChar char="Ø"/>
            </a:pPr>
            <a:r>
              <a:rPr lang="es-PA" sz="2000" dirty="0" smtClean="0"/>
              <a:t> </a:t>
            </a:r>
            <a:r>
              <a:rPr lang="es-PA" sz="2000" dirty="0" smtClean="0">
                <a:solidFill>
                  <a:schemeClr val="tx1"/>
                </a:solidFill>
              </a:rPr>
              <a:t>Semana Santa</a:t>
            </a:r>
          </a:p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tx1"/>
                </a:solidFill>
              </a:rPr>
              <a:t>Día del Trabajo</a:t>
            </a:r>
          </a:p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tx1"/>
                </a:solidFill>
              </a:rPr>
              <a:t>Semana del Campesino</a:t>
            </a:r>
          </a:p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tx1"/>
                </a:solidFill>
              </a:rPr>
              <a:t>Celebración del Manito </a:t>
            </a:r>
            <a:r>
              <a:rPr lang="es-PA" sz="2000" dirty="0" err="1" smtClean="0">
                <a:solidFill>
                  <a:schemeClr val="tx1"/>
                </a:solidFill>
              </a:rPr>
              <a:t>Ocueño</a:t>
            </a:r>
            <a:endParaRPr lang="es-PA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tx1"/>
                </a:solidFill>
              </a:rPr>
              <a:t>Desfiles de las Mil Polleras</a:t>
            </a:r>
          </a:p>
          <a:p>
            <a:pPr algn="just">
              <a:buFont typeface="Wingdings" pitchFamily="2" charset="2"/>
              <a:buChar char="Ø"/>
            </a:pPr>
            <a:r>
              <a:rPr lang="es-PA" sz="2000" dirty="0" smtClean="0">
                <a:solidFill>
                  <a:schemeClr val="tx1"/>
                </a:solidFill>
              </a:rPr>
              <a:t>Desfiles de Navidad</a:t>
            </a:r>
          </a:p>
          <a:p>
            <a:pPr algn="just">
              <a:buFont typeface="Wingdings" pitchFamily="2" charset="2"/>
              <a:buChar char="Ø"/>
            </a:pPr>
            <a:endParaRPr lang="es-PA" sz="2400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r>
              <a:rPr lang="es-PA" dirty="0" smtClean="0"/>
              <a:t>06 de septiembre del 2012</a:t>
            </a:r>
            <a:endParaRPr lang="es-PA" dirty="0"/>
          </a:p>
        </p:txBody>
      </p:sp>
      <p:sp>
        <p:nvSpPr>
          <p:cNvPr id="9" name="8 CuadroTexto"/>
          <p:cNvSpPr txBox="1"/>
          <p:nvPr/>
        </p:nvSpPr>
        <p:spPr>
          <a:xfrm>
            <a:off x="2267744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         Escuela República de Francia</a:t>
            </a:r>
            <a:endParaRPr lang="es-PA" dirty="0"/>
          </a:p>
        </p:txBody>
      </p:sp>
      <p:pic>
        <p:nvPicPr>
          <p:cNvPr id="8196" name="Picture 4" descr="http://www.bugabanet.com/new2008/images/stories/articulos/carnavales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44824"/>
            <a:ext cx="2065412" cy="1368152"/>
          </a:xfrm>
          <a:prstGeom prst="rect">
            <a:avLst/>
          </a:prstGeom>
          <a:noFill/>
        </p:spPr>
      </p:pic>
      <p:pic>
        <p:nvPicPr>
          <p:cNvPr id="8200" name="Picture 8" descr="http://t3.gstatic.com/images?q=tbn:ANd9GcT5q0KQ00xywSswnaLX21THzlAPBZlxNQJkFA4aA-PUHBCP5qR_OLQtngS_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797152"/>
            <a:ext cx="2619375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daextrema.org/wp-content/uploads/2010/04/10-w500-h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254001"/>
          </a:xfrm>
        </p:spPr>
        <p:txBody>
          <a:bodyPr>
            <a:normAutofit/>
          </a:bodyPr>
          <a:lstStyle/>
          <a:p>
            <a:r>
              <a:rPr lang="es-PA" dirty="0" smtClean="0"/>
              <a:t>Sitios Turísticos</a:t>
            </a:r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r>
              <a:rPr lang="es-PA" dirty="0" smtClean="0"/>
              <a:t>06 de septiembre del 2012</a:t>
            </a:r>
            <a:endParaRPr lang="es-PA" dirty="0"/>
          </a:p>
        </p:txBody>
      </p:sp>
      <p:sp>
        <p:nvSpPr>
          <p:cNvPr id="9" name="8 CuadroTexto"/>
          <p:cNvSpPr txBox="1"/>
          <p:nvPr/>
        </p:nvSpPr>
        <p:spPr>
          <a:xfrm>
            <a:off x="2267744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         Escuela República de Francia</a:t>
            </a:r>
            <a:endParaRPr lang="es-PA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400800" cy="223224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s-PA" sz="2800" dirty="0" smtClean="0">
                <a:solidFill>
                  <a:schemeClr val="tx1"/>
                </a:solidFill>
              </a:rPr>
              <a:t>Isla Colón en Bocas del Toro</a:t>
            </a:r>
          </a:p>
          <a:p>
            <a:pPr algn="l">
              <a:buFont typeface="Wingdings" pitchFamily="2" charset="2"/>
              <a:buChar char="Ø"/>
            </a:pPr>
            <a:r>
              <a:rPr lang="es-PA" sz="2800" dirty="0" smtClean="0">
                <a:solidFill>
                  <a:schemeClr val="tx1"/>
                </a:solidFill>
              </a:rPr>
              <a:t>San Blas en Darién</a:t>
            </a:r>
          </a:p>
          <a:p>
            <a:pPr algn="l">
              <a:buFont typeface="Wingdings" pitchFamily="2" charset="2"/>
              <a:buChar char="Ø"/>
            </a:pPr>
            <a:r>
              <a:rPr lang="es-PA" sz="2800" dirty="0" err="1" smtClean="0">
                <a:solidFill>
                  <a:schemeClr val="tx1"/>
                </a:solidFill>
              </a:rPr>
              <a:t>Portobelo</a:t>
            </a:r>
            <a:r>
              <a:rPr lang="es-PA" sz="2800" dirty="0" smtClean="0">
                <a:solidFill>
                  <a:schemeClr val="tx1"/>
                </a:solidFill>
              </a:rPr>
              <a:t> en Colón</a:t>
            </a:r>
          </a:p>
          <a:p>
            <a:pPr algn="l">
              <a:buFont typeface="Wingdings" pitchFamily="2" charset="2"/>
              <a:buChar char="Ø"/>
            </a:pPr>
            <a:r>
              <a:rPr lang="es-PA" sz="2800" dirty="0" smtClean="0">
                <a:solidFill>
                  <a:schemeClr val="tx1"/>
                </a:solidFill>
              </a:rPr>
              <a:t>Ruinas de Panamá La Vieja en Panamá</a:t>
            </a:r>
          </a:p>
        </p:txBody>
      </p:sp>
      <p:pic>
        <p:nvPicPr>
          <p:cNvPr id="5124" name="Picture 4" descr="http://panama.venezuelapana.com/turismo/ams/panel/uploads/uploads83a62dTorre_Panama_Vie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556792"/>
            <a:ext cx="1709589" cy="1872208"/>
          </a:xfrm>
          <a:prstGeom prst="rect">
            <a:avLst/>
          </a:prstGeom>
          <a:noFill/>
        </p:spPr>
      </p:pic>
      <p:pic>
        <p:nvPicPr>
          <p:cNvPr id="3074" name="Picture 2" descr="http://enteratesanisidro.files.wordpress.com/2010/08/oliv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653136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ondosdepantalla.org/wp-content/uploads/fondo-abstracto-luces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879"/>
            <a:ext cx="9144000" cy="688077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254001"/>
          </a:xfrm>
        </p:spPr>
        <p:txBody>
          <a:bodyPr>
            <a:normAutofit/>
          </a:bodyPr>
          <a:lstStyle/>
          <a:p>
            <a:r>
              <a:rPr lang="es-PA" dirty="0" smtClean="0"/>
              <a:t> Conclusiones 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338437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s-PA" sz="2800" dirty="0" smtClean="0">
                <a:solidFill>
                  <a:schemeClr val="tx1"/>
                </a:solidFill>
              </a:rPr>
              <a:t> Panamá ,centro de atracción turística y comercial</a:t>
            </a:r>
          </a:p>
          <a:p>
            <a:pPr algn="l">
              <a:buFont typeface="Wingdings" pitchFamily="2" charset="2"/>
              <a:buChar char="Ø"/>
            </a:pPr>
            <a:r>
              <a:rPr lang="es-PA" sz="2800" dirty="0" smtClean="0">
                <a:solidFill>
                  <a:schemeClr val="tx1"/>
                </a:solidFill>
              </a:rPr>
              <a:t>País bañado en dos mares </a:t>
            </a:r>
          </a:p>
          <a:p>
            <a:pPr algn="l">
              <a:buFont typeface="Wingdings" pitchFamily="2" charset="2"/>
              <a:buChar char="Ø"/>
            </a:pPr>
            <a:r>
              <a:rPr lang="es-PA" sz="2800" dirty="0" smtClean="0">
                <a:solidFill>
                  <a:schemeClr val="tx1"/>
                </a:solidFill>
              </a:rPr>
              <a:t>País rico en tradiciones y costumbres</a:t>
            </a:r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r>
              <a:rPr lang="es-PA" dirty="0" smtClean="0"/>
              <a:t>06 de septiembre del 2012</a:t>
            </a:r>
            <a:endParaRPr lang="es-PA" dirty="0"/>
          </a:p>
        </p:txBody>
      </p:sp>
      <p:sp>
        <p:nvSpPr>
          <p:cNvPr id="9" name="8 CuadroTexto"/>
          <p:cNvSpPr txBox="1"/>
          <p:nvPr/>
        </p:nvSpPr>
        <p:spPr>
          <a:xfrm>
            <a:off x="2267744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         Escuela República de Francia</a:t>
            </a:r>
            <a:endParaRPr lang="es-P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201</TotalTime>
  <Words>365</Words>
  <Application>Microsoft Office PowerPoint</Application>
  <PresentationFormat>Presentación en pantalla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República de Panamá</vt:lpstr>
      <vt:lpstr>Contenido</vt:lpstr>
      <vt:lpstr>Introducción</vt:lpstr>
      <vt:lpstr>Independencia de la República de Panamá </vt:lpstr>
      <vt:lpstr>Separación de la República de Panamá de la República de Colombia</vt:lpstr>
      <vt:lpstr>Festividades Patrióticas</vt:lpstr>
      <vt:lpstr>Costumbres y tradiciones</vt:lpstr>
      <vt:lpstr>Sitios Turísticos</vt:lpstr>
      <vt:lpstr> Conclusiones </vt:lpstr>
      <vt:lpstr>Diapositiva 10</vt:lpstr>
    </vt:vector>
  </TitlesOfParts>
  <Company>MEDUCA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República de Panamá</dc:title>
  <dc:creator>Estudiante</dc:creator>
  <cp:lastModifiedBy>Estudiante</cp:lastModifiedBy>
  <cp:revision>23</cp:revision>
  <dcterms:created xsi:type="dcterms:W3CDTF">2012-09-06T18:04:53Z</dcterms:created>
  <dcterms:modified xsi:type="dcterms:W3CDTF">2012-09-07T20:19:46Z</dcterms:modified>
</cp:coreProperties>
</file>