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1B501-37D5-4ED4-96B9-B67E93FFF44C}" type="doc">
      <dgm:prSet loTypeId="urn:microsoft.com/office/officeart/2005/8/layout/vList2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62D17E29-6E12-48A4-8DB2-89FBBF3E11F9}">
      <dgm:prSet/>
      <dgm:spPr/>
      <dgm:t>
        <a:bodyPr/>
        <a:lstStyle/>
        <a:p>
          <a:pPr algn="just"/>
          <a:r>
            <a:rPr lang="es-ES" dirty="0" smtClean="0"/>
            <a:t>No han cambiado simplemente su argot, su ropa, sus adornos corporales o su estilo, como había ocurrido hasta ahora entre las distintas generaciones.</a:t>
          </a:r>
          <a:endParaRPr lang="es-PA" dirty="0"/>
        </a:p>
      </dgm:t>
    </dgm:pt>
    <dgm:pt modelId="{EB98FB78-23C1-45B6-B3ED-FC26E9CE9711}" type="sibTrans" cxnId="{55860BF1-D4E6-4F8F-858B-AD2CCE001430}">
      <dgm:prSet/>
      <dgm:spPr/>
      <dgm:t>
        <a:bodyPr/>
        <a:lstStyle/>
        <a:p>
          <a:endParaRPr lang="es-PA"/>
        </a:p>
      </dgm:t>
    </dgm:pt>
    <dgm:pt modelId="{220310D5-BE2B-49C4-BBFE-A25CE5AF83AF}" type="parTrans" cxnId="{55860BF1-D4E6-4F8F-858B-AD2CCE001430}">
      <dgm:prSet/>
      <dgm:spPr/>
      <dgm:t>
        <a:bodyPr/>
        <a:lstStyle/>
        <a:p>
          <a:endParaRPr lang="es-PA"/>
        </a:p>
      </dgm:t>
    </dgm:pt>
    <dgm:pt modelId="{B924C407-24AD-45C2-B538-563327CDA3E0}">
      <dgm:prSet/>
      <dgm:spPr/>
      <dgm:t>
        <a:bodyPr/>
        <a:lstStyle/>
        <a:p>
          <a:r>
            <a:rPr lang="es-ES" dirty="0" smtClean="0"/>
            <a:t>Los estudiantes de hoy, representan las primeras generaciones que han crecido con esta nueva tecnología. Han pasado toda su vida rodeados de, y usando, ordenadores, videojuegos, reproductores digitales de música, videocámaras, móviles, y todos los demás juguetes y herramientas de la era digital. </a:t>
          </a:r>
          <a:endParaRPr lang="es-PA" dirty="0"/>
        </a:p>
      </dgm:t>
    </dgm:pt>
    <dgm:pt modelId="{526100A0-8A6A-416B-9D9E-1C50E8E6FB19}" type="parTrans" cxnId="{267EDB73-0610-4139-974A-A41635C62843}">
      <dgm:prSet/>
      <dgm:spPr/>
      <dgm:t>
        <a:bodyPr/>
        <a:lstStyle/>
        <a:p>
          <a:endParaRPr lang="es-PA"/>
        </a:p>
      </dgm:t>
    </dgm:pt>
    <dgm:pt modelId="{157AD553-5EA3-4C4A-8A1D-5209B42DCE07}" type="sibTrans" cxnId="{267EDB73-0610-4139-974A-A41635C62843}">
      <dgm:prSet/>
      <dgm:spPr/>
      <dgm:t>
        <a:bodyPr/>
        <a:lstStyle/>
        <a:p>
          <a:endParaRPr lang="es-PA"/>
        </a:p>
      </dgm:t>
    </dgm:pt>
    <dgm:pt modelId="{40A71137-4DD8-4A72-AC35-925C4B346E22}" type="pres">
      <dgm:prSet presAssocID="{1F81B501-37D5-4ED4-96B9-B67E93FFF4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AD5683B2-0169-417F-842E-CED9CC63C68E}" type="pres">
      <dgm:prSet presAssocID="{62D17E29-6E12-48A4-8DB2-89FBBF3E11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23211C81-817A-44D9-B779-DB8219DFA9B1}" type="pres">
      <dgm:prSet presAssocID="{EB98FB78-23C1-45B6-B3ED-FC26E9CE9711}" presName="spacer" presStyleCnt="0"/>
      <dgm:spPr/>
    </dgm:pt>
    <dgm:pt modelId="{4E94F766-5D0C-4CD4-9152-E7FD055038D9}" type="pres">
      <dgm:prSet presAssocID="{B924C407-24AD-45C2-B538-563327CDA3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267EDB73-0610-4139-974A-A41635C62843}" srcId="{1F81B501-37D5-4ED4-96B9-B67E93FFF44C}" destId="{B924C407-24AD-45C2-B538-563327CDA3E0}" srcOrd="1" destOrd="0" parTransId="{526100A0-8A6A-416B-9D9E-1C50E8E6FB19}" sibTransId="{157AD553-5EA3-4C4A-8A1D-5209B42DCE07}"/>
    <dgm:cxn modelId="{55860BF1-D4E6-4F8F-858B-AD2CCE001430}" srcId="{1F81B501-37D5-4ED4-96B9-B67E93FFF44C}" destId="{62D17E29-6E12-48A4-8DB2-89FBBF3E11F9}" srcOrd="0" destOrd="0" parTransId="{220310D5-BE2B-49C4-BBFE-A25CE5AF83AF}" sibTransId="{EB98FB78-23C1-45B6-B3ED-FC26E9CE9711}"/>
    <dgm:cxn modelId="{985E6149-04C8-4FF4-B922-BC4434D925E5}" type="presOf" srcId="{62D17E29-6E12-48A4-8DB2-89FBBF3E11F9}" destId="{AD5683B2-0169-417F-842E-CED9CC63C68E}" srcOrd="0" destOrd="0" presId="urn:microsoft.com/office/officeart/2005/8/layout/vList2"/>
    <dgm:cxn modelId="{A883A712-839A-4811-9E83-02778FA5BF60}" type="presOf" srcId="{1F81B501-37D5-4ED4-96B9-B67E93FFF44C}" destId="{40A71137-4DD8-4A72-AC35-925C4B346E22}" srcOrd="0" destOrd="0" presId="urn:microsoft.com/office/officeart/2005/8/layout/vList2"/>
    <dgm:cxn modelId="{E8C6E19C-335B-484B-8C9A-79DBF011F53D}" type="presOf" srcId="{B924C407-24AD-45C2-B538-563327CDA3E0}" destId="{4E94F766-5D0C-4CD4-9152-E7FD055038D9}" srcOrd="0" destOrd="0" presId="urn:microsoft.com/office/officeart/2005/8/layout/vList2"/>
    <dgm:cxn modelId="{5BCAEB08-FC06-43B2-8C5C-9D326D6981B3}" type="presParOf" srcId="{40A71137-4DD8-4A72-AC35-925C4B346E22}" destId="{AD5683B2-0169-417F-842E-CED9CC63C68E}" srcOrd="0" destOrd="0" presId="urn:microsoft.com/office/officeart/2005/8/layout/vList2"/>
    <dgm:cxn modelId="{2D4BA384-81A5-44A8-99B6-593082977F67}" type="presParOf" srcId="{40A71137-4DD8-4A72-AC35-925C4B346E22}" destId="{23211C81-817A-44D9-B779-DB8219DFA9B1}" srcOrd="1" destOrd="0" presId="urn:microsoft.com/office/officeart/2005/8/layout/vList2"/>
    <dgm:cxn modelId="{29D9F19C-2CDE-4494-9242-F6A11359795E}" type="presParOf" srcId="{40A71137-4DD8-4A72-AC35-925C4B346E22}" destId="{4E94F766-5D0C-4CD4-9152-E7FD055038D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E5FC77-52FC-4100-B619-4D76CD3F37EC}" type="doc">
      <dgm:prSet loTypeId="urn:microsoft.com/office/officeart/2005/8/layout/hList6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EA89AB96-2851-4DE0-B924-AF3E038085E9}">
      <dgm:prSet phldrT="[Texto]"/>
      <dgm:spPr/>
      <dgm:t>
        <a:bodyPr/>
        <a:lstStyle/>
        <a:p>
          <a:r>
            <a:rPr lang="es-E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Asumen que los alumnos son los mismos que siempre han sido, y que los mismos métodos que funcionaron para los profesores cuando ellos eran estudiantes funcionarán ahora para los suyos</a:t>
          </a:r>
          <a:endParaRPr lang="es-PA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D4649DC-6268-4B22-8828-4D9D9CD34B2A}" type="parTrans" cxnId="{E6FEA918-51EC-4A75-982C-69CCBC658A73}">
      <dgm:prSet/>
      <dgm:spPr/>
      <dgm:t>
        <a:bodyPr/>
        <a:lstStyle/>
        <a:p>
          <a:endParaRPr lang="es-PA"/>
        </a:p>
      </dgm:t>
    </dgm:pt>
    <dgm:pt modelId="{0723EF93-A573-47D4-ACFE-C26F13DDEA8C}" type="sibTrans" cxnId="{E6FEA918-51EC-4A75-982C-69CCBC658A73}">
      <dgm:prSet/>
      <dgm:spPr/>
      <dgm:t>
        <a:bodyPr/>
        <a:lstStyle/>
        <a:p>
          <a:endParaRPr lang="es-PA"/>
        </a:p>
      </dgm:t>
    </dgm:pt>
    <dgm:pt modelId="{33206D98-2CAB-4892-A311-F7651C54D3D9}">
      <dgm:prSet/>
      <dgm:spPr/>
      <dgm:t>
        <a:bodyPr/>
        <a:lstStyle/>
        <a:p>
          <a:r>
            <a:rPr lang="es-E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Suelen tener muy poco aprecio por estas nuevas habilidades que los Nativos han adquirido y perfeccionado a través de años de interacción y práctica.</a:t>
          </a:r>
          <a:endParaRPr lang="es-PA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0B847A0-3070-48BA-B091-D128FBACE93A}" type="parTrans" cxnId="{6D680F2F-1E29-4455-B41F-F9121129796A}">
      <dgm:prSet/>
      <dgm:spPr/>
      <dgm:t>
        <a:bodyPr/>
        <a:lstStyle/>
        <a:p>
          <a:endParaRPr lang="es-PA"/>
        </a:p>
      </dgm:t>
    </dgm:pt>
    <dgm:pt modelId="{50A19F36-E23C-463E-AA7E-F344365A579B}" type="sibTrans" cxnId="{6D680F2F-1E29-4455-B41F-F9121129796A}">
      <dgm:prSet/>
      <dgm:spPr/>
      <dgm:t>
        <a:bodyPr/>
        <a:lstStyle/>
        <a:p>
          <a:endParaRPr lang="es-PA"/>
        </a:p>
      </dgm:t>
    </dgm:pt>
    <dgm:pt modelId="{298F14B8-3007-44E8-BA85-1BA7736CCD40}">
      <dgm:prSet/>
      <dgm:spPr/>
      <dgm:t>
        <a:bodyPr/>
        <a:lstStyle/>
        <a:p>
          <a:r>
            <a:rPr lang="es-ES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No creen que sus estudiantes puedan aprender con éxito mientras ven la televisión o escuchan música, ya que ellos (los Inmigrantes) no pueden</a:t>
          </a:r>
          <a:endParaRPr lang="es-PA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F9A2841-9C99-4DA5-AF25-D0E4AFEA722A}" type="parTrans" cxnId="{1883DF25-E687-4CC2-AC58-C5D841BF6A0B}">
      <dgm:prSet/>
      <dgm:spPr/>
      <dgm:t>
        <a:bodyPr/>
        <a:lstStyle/>
        <a:p>
          <a:endParaRPr lang="es-PA"/>
        </a:p>
      </dgm:t>
    </dgm:pt>
    <dgm:pt modelId="{F3CA73DB-26E5-4416-88F1-F60B57AEE7F2}" type="sibTrans" cxnId="{1883DF25-E687-4CC2-AC58-C5D841BF6A0B}">
      <dgm:prSet/>
      <dgm:spPr/>
      <dgm:t>
        <a:bodyPr/>
        <a:lstStyle/>
        <a:p>
          <a:endParaRPr lang="es-PA"/>
        </a:p>
      </dgm:t>
    </dgm:pt>
    <dgm:pt modelId="{34B74653-77FC-420D-A83F-71BBEF209945}" type="pres">
      <dgm:prSet presAssocID="{25E5FC77-52FC-4100-B619-4D76CD3F37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A"/>
        </a:p>
      </dgm:t>
    </dgm:pt>
    <dgm:pt modelId="{6F7F962A-F699-4898-9D0D-004E8A62A2FF}" type="pres">
      <dgm:prSet presAssocID="{33206D98-2CAB-4892-A311-F7651C54D3D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8E9BB4DE-0B52-474F-BF72-B0908DFEBE35}" type="pres">
      <dgm:prSet presAssocID="{50A19F36-E23C-463E-AA7E-F344365A579B}" presName="sibTrans" presStyleCnt="0"/>
      <dgm:spPr/>
    </dgm:pt>
    <dgm:pt modelId="{CA0DFE31-1635-4B24-8238-9610D647B89D}" type="pres">
      <dgm:prSet presAssocID="{298F14B8-3007-44E8-BA85-1BA7736CCD4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  <dgm:pt modelId="{6BBA461F-FBCD-414D-BFC8-9A1ADACA2FDF}" type="pres">
      <dgm:prSet presAssocID="{F3CA73DB-26E5-4416-88F1-F60B57AEE7F2}" presName="sibTrans" presStyleCnt="0"/>
      <dgm:spPr/>
    </dgm:pt>
    <dgm:pt modelId="{7766B696-0C82-4BA0-9E6F-EF2B33544563}" type="pres">
      <dgm:prSet presAssocID="{EA89AB96-2851-4DE0-B924-AF3E038085E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A"/>
        </a:p>
      </dgm:t>
    </dgm:pt>
  </dgm:ptLst>
  <dgm:cxnLst>
    <dgm:cxn modelId="{DC8CE999-0DAB-48F4-9F6B-4FDA28072510}" type="presOf" srcId="{25E5FC77-52FC-4100-B619-4D76CD3F37EC}" destId="{34B74653-77FC-420D-A83F-71BBEF209945}" srcOrd="0" destOrd="0" presId="urn:microsoft.com/office/officeart/2005/8/layout/hList6"/>
    <dgm:cxn modelId="{1883DF25-E687-4CC2-AC58-C5D841BF6A0B}" srcId="{25E5FC77-52FC-4100-B619-4D76CD3F37EC}" destId="{298F14B8-3007-44E8-BA85-1BA7736CCD40}" srcOrd="1" destOrd="0" parTransId="{2F9A2841-9C99-4DA5-AF25-D0E4AFEA722A}" sibTransId="{F3CA73DB-26E5-4416-88F1-F60B57AEE7F2}"/>
    <dgm:cxn modelId="{8BDA7DC4-8199-4634-B133-194474D4D372}" type="presOf" srcId="{298F14B8-3007-44E8-BA85-1BA7736CCD40}" destId="{CA0DFE31-1635-4B24-8238-9610D647B89D}" srcOrd="0" destOrd="0" presId="urn:microsoft.com/office/officeart/2005/8/layout/hList6"/>
    <dgm:cxn modelId="{75D8457D-DDB2-404C-B50A-07BC2AC98077}" type="presOf" srcId="{33206D98-2CAB-4892-A311-F7651C54D3D9}" destId="{6F7F962A-F699-4898-9D0D-004E8A62A2FF}" srcOrd="0" destOrd="0" presId="urn:microsoft.com/office/officeart/2005/8/layout/hList6"/>
    <dgm:cxn modelId="{E6FEA918-51EC-4A75-982C-69CCBC658A73}" srcId="{25E5FC77-52FC-4100-B619-4D76CD3F37EC}" destId="{EA89AB96-2851-4DE0-B924-AF3E038085E9}" srcOrd="2" destOrd="0" parTransId="{1D4649DC-6268-4B22-8828-4D9D9CD34B2A}" sibTransId="{0723EF93-A573-47D4-ACFE-C26F13DDEA8C}"/>
    <dgm:cxn modelId="{675C8942-3128-4F36-8EED-F02417357E0F}" type="presOf" srcId="{EA89AB96-2851-4DE0-B924-AF3E038085E9}" destId="{7766B696-0C82-4BA0-9E6F-EF2B33544563}" srcOrd="0" destOrd="0" presId="urn:microsoft.com/office/officeart/2005/8/layout/hList6"/>
    <dgm:cxn modelId="{6D680F2F-1E29-4455-B41F-F9121129796A}" srcId="{25E5FC77-52FC-4100-B619-4D76CD3F37EC}" destId="{33206D98-2CAB-4892-A311-F7651C54D3D9}" srcOrd="0" destOrd="0" parTransId="{D0B847A0-3070-48BA-B091-D128FBACE93A}" sibTransId="{50A19F36-E23C-463E-AA7E-F344365A579B}"/>
    <dgm:cxn modelId="{762EEB6A-A490-4772-85E0-0220406FCEA1}" type="presParOf" srcId="{34B74653-77FC-420D-A83F-71BBEF209945}" destId="{6F7F962A-F699-4898-9D0D-004E8A62A2FF}" srcOrd="0" destOrd="0" presId="urn:microsoft.com/office/officeart/2005/8/layout/hList6"/>
    <dgm:cxn modelId="{55E3C0FE-0B13-49D0-AFC7-466CFC0A710F}" type="presParOf" srcId="{34B74653-77FC-420D-A83F-71BBEF209945}" destId="{8E9BB4DE-0B52-474F-BF72-B0908DFEBE35}" srcOrd="1" destOrd="0" presId="urn:microsoft.com/office/officeart/2005/8/layout/hList6"/>
    <dgm:cxn modelId="{CA8B509A-95BF-4FFF-81A1-256B11A85E4B}" type="presParOf" srcId="{34B74653-77FC-420D-A83F-71BBEF209945}" destId="{CA0DFE31-1635-4B24-8238-9610D647B89D}" srcOrd="2" destOrd="0" presId="urn:microsoft.com/office/officeart/2005/8/layout/hList6"/>
    <dgm:cxn modelId="{D7F2C5BF-7706-4652-AC1F-E05E9943EA3F}" type="presParOf" srcId="{34B74653-77FC-420D-A83F-71BBEF209945}" destId="{6BBA461F-FBCD-414D-BFC8-9A1ADACA2FDF}" srcOrd="3" destOrd="0" presId="urn:microsoft.com/office/officeart/2005/8/layout/hList6"/>
    <dgm:cxn modelId="{8437075C-7FD9-4600-A941-66BE278CA18E}" type="presParOf" srcId="{34B74653-77FC-420D-A83F-71BBEF209945}" destId="{7766B696-0C82-4BA0-9E6F-EF2B33544563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5683B2-0169-417F-842E-CED9CC63C68E}">
      <dsp:nvSpPr>
        <dsp:cNvPr id="0" name=""/>
        <dsp:cNvSpPr/>
      </dsp:nvSpPr>
      <dsp:spPr>
        <a:xfrm>
          <a:off x="0" y="304441"/>
          <a:ext cx="7128792" cy="24333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No han cambiado simplemente su argot, su ropa, sus adornos corporales o su estilo, como había ocurrido hasta ahora entre las distintas generaciones.</a:t>
          </a:r>
          <a:endParaRPr lang="es-PA" sz="2400" kern="1200" dirty="0"/>
        </a:p>
      </dsp:txBody>
      <dsp:txXfrm>
        <a:off x="0" y="304441"/>
        <a:ext cx="7128792" cy="2433307"/>
      </dsp:txXfrm>
    </dsp:sp>
    <dsp:sp modelId="{4E94F766-5D0C-4CD4-9152-E7FD055038D9}">
      <dsp:nvSpPr>
        <dsp:cNvPr id="0" name=""/>
        <dsp:cNvSpPr/>
      </dsp:nvSpPr>
      <dsp:spPr>
        <a:xfrm>
          <a:off x="0" y="2806868"/>
          <a:ext cx="7128792" cy="24333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Los estudiantes de hoy, representan las primeras generaciones que han crecido con esta nueva tecnología. Han pasado toda su vida rodeados de, y usando, ordenadores, videojuegos, reproductores digitales de música, videocámaras, móviles, y todos los demás juguetes y herramientas de la era digital. </a:t>
          </a:r>
          <a:endParaRPr lang="es-PA" sz="2400" kern="1200" dirty="0"/>
        </a:p>
      </dsp:txBody>
      <dsp:txXfrm>
        <a:off x="0" y="2806868"/>
        <a:ext cx="7128792" cy="243330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7F962A-F699-4898-9D0D-004E8A62A2FF}">
      <dsp:nvSpPr>
        <dsp:cNvPr id="0" name=""/>
        <dsp:cNvSpPr/>
      </dsp:nvSpPr>
      <dsp:spPr>
        <a:xfrm rot="16200000">
          <a:off x="-906419" y="907479"/>
          <a:ext cx="4572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1162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Suelen tener muy poco aprecio por estas nuevas habilidades que los Nativos han adquirido y perfeccionado a través de años de interacción y práctica.</a:t>
          </a:r>
          <a:endParaRPr lang="es-PA" sz="1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6200000">
        <a:off x="-906419" y="907479"/>
        <a:ext cx="4572000" cy="2757041"/>
      </dsp:txXfrm>
    </dsp:sp>
    <dsp:sp modelId="{CA0DFE31-1635-4B24-8238-9610D647B89D}">
      <dsp:nvSpPr>
        <dsp:cNvPr id="0" name=""/>
        <dsp:cNvSpPr/>
      </dsp:nvSpPr>
      <dsp:spPr>
        <a:xfrm rot="16200000">
          <a:off x="2057400" y="907479"/>
          <a:ext cx="4572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1162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No creen que sus estudiantes puedan aprender con éxito mientras ven la televisión o escuchan música, ya que ellos (los Inmigrantes) no pueden</a:t>
          </a:r>
          <a:endParaRPr lang="es-PA" sz="1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6200000">
        <a:off x="2057400" y="907479"/>
        <a:ext cx="4572000" cy="2757041"/>
      </dsp:txXfrm>
    </dsp:sp>
    <dsp:sp modelId="{7766B696-0C82-4BA0-9E6F-EF2B33544563}">
      <dsp:nvSpPr>
        <dsp:cNvPr id="0" name=""/>
        <dsp:cNvSpPr/>
      </dsp:nvSpPr>
      <dsp:spPr>
        <a:xfrm rot="16200000">
          <a:off x="5021219" y="907479"/>
          <a:ext cx="4572000" cy="275704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0" tIns="0" rIns="121162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Asumen que los alumnos son los mismos que siempre han sido, y que los mismos métodos que funcionaron para los profesores cuando ellos eran estudiantes funcionarán ahora para los suyos</a:t>
          </a:r>
          <a:endParaRPr lang="es-PA" sz="1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 rot="16200000">
        <a:off x="5021219" y="907479"/>
        <a:ext cx="4572000" cy="275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9392C0-B545-425D-8959-B81DAF647F3F}" type="datetimeFigureOut">
              <a:rPr lang="es-PA" smtClean="0"/>
              <a:pPr/>
              <a:t>03/11/2013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620ABF-D00F-49AD-9BD9-78F2E3566556}" type="slidenum">
              <a:rPr lang="es-PA" smtClean="0"/>
              <a:pPr/>
              <a:t>‹Nº›</a:t>
            </a:fld>
            <a:endParaRPr lang="es-P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BlackBerry\pictures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848872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211809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400" b="1" dirty="0" smtClean="0"/>
              <a:t>Nativos </a:t>
            </a:r>
            <a:r>
              <a:rPr lang="es-ES" sz="4400" b="1" dirty="0"/>
              <a:t>Digitales</a:t>
            </a:r>
            <a:r>
              <a:rPr lang="es-ES" sz="4400" b="1" dirty="0" smtClean="0"/>
              <a:t>,   </a:t>
            </a:r>
            <a:r>
              <a:rPr lang="es-ES" sz="4400" b="1" dirty="0"/>
              <a:t>Inmigrantes Digitales</a:t>
            </a:r>
            <a:r>
              <a:rPr lang="es-PA" sz="4400" dirty="0"/>
              <a:t/>
            </a:r>
            <a:br>
              <a:rPr lang="es-PA" sz="4400" dirty="0"/>
            </a:br>
            <a:r>
              <a:rPr lang="es-PA" sz="4400" dirty="0" smtClean="0"/>
              <a:t>          </a:t>
            </a:r>
            <a:r>
              <a:rPr lang="es-ES" sz="4400" dirty="0" smtClean="0"/>
              <a:t>por </a:t>
            </a:r>
            <a:r>
              <a:rPr lang="es-ES" sz="4400" dirty="0"/>
              <a:t>Marc </a:t>
            </a:r>
            <a:r>
              <a:rPr lang="es-ES" sz="4400" dirty="0" err="1"/>
              <a:t>Prensky</a:t>
            </a:r>
            <a:r>
              <a:rPr lang="es-PA" dirty="0"/>
              <a:t/>
            </a:r>
            <a:br>
              <a:rPr lang="es-PA" dirty="0"/>
            </a:b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4048" y="5085184"/>
            <a:ext cx="4139952" cy="1320552"/>
          </a:xfrm>
        </p:spPr>
        <p:txBody>
          <a:bodyPr>
            <a:normAutofit/>
          </a:bodyPr>
          <a:lstStyle/>
          <a:p>
            <a:endParaRPr lang="es-PA" dirty="0" smtClean="0"/>
          </a:p>
          <a:p>
            <a:r>
              <a:rPr lang="es-PA" dirty="0" smtClean="0"/>
              <a:t>Presentado por : </a:t>
            </a:r>
            <a:endParaRPr lang="es-PA" dirty="0" smtClean="0"/>
          </a:p>
          <a:p>
            <a:pPr algn="ctr"/>
            <a:r>
              <a:rPr lang="es-PA" sz="3200" i="1" dirty="0" smtClean="0"/>
              <a:t>Profesora </a:t>
            </a:r>
            <a:r>
              <a:rPr lang="es-PA" sz="3200" i="1" dirty="0" err="1" smtClean="0"/>
              <a:t>Yara</a:t>
            </a:r>
            <a:r>
              <a:rPr lang="es-PA" sz="3200" i="1" dirty="0" smtClean="0"/>
              <a:t> Pineda</a:t>
            </a:r>
          </a:p>
          <a:p>
            <a:endParaRPr lang="es-PA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491880" y="476672"/>
            <a:ext cx="5277272" cy="604867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sz="4800" b="1" i="1" dirty="0" smtClean="0">
                <a:latin typeface="Andalus" pitchFamily="18" charset="-78"/>
                <a:cs typeface="Andalus" pitchFamily="18" charset="-78"/>
              </a:rPr>
              <a:t>Nuestros </a:t>
            </a:r>
            <a:r>
              <a:rPr lang="es-ES" sz="4800" b="1" i="1" dirty="0">
                <a:latin typeface="Andalus" pitchFamily="18" charset="-78"/>
                <a:cs typeface="Andalus" pitchFamily="18" charset="-78"/>
              </a:rPr>
              <a:t>estudiantes han cambiado radicalmente</a:t>
            </a:r>
            <a:r>
              <a:rPr lang="es-ES" sz="4800" b="1" i="1" dirty="0" smtClean="0">
                <a:latin typeface="Andalus" pitchFamily="18" charset="-78"/>
                <a:cs typeface="Andalus" pitchFamily="18" charset="-78"/>
              </a:rPr>
              <a:t>.             </a:t>
            </a:r>
            <a:r>
              <a:rPr lang="es-ES" sz="4800" b="1" i="1" dirty="0">
                <a:latin typeface="Andalus" pitchFamily="18" charset="-78"/>
                <a:cs typeface="Andalus" pitchFamily="18" charset="-78"/>
              </a:rPr>
              <a:t>Los estudiantes de hoy ya no son el tipo de personas que nuestro sistema educativo fue diseñado para formar</a:t>
            </a:r>
            <a:endParaRPr lang="es-PA" sz="4800" i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050" name="Picture 2" descr="G:\BlackBerry\pictures\1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188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043608" y="476671"/>
          <a:ext cx="7128792" cy="554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¿</a:t>
            </a:r>
            <a:r>
              <a:rPr lang="es-ES" dirty="0">
                <a:latin typeface="AR CENA" pitchFamily="2" charset="0"/>
              </a:rPr>
              <a:t>Cómo deberíamos llamar a estos “nuevos” estudiantes de hoy? </a:t>
            </a:r>
            <a:endParaRPr lang="es-PA" dirty="0">
              <a:latin typeface="AR CEN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680519"/>
          </a:xfrm>
        </p:spPr>
        <p:txBody>
          <a:bodyPr>
            <a:normAutofit/>
          </a:bodyPr>
          <a:lstStyle/>
          <a:p>
            <a:pPr algn="just"/>
            <a:r>
              <a:rPr lang="es-ES" sz="3200" dirty="0">
                <a:latin typeface="AR CENA" pitchFamily="2" charset="0"/>
              </a:rPr>
              <a:t>Algunos se refieren a ellos como la Generación-N [por </a:t>
            </a:r>
            <a:r>
              <a:rPr lang="es-ES" sz="3200" i="1" dirty="0">
                <a:latin typeface="AR CENA" pitchFamily="2" charset="0"/>
              </a:rPr>
              <a:t>Net</a:t>
            </a:r>
            <a:r>
              <a:rPr lang="es-ES" sz="3200" dirty="0">
                <a:latin typeface="AR CENA" pitchFamily="2" charset="0"/>
              </a:rPr>
              <a:t>] o Generación-D [por </a:t>
            </a:r>
            <a:r>
              <a:rPr lang="es-ES" sz="3200" i="1" dirty="0">
                <a:latin typeface="AR CENA" pitchFamily="2" charset="0"/>
              </a:rPr>
              <a:t>Digital</a:t>
            </a:r>
            <a:r>
              <a:rPr lang="es-ES" sz="3200" dirty="0">
                <a:latin typeface="AR CENA" pitchFamily="2" charset="0"/>
              </a:rPr>
              <a:t>]. Pero la designación más útil que he encontrado para ellos es </a:t>
            </a:r>
            <a:r>
              <a:rPr lang="es-ES" sz="3200" b="1" i="1" dirty="0">
                <a:latin typeface="AR CENA" pitchFamily="2" charset="0"/>
              </a:rPr>
              <a:t>Nativos Digitales</a:t>
            </a:r>
            <a:r>
              <a:rPr lang="es-ES" sz="3200" dirty="0">
                <a:latin typeface="AR CENA" pitchFamily="2" charset="0"/>
              </a:rPr>
              <a:t>. Nuestros estudiantes de hoy son todos “hablantes nativos” del lenguaje digital de los ordenadores, los videojuegos e </a:t>
            </a:r>
            <a:r>
              <a:rPr lang="es-ES" sz="3200" dirty="0" smtClean="0">
                <a:latin typeface="AR CENA" pitchFamily="2" charset="0"/>
              </a:rPr>
              <a:t>internet.</a:t>
            </a:r>
            <a:endParaRPr lang="es-PA" sz="3200" dirty="0">
              <a:latin typeface="AR CENA" pitchFamily="2" charset="0"/>
            </a:endParaRPr>
          </a:p>
        </p:txBody>
      </p:sp>
      <p:pic>
        <p:nvPicPr>
          <p:cNvPr id="3074" name="Picture 2" descr="G:\BlackBerry\pictures\1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869160"/>
            <a:ext cx="8352928" cy="1793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Aharoni" pitchFamily="2" charset="-79"/>
                <a:cs typeface="Aharoni" pitchFamily="2" charset="-79"/>
              </a:rPr>
              <a:t>¿En </a:t>
            </a:r>
            <a:r>
              <a:rPr lang="es-ES" dirty="0">
                <a:latin typeface="Aharoni" pitchFamily="2" charset="-79"/>
                <a:cs typeface="Aharoni" pitchFamily="2" charset="-79"/>
              </a:rPr>
              <a:t>qué nos convierte esto a los demás? </a:t>
            </a:r>
            <a:endParaRPr lang="es-PA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algn="just"/>
            <a:r>
              <a:rPr lang="es-ES" sz="2800" dirty="0">
                <a:latin typeface="Aharoni" pitchFamily="2" charset="-79"/>
                <a:cs typeface="Aharoni" pitchFamily="2" charset="-79"/>
              </a:rPr>
              <a:t>Aquellos de nosotros que no nacimos en el mundo digital, pero que, en algún momento más avanzado de nuestras vidas quedamos fascinados y adoptamos muchos o la mayoría de los aspectos de la nueva tecnología somos, y siempre lo seremos en comparación con ellos, </a:t>
            </a:r>
            <a:r>
              <a:rPr lang="es-ES" sz="2800" b="1" i="1" dirty="0">
                <a:latin typeface="Aharoni" pitchFamily="2" charset="-79"/>
                <a:cs typeface="Aharoni" pitchFamily="2" charset="-79"/>
              </a:rPr>
              <a:t>Inmigrantes Digitales</a:t>
            </a:r>
            <a:r>
              <a:rPr lang="es-ES" sz="2800" i="1" dirty="0">
                <a:latin typeface="Aharoni" pitchFamily="2" charset="-79"/>
                <a:cs typeface="Aharoni" pitchFamily="2" charset="-79"/>
              </a:rPr>
              <a:t>.</a:t>
            </a:r>
            <a:endParaRPr lang="es-PA" sz="2800" dirty="0">
              <a:latin typeface="Aharoni" pitchFamily="2" charset="-79"/>
              <a:cs typeface="Aharoni" pitchFamily="2" charset="-79"/>
            </a:endParaRPr>
          </a:p>
          <a:p>
            <a:pPr algn="just"/>
            <a:endParaRPr lang="es-PA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El </a:t>
            </a:r>
            <a:r>
              <a:rPr lang="es-ES" dirty="0"/>
              <a:t>mayor problema que enfrenta hoy la educación es </a:t>
            </a:r>
            <a:r>
              <a:rPr lang="es-ES" dirty="0" smtClean="0"/>
              <a:t>: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i="1" dirty="0" smtClean="0"/>
              <a:t>Nuestros </a:t>
            </a:r>
            <a:r>
              <a:rPr lang="es-ES" b="1" i="1" dirty="0"/>
              <a:t>profesores Inmigrantes Digitales, que hablan una lengua anticuada (la de antes de la era digital), están luchando por enseñar a una población que habla un idioma completamente </a:t>
            </a:r>
            <a:r>
              <a:rPr lang="es-ES" b="1" i="1" dirty="0" smtClean="0"/>
              <a:t>nuevo.</a:t>
            </a:r>
            <a:endParaRPr lang="es-PA" dirty="0"/>
          </a:p>
        </p:txBody>
      </p:sp>
      <p:pic>
        <p:nvPicPr>
          <p:cNvPr id="4098" name="Picture 2" descr="G:\BlackBerry\pictures\1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21088"/>
            <a:ext cx="2960018" cy="2427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Los </a:t>
            </a:r>
            <a:r>
              <a:rPr lang="es-ES" dirty="0"/>
              <a:t>Inmigrantes Digitales </a:t>
            </a:r>
            <a:endParaRPr lang="es-PA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784350"/>
          <a:ext cx="8686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dirty="0" smtClean="0"/>
              <a:t>     </a:t>
            </a:r>
            <a:r>
              <a:rPr lang="es-ES" sz="3600" dirty="0" smtClean="0">
                <a:latin typeface="AR CENA" pitchFamily="2" charset="0"/>
              </a:rPr>
              <a:t>Por </a:t>
            </a:r>
            <a:r>
              <a:rPr lang="es-ES" sz="3600" dirty="0">
                <a:latin typeface="AR CENA" pitchFamily="2" charset="0"/>
              </a:rPr>
              <a:t>lo tanto, si los educadores Inmigrantes Digitales </a:t>
            </a:r>
            <a:r>
              <a:rPr lang="es-ES" sz="3600" i="1" dirty="0">
                <a:latin typeface="AR CENA" pitchFamily="2" charset="0"/>
              </a:rPr>
              <a:t>realmente</a:t>
            </a:r>
            <a:r>
              <a:rPr lang="es-ES" sz="3600" dirty="0">
                <a:latin typeface="AR CENA" pitchFamily="2" charset="0"/>
              </a:rPr>
              <a:t> desean llegar a los Nativos Digitales -es decir, todos sus estudiantes- tendrán que cambiar. </a:t>
            </a:r>
            <a:endParaRPr lang="es-ES" sz="36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3600" dirty="0" smtClean="0">
                <a:latin typeface="AR CENA" pitchFamily="2" charset="0"/>
              </a:rPr>
              <a:t>     Es </a:t>
            </a:r>
            <a:r>
              <a:rPr lang="es-ES" sz="3600" dirty="0">
                <a:latin typeface="AR CENA" pitchFamily="2" charset="0"/>
              </a:rPr>
              <a:t>hora de que dejen sus lamentaciones, y, como dice el lema de </a:t>
            </a:r>
            <a:r>
              <a:rPr lang="es-ES" sz="3600" dirty="0" err="1">
                <a:latin typeface="AR CENA" pitchFamily="2" charset="0"/>
              </a:rPr>
              <a:t>Nike</a:t>
            </a:r>
            <a:r>
              <a:rPr lang="es-ES" sz="3600" dirty="0">
                <a:latin typeface="AR CENA" pitchFamily="2" charset="0"/>
              </a:rPr>
              <a:t> propio de la generación de Nativos Digitales: “</a:t>
            </a:r>
            <a:r>
              <a:rPr lang="es-ES" sz="3600" dirty="0" err="1">
                <a:latin typeface="AR CENA" pitchFamily="2" charset="0"/>
              </a:rPr>
              <a:t>Just</a:t>
            </a:r>
            <a:r>
              <a:rPr lang="es-ES" sz="3600" dirty="0">
                <a:latin typeface="AR CENA" pitchFamily="2" charset="0"/>
              </a:rPr>
              <a:t> do </a:t>
            </a:r>
            <a:r>
              <a:rPr lang="es-ES" sz="3600" dirty="0" err="1">
                <a:latin typeface="AR CENA" pitchFamily="2" charset="0"/>
              </a:rPr>
              <a:t>it</a:t>
            </a:r>
            <a:r>
              <a:rPr lang="es-ES" sz="3600" dirty="0" err="1" smtClean="0">
                <a:latin typeface="AR CENA" pitchFamily="2" charset="0"/>
              </a:rPr>
              <a:t>!</a:t>
            </a:r>
            <a:r>
              <a:rPr lang="es-ES" sz="3600" dirty="0" smtClean="0">
                <a:latin typeface="AR CENA" pitchFamily="2" charset="0"/>
              </a:rPr>
              <a:t>”</a:t>
            </a:r>
          </a:p>
          <a:p>
            <a:pPr algn="just">
              <a:buNone/>
            </a:pPr>
            <a:endParaRPr lang="es-ES" sz="3600" dirty="0" smtClean="0">
              <a:latin typeface="AR CENA" pitchFamily="2" charset="0"/>
            </a:endParaRPr>
          </a:p>
          <a:p>
            <a:pPr algn="ctr">
              <a:buNone/>
            </a:pPr>
            <a:r>
              <a:rPr lang="es-ES" sz="3600" dirty="0" smtClean="0">
                <a:latin typeface="AR CENA" pitchFamily="2" charset="0"/>
              </a:rPr>
              <a:t> “</a:t>
            </a:r>
            <a:r>
              <a:rPr lang="es-ES" sz="3600" i="1" dirty="0" smtClean="0">
                <a:latin typeface="AR CENA" pitchFamily="2" charset="0"/>
              </a:rPr>
              <a:t>Ellos </a:t>
            </a:r>
            <a:r>
              <a:rPr lang="es-ES" sz="3600" i="1" dirty="0">
                <a:latin typeface="AR CENA" pitchFamily="2" charset="0"/>
              </a:rPr>
              <a:t>ganarán a largo plazo, y sus éxitos llegarán mucho antes si sus responsables les apoyan</a:t>
            </a:r>
            <a:r>
              <a:rPr lang="es-ES" i="1" dirty="0" smtClean="0"/>
              <a:t>.”</a:t>
            </a:r>
            <a:endParaRPr lang="es-PA" i="1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106</TotalTime>
  <Words>445</Words>
  <Application>Microsoft Office PowerPoint</Application>
  <PresentationFormat>Presentación en pantalla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Metro</vt:lpstr>
      <vt:lpstr>Diapositiva 1</vt:lpstr>
      <vt:lpstr> Nativos Digitales,   Inmigrantes Digitales           por Marc Prensky </vt:lpstr>
      <vt:lpstr>Diapositiva 3</vt:lpstr>
      <vt:lpstr>Diapositiva 4</vt:lpstr>
      <vt:lpstr>¿Cómo deberíamos llamar a estos “nuevos” estudiantes de hoy? </vt:lpstr>
      <vt:lpstr>¿En qué nos convierte esto a los demás? </vt:lpstr>
      <vt:lpstr>El mayor problema que enfrenta hoy la educación es :</vt:lpstr>
      <vt:lpstr>Los Inmigrantes Digitales 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Nativos Digitales, Inmigrantes Digitales por Marc Prensky </dc:title>
  <dc:creator>ROBERTO MELILLO</dc:creator>
  <cp:lastModifiedBy>ROBERTO MELILLO</cp:lastModifiedBy>
  <cp:revision>26</cp:revision>
  <dcterms:created xsi:type="dcterms:W3CDTF">2013-03-11T21:44:28Z</dcterms:created>
  <dcterms:modified xsi:type="dcterms:W3CDTF">2013-03-12T04:31:15Z</dcterms:modified>
</cp:coreProperties>
</file>