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mp4" ContentType="video/unknown"/>
  <Default Extension="emf" ContentType="image/x-emf"/>
  <Default Extension="rels" ContentType="application/vnd.openxmlformats-package.relationships+xml"/>
  <Default Extension="mov"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59" r:id="rId5"/>
    <p:sldId id="260" r:id="rId6"/>
    <p:sldId id="276" r:id="rId7"/>
    <p:sldId id="261" r:id="rId8"/>
    <p:sldId id="267" r:id="rId9"/>
    <p:sldId id="266" r:id="rId10"/>
    <p:sldId id="265" r:id="rId11"/>
    <p:sldId id="282" r:id="rId12"/>
    <p:sldId id="277" r:id="rId13"/>
    <p:sldId id="264" r:id="rId14"/>
    <p:sldId id="263" r:id="rId15"/>
    <p:sldId id="262" r:id="rId16"/>
    <p:sldId id="280" r:id="rId17"/>
    <p:sldId id="279" r:id="rId18"/>
    <p:sldId id="278" r:id="rId19"/>
    <p:sldId id="288" r:id="rId20"/>
    <p:sldId id="272" r:id="rId21"/>
    <p:sldId id="289" r:id="rId22"/>
    <p:sldId id="271" r:id="rId23"/>
    <p:sldId id="284" r:id="rId24"/>
    <p:sldId id="270" r:id="rId25"/>
    <p:sldId id="268" r:id="rId26"/>
    <p:sldId id="275" r:id="rId27"/>
    <p:sldId id="274" r:id="rId28"/>
    <p:sldId id="273"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4660"/>
  </p:normalViewPr>
  <p:slideViewPr>
    <p:cSldViewPr snapToGrid="0" snapToObjects="1">
      <p:cViewPr varScale="1">
        <p:scale>
          <a:sx n="69" d="100"/>
          <a:sy n="69" d="100"/>
        </p:scale>
        <p:origin x="-9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9F13A1E-C49B-8446-A157-5CED968ED64A}" type="datetimeFigureOut">
              <a:rPr lang="en-US" smtClean="0"/>
              <a:t>14-03-16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A057185-7900-114A-850B-F3B777992BA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F13A1E-C49B-8446-A157-5CED968ED64A}" type="datetimeFigureOut">
              <a:rPr lang="en-US" smtClean="0"/>
              <a:t>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F13A1E-C49B-8446-A157-5CED968ED64A}" type="datetimeFigureOut">
              <a:rPr lang="en-US" smtClean="0"/>
              <a:t>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9F13A1E-C49B-8446-A157-5CED968ED64A}" type="datetimeFigureOut">
              <a:rPr lang="en-US" smtClean="0"/>
              <a:t>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9F13A1E-C49B-8446-A157-5CED968ED64A}" type="datetimeFigureOut">
              <a:rPr lang="en-US" smtClean="0"/>
              <a:t>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C9F13A1E-C49B-8446-A157-5CED968ED64A}" type="datetimeFigureOut">
              <a:rPr lang="en-US" smtClean="0"/>
              <a:t>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57185-7900-114A-850B-F3B777992BA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C9F13A1E-C49B-8446-A157-5CED968ED64A}" type="datetimeFigureOut">
              <a:rPr lang="en-US" smtClean="0"/>
              <a:t>14-03-16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9F13A1E-C49B-8446-A157-5CED968ED64A}" type="datetimeFigureOut">
              <a:rPr lang="en-US" smtClean="0"/>
              <a:t>14-03-16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3A1E-C49B-8446-A157-5CED968ED64A}" type="datetimeFigureOut">
              <a:rPr lang="en-US" smtClean="0"/>
              <a:t>14-03-16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F13A1E-C49B-8446-A157-5CED968ED64A}" type="datetimeFigureOut">
              <a:rPr lang="en-US" smtClean="0"/>
              <a:t>14-03-16</a:t>
            </a:fld>
            <a:endParaRPr lang="en-US"/>
          </a:p>
        </p:txBody>
      </p:sp>
      <p:sp>
        <p:nvSpPr>
          <p:cNvPr id="7" name="Slide Number Placeholder 6"/>
          <p:cNvSpPr>
            <a:spLocks noGrp="1"/>
          </p:cNvSpPr>
          <p:nvPr>
            <p:ph type="sldNum" sz="quarter" idx="12"/>
          </p:nvPr>
        </p:nvSpPr>
        <p:spPr/>
        <p:txBody>
          <a:bodyPr/>
          <a:lstStyle/>
          <a:p>
            <a:fld id="{FA057185-7900-114A-850B-F3B777992BA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9F13A1E-C49B-8446-A157-5CED968ED64A}" type="datetimeFigureOut">
              <a:rPr lang="en-US" smtClean="0"/>
              <a:t>14-03-16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A057185-7900-114A-850B-F3B777992B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9F13A1E-C49B-8446-A157-5CED968ED64A}" type="datetimeFigureOut">
              <a:rPr lang="en-US" smtClean="0"/>
              <a:t>14-03-16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A057185-7900-114A-850B-F3B777992B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6.mp4"/><Relationship Id="rId2" Type="http://schemas.openxmlformats.org/officeDocument/2006/relationships/video" Target="../media/media6.mp4"/></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8.mov"/><Relationship Id="rId4" Type="http://schemas.openxmlformats.org/officeDocument/2006/relationships/audio" Target="../media/media8.mov"/><Relationship Id="rId5" Type="http://schemas.openxmlformats.org/officeDocument/2006/relationships/slideLayout" Target="../slideLayouts/slideLayout2.xml"/><Relationship Id="rId6" Type="http://schemas.openxmlformats.org/officeDocument/2006/relationships/image" Target="../media/image3.png"/><Relationship Id="rId1" Type="http://schemas.microsoft.com/office/2007/relationships/media" Target="../media/media7.mov"/><Relationship Id="rId2" Type="http://schemas.openxmlformats.org/officeDocument/2006/relationships/audio" Target="../media/media7.mo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z1ddGJn1PM"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emf"/><Relationship Id="rId5" Type="http://schemas.openxmlformats.org/officeDocument/2006/relationships/image" Target="../media/image3.png"/><Relationship Id="rId1" Type="http://schemas.microsoft.com/office/2007/relationships/media" Target="../media/media9.mov"/><Relationship Id="rId2" Type="http://schemas.openxmlformats.org/officeDocument/2006/relationships/audio" Target="../media/media9.mo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emf"/><Relationship Id="rId5" Type="http://schemas.openxmlformats.org/officeDocument/2006/relationships/image" Target="../media/image3.png"/><Relationship Id="rId1" Type="http://schemas.microsoft.com/office/2007/relationships/media" Target="../media/media10.mov"/><Relationship Id="rId2" Type="http://schemas.openxmlformats.org/officeDocument/2006/relationships/audio" Target="../media/media10.mo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ITU377uuJ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gLN08cbT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arch.proquest.com/docview/1030169122?accountid=8408" TargetMode="External"/><Relationship Id="rId4" Type="http://schemas.openxmlformats.org/officeDocument/2006/relationships/hyperlink" Target="http://0-search.ebscohost.com.aupac.lib.athabascau.ca/login.aspx?direct=true&amp;AuthType=url,ip,uid&amp;db=rzh&amp;AN=2004019975&amp;site=ehost-live" TargetMode="External"/><Relationship Id="rId5" Type="http://schemas.openxmlformats.org/officeDocument/2006/relationships/hyperlink" Target="http://www.ipc.on.ca/images/Resources/up-1fact_14_e.pdf" TargetMode="External"/><Relationship Id="rId6" Type="http://schemas.openxmlformats.org/officeDocument/2006/relationships/hyperlink" Target="http://search.proquest.com/docview/1326218014?accountid=8408" TargetMode="External"/><Relationship Id="rId1" Type="http://schemas.openxmlformats.org/officeDocument/2006/relationships/slideLayout" Target="../slideLayouts/slideLayout2.xml"/><Relationship Id="rId2" Type="http://schemas.openxmlformats.org/officeDocument/2006/relationships/hyperlink" Target="http://dx.doi.org/10.1007/s10916-010-9449-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audio" Target="../media/media1.mov"/></Relationships>
</file>

<file path=ppt/slides/_rels/slide30.xml.rels><?xml version="1.0" encoding="UTF-8" standalone="yes"?>
<Relationships xmlns="http://schemas.openxmlformats.org/package/2006/relationships"><Relationship Id="rId3" Type="http://schemas.openxmlformats.org/officeDocument/2006/relationships/hyperlink" Target="http://www.ehealthontario.on.ca/en/about" TargetMode="External"/><Relationship Id="rId4" Type="http://schemas.openxmlformats.org/officeDocument/2006/relationships/hyperlink" Target="http://www.ipc.on.ca/images/Resources/cheo-mobile_device_research.pdf" TargetMode="External"/><Relationship Id="rId5" Type="http://schemas.openxmlformats.org/officeDocument/2006/relationships/hyperlink" Target="https://www.healthvault.com/ca/en" TargetMode="External"/><Relationship Id="rId1" Type="http://schemas.openxmlformats.org/officeDocument/2006/relationships/slideLayout" Target="../slideLayouts/slideLayout2.xml"/><Relationship Id="rId2" Type="http://schemas.openxmlformats.org/officeDocument/2006/relationships/hyperlink" Target="http://www.healthit.gov/providers-professionals/your-mobile-device-and-health-information-privacy-and-securit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arch.proquest.com/docview/231382857?accountid=8408" TargetMode="External"/><Relationship Id="rId4" Type="http://schemas.openxmlformats.org/officeDocument/2006/relationships/hyperlink" Target="http://www.oipc.sk.ca/Resources/Helpful%20Tips%20-%20Best%20Practices%20-%20Mobile%20Device%20Security%20-%20March%202011.pdf" TargetMode="External"/><Relationship Id="rId5" Type="http://schemas.openxmlformats.org/officeDocument/2006/relationships/hyperlink" Target="http://csrc.nist.gov/publications/nistbul/march-03.pdf" TargetMode="External"/><Relationship Id="rId6" Type="http://schemas.openxmlformats.org/officeDocument/2006/relationships/hyperlink" Target="http://search.proquest.com/docview/1366370252?accountid=8408" TargetMode="External"/><Relationship Id="rId7" Type="http://schemas.openxmlformats.org/officeDocument/2006/relationships/hyperlink" Target="http://search.proquest.com/docview/223507909?accountid=8408" TargetMode="External"/><Relationship Id="rId8" Type="http://schemas.openxmlformats.org/officeDocument/2006/relationships/hyperlink" Target="http://www.youtube.com/watch?v=_ITU377uuJY" TargetMode="External"/><Relationship Id="rId1" Type="http://schemas.openxmlformats.org/officeDocument/2006/relationships/slideLayout" Target="../slideLayouts/slideLayout2.xml"/><Relationship Id="rId2" Type="http://schemas.openxmlformats.org/officeDocument/2006/relationships/hyperlink" Target="http://0-search.ebscohost.com.aupac.lib.athabascau.ca/login.aspx?direct=true&amp;AuthType=url,ip,uid&amp;db=rzh&amp;AN=2012465924&amp;site=ehost-liv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jpeg"/><Relationship Id="rId5"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3.mov"/><Relationship Id="rId2" Type="http://schemas.openxmlformats.org/officeDocument/2006/relationships/audio" Target="../media/media3.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5.wav"/><Relationship Id="rId4" Type="http://schemas.openxmlformats.org/officeDocument/2006/relationships/audio" Target="../media/media5.wav"/><Relationship Id="rId5" Type="http://schemas.openxmlformats.org/officeDocument/2006/relationships/slideLayout" Target="../slideLayouts/slideLayout2.xml"/><Relationship Id="rId6" Type="http://schemas.openxmlformats.org/officeDocument/2006/relationships/image" Target="../media/image3.png"/><Relationship Id="rId1" Type="http://schemas.microsoft.com/office/2007/relationships/media" Target="../media/media4.mov"/><Relationship Id="rId2" Type="http://schemas.openxmlformats.org/officeDocument/2006/relationships/audio" Target="../media/media4.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Safeguarding PHI with Wireless Technology</a:t>
            </a:r>
            <a:endParaRPr lang="en-US" dirty="0"/>
          </a:p>
        </p:txBody>
      </p:sp>
      <p:sp>
        <p:nvSpPr>
          <p:cNvPr id="3" name="Subtitle 2"/>
          <p:cNvSpPr>
            <a:spLocks noGrp="1"/>
          </p:cNvSpPr>
          <p:nvPr>
            <p:ph type="subTitle" idx="1"/>
          </p:nvPr>
        </p:nvSpPr>
        <p:spPr/>
        <p:txBody>
          <a:bodyPr/>
          <a:lstStyle/>
          <a:p>
            <a:r>
              <a:rPr lang="en-US" dirty="0" smtClean="0"/>
              <a:t>A balancing Act</a:t>
            </a:r>
            <a:endParaRPr lang="en-US" dirty="0"/>
          </a:p>
        </p:txBody>
      </p:sp>
      <p:pic>
        <p:nvPicPr>
          <p:cNvPr id="5" name="Picture 4" descr="balanc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6827" y="705029"/>
            <a:ext cx="2671263" cy="4006894"/>
          </a:xfrm>
          <a:prstGeom prst="rect">
            <a:avLst/>
          </a:prstGeom>
        </p:spPr>
      </p:pic>
      <p:sp>
        <p:nvSpPr>
          <p:cNvPr id="6" name="TextBox 5"/>
          <p:cNvSpPr txBox="1"/>
          <p:nvPr/>
        </p:nvSpPr>
        <p:spPr>
          <a:xfrm>
            <a:off x="6024667" y="4877209"/>
            <a:ext cx="2018501" cy="1015663"/>
          </a:xfrm>
          <a:prstGeom prst="rect">
            <a:avLst/>
          </a:prstGeom>
          <a:noFill/>
        </p:spPr>
        <p:txBody>
          <a:bodyPr wrap="none" rtlCol="0">
            <a:spAutoFit/>
          </a:bodyPr>
          <a:lstStyle/>
          <a:p>
            <a:r>
              <a:rPr lang="en-US" dirty="0" smtClean="0"/>
              <a:t>Stacey Guthrie</a:t>
            </a:r>
          </a:p>
          <a:p>
            <a:r>
              <a:rPr lang="en-US" sz="1400" dirty="0" smtClean="0"/>
              <a:t>Athabasca University</a:t>
            </a:r>
          </a:p>
          <a:p>
            <a:r>
              <a:rPr lang="en-US" sz="1400" dirty="0" smtClean="0"/>
              <a:t>NURS/MHST 602</a:t>
            </a:r>
          </a:p>
          <a:p>
            <a:r>
              <a:rPr lang="en-US" sz="1400" dirty="0" smtClean="0"/>
              <a:t>March 17, </a:t>
            </a:r>
            <a:r>
              <a:rPr lang="en-US" sz="1400" dirty="0" smtClean="0"/>
              <a:t>2014</a:t>
            </a:r>
            <a:endParaRPr lang="en-US" sz="1400" dirty="0" smtClean="0"/>
          </a:p>
        </p:txBody>
      </p:sp>
    </p:spTree>
    <p:extLst>
      <p:ext uri="{BB962C8B-B14F-4D97-AF65-F5344CB8AC3E}">
        <p14:creationId xmlns:p14="http://schemas.microsoft.com/office/powerpoint/2010/main" val="3028604452"/>
      </p:ext>
    </p:extLst>
  </p:cSld>
  <p:clrMapOvr>
    <a:masterClrMapping/>
  </p:clrMapOvr>
  <mc:AlternateContent xmlns:mc="http://schemas.openxmlformats.org/markup-compatibility/2006" xmlns:p14="http://schemas.microsoft.com/office/powerpoint/2010/main">
    <mc:Choice Requires="p14">
      <p:transition spd="slow" p14:dur="2000" advTm="5870"/>
    </mc:Choice>
    <mc:Fallback xmlns="">
      <p:transition xmlns:p14="http://schemas.microsoft.com/office/powerpoint/2010/main" spd="slow" advTm="587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 The Law</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dirty="0" smtClean="0"/>
              <a:t>There are many Laws and Acts that enforce the privacy and confidentiality of personal health information, particularly with regards to health care providers.</a:t>
            </a:r>
          </a:p>
          <a:p>
            <a:r>
              <a:rPr lang="en-US" dirty="0" smtClean="0"/>
              <a:t>Personal Health Information Protection Act (PHIPA)</a:t>
            </a:r>
          </a:p>
          <a:p>
            <a:r>
              <a:rPr lang="en-US" dirty="0" smtClean="0"/>
              <a:t>Freedom of Information and Protection of Privacy Act (FIPPA)</a:t>
            </a:r>
          </a:p>
          <a:p>
            <a:r>
              <a:rPr lang="en-US" dirty="0" smtClean="0"/>
              <a:t>Health Insurance Portability and Accountability Act (HIPAA)</a:t>
            </a:r>
          </a:p>
          <a:p>
            <a:r>
              <a:rPr lang="en-US" dirty="0" smtClean="0"/>
              <a:t>Health Information Technology for Economic and Clinical Health Act (HITECH)</a:t>
            </a:r>
          </a:p>
          <a:p>
            <a:pPr marL="1892808" lvl="8" indent="0">
              <a:buNone/>
            </a:pPr>
            <a:r>
              <a:rPr lang="en-US" dirty="0"/>
              <a:t>	</a:t>
            </a:r>
            <a:r>
              <a:rPr lang="en-US" dirty="0" smtClean="0"/>
              <a:t>	(</a:t>
            </a:r>
            <a:r>
              <a:rPr lang="en-US" dirty="0" err="1" smtClean="0"/>
              <a:t>McGonigle</a:t>
            </a:r>
            <a:r>
              <a:rPr lang="en-US" dirty="0" smtClean="0"/>
              <a:t> &amp; </a:t>
            </a:r>
            <a:r>
              <a:rPr lang="en-US" dirty="0" err="1" smtClean="0"/>
              <a:t>Mastrian</a:t>
            </a:r>
            <a:r>
              <a:rPr lang="en-US" dirty="0" smtClean="0"/>
              <a:t>, 2012)</a:t>
            </a:r>
          </a:p>
          <a:p>
            <a:endParaRPr lang="en-US" dirty="0" smtClean="0"/>
          </a:p>
          <a:p>
            <a:endParaRPr lang="en-US" dirty="0"/>
          </a:p>
        </p:txBody>
      </p:sp>
    </p:spTree>
    <p:extLst>
      <p:ext uri="{BB962C8B-B14F-4D97-AF65-F5344CB8AC3E}">
        <p14:creationId xmlns:p14="http://schemas.microsoft.com/office/powerpoint/2010/main" val="2597490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y Is HIPAA Training Beneficial.mp4">
            <a:hlinkClick r:id="" action="ppaction://media"/>
            <a:hlinkHover r:id="" action="ppaction://ole?verb=0"/>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77892" y="883419"/>
            <a:ext cx="6442108" cy="4831581"/>
          </a:xfrm>
          <a:prstGeom prst="rect">
            <a:avLst/>
          </a:prstGeom>
        </p:spPr>
      </p:pic>
      <p:sp>
        <p:nvSpPr>
          <p:cNvPr id="5" name="TextBox 4"/>
          <p:cNvSpPr txBox="1"/>
          <p:nvPr/>
        </p:nvSpPr>
        <p:spPr>
          <a:xfrm>
            <a:off x="5632741" y="6257551"/>
            <a:ext cx="3018854" cy="369332"/>
          </a:xfrm>
          <a:prstGeom prst="rect">
            <a:avLst/>
          </a:prstGeom>
          <a:noFill/>
        </p:spPr>
        <p:txBody>
          <a:bodyPr wrap="square" rtlCol="0">
            <a:spAutoFit/>
          </a:bodyPr>
          <a:lstStyle/>
          <a:p>
            <a:r>
              <a:rPr lang="en-US" dirty="0" smtClean="0"/>
              <a:t>(HIPPA Exams, 2012)</a:t>
            </a:r>
            <a:endParaRPr lang="en-US" dirty="0"/>
          </a:p>
        </p:txBody>
      </p:sp>
    </p:spTree>
    <p:extLst>
      <p:ext uri="{BB962C8B-B14F-4D97-AF65-F5344CB8AC3E}">
        <p14:creationId xmlns:p14="http://schemas.microsoft.com/office/powerpoint/2010/main" val="129655790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 Administrative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Policies and Procedures</a:t>
            </a:r>
          </a:p>
          <a:p>
            <a:r>
              <a:rPr lang="en-US" dirty="0" smtClean="0"/>
              <a:t>Staff education/training</a:t>
            </a:r>
          </a:p>
          <a:p>
            <a:r>
              <a:rPr lang="en-US" dirty="0" smtClean="0"/>
              <a:t>Confidentiality agreements</a:t>
            </a:r>
          </a:p>
          <a:p>
            <a:r>
              <a:rPr lang="en-US" dirty="0" smtClean="0"/>
              <a:t>Organizational Culture that supports safeguarding of PHI</a:t>
            </a:r>
          </a:p>
          <a:p>
            <a:r>
              <a:rPr lang="en-US" dirty="0" smtClean="0"/>
              <a:t>A designated staff member responsible for security </a:t>
            </a:r>
          </a:p>
          <a:p>
            <a:r>
              <a:rPr lang="en-US" dirty="0" smtClean="0"/>
              <a:t>Clear written security rules </a:t>
            </a:r>
          </a:p>
          <a:p>
            <a:r>
              <a:rPr lang="en-US" dirty="0" smtClean="0"/>
              <a:t>Security clearances</a:t>
            </a:r>
          </a:p>
          <a:p>
            <a:r>
              <a:rPr lang="en-US" dirty="0" smtClean="0"/>
              <a:t>Access restrictions</a:t>
            </a:r>
          </a:p>
          <a:p>
            <a:r>
              <a:rPr lang="en-US" dirty="0" smtClean="0"/>
              <a:t>Routine audits</a:t>
            </a:r>
          </a:p>
          <a:p>
            <a:pPr marL="1097280" lvl="4" indent="0">
              <a:buNone/>
            </a:pPr>
            <a:r>
              <a:rPr lang="en-US" sz="1400" dirty="0" smtClean="0"/>
              <a:t>(Information </a:t>
            </a:r>
            <a:r>
              <a:rPr lang="en-US" sz="1400" dirty="0"/>
              <a:t>and Privacy Commissioner of Ontario, </a:t>
            </a:r>
            <a:r>
              <a:rPr lang="en-US" sz="1400" dirty="0" err="1"/>
              <a:t>n.d</a:t>
            </a:r>
            <a:r>
              <a:rPr lang="en-US" sz="1400" dirty="0"/>
              <a:t>; </a:t>
            </a:r>
            <a:r>
              <a:rPr lang="en-US" sz="1400" dirty="0" err="1"/>
              <a:t>McGonigle</a:t>
            </a:r>
            <a:r>
              <a:rPr lang="en-US" sz="1400" dirty="0"/>
              <a:t> &amp; </a:t>
            </a:r>
            <a:r>
              <a:rPr lang="en-US" sz="1400" dirty="0" err="1"/>
              <a:t>Mastrian</a:t>
            </a:r>
            <a:r>
              <a:rPr lang="en-US" sz="1400" dirty="0"/>
              <a:t>, 2012 &amp; </a:t>
            </a:r>
            <a:r>
              <a:rPr lang="en-US" sz="1400" dirty="0" err="1"/>
              <a:t>Radack</a:t>
            </a:r>
            <a:r>
              <a:rPr lang="en-US" sz="1400" dirty="0"/>
              <a:t>, </a:t>
            </a:r>
            <a:r>
              <a:rPr lang="en-US" sz="1400" dirty="0" smtClean="0"/>
              <a:t>2003)</a:t>
            </a:r>
            <a:endParaRPr lang="en-US" sz="1400" dirty="0"/>
          </a:p>
        </p:txBody>
      </p:sp>
    </p:spTree>
    <p:extLst>
      <p:ext uri="{BB962C8B-B14F-4D97-AF65-F5344CB8AC3E}">
        <p14:creationId xmlns:p14="http://schemas.microsoft.com/office/powerpoint/2010/main" val="9328008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 Physical</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dirty="0" smtClean="0"/>
              <a:t>Physical approaches to safeguarding mobile devices can include:</a:t>
            </a:r>
          </a:p>
          <a:p>
            <a:r>
              <a:rPr lang="en-US" dirty="0" smtClean="0"/>
              <a:t>Screen protectors</a:t>
            </a:r>
          </a:p>
          <a:p>
            <a:r>
              <a:rPr lang="en-US" dirty="0" smtClean="0"/>
              <a:t>Maintaining physical control of mobile devices</a:t>
            </a:r>
          </a:p>
          <a:p>
            <a:r>
              <a:rPr lang="en-US" dirty="0" smtClean="0"/>
              <a:t>Locking and turning off devices when not in use</a:t>
            </a:r>
          </a:p>
          <a:p>
            <a:r>
              <a:rPr lang="en-US" dirty="0" smtClean="0"/>
              <a:t>Ensuring no one is looking over your back/shoulder surfing Label and maintain inventory of fielded wireless and mobile devices</a:t>
            </a:r>
          </a:p>
          <a:p>
            <a:r>
              <a:rPr lang="en-US" dirty="0" smtClean="0"/>
              <a:t>Store the least amount of information for the shortest length of time possible</a:t>
            </a:r>
          </a:p>
          <a:p>
            <a:pPr marL="68580" indent="0">
              <a:buNone/>
            </a:pPr>
            <a:r>
              <a:rPr lang="en-US" sz="1600" dirty="0" smtClean="0"/>
              <a:t>(Information and Privacy Commissioner of Ontario, </a:t>
            </a:r>
            <a:r>
              <a:rPr lang="en-US" sz="1600" dirty="0" err="1" smtClean="0"/>
              <a:t>n.d</a:t>
            </a:r>
            <a:r>
              <a:rPr lang="en-US" sz="1600" dirty="0" smtClean="0"/>
              <a:t>; </a:t>
            </a:r>
            <a:r>
              <a:rPr lang="en-US" sz="1600" dirty="0" err="1" smtClean="0"/>
              <a:t>McGonigle</a:t>
            </a:r>
            <a:r>
              <a:rPr lang="en-US" sz="1600" dirty="0" smtClean="0"/>
              <a:t> </a:t>
            </a:r>
            <a:r>
              <a:rPr lang="en-US" sz="1600" dirty="0"/>
              <a:t>&amp; </a:t>
            </a:r>
            <a:r>
              <a:rPr lang="en-US" sz="1600" dirty="0" err="1"/>
              <a:t>Mastrian</a:t>
            </a:r>
            <a:r>
              <a:rPr lang="en-US" sz="1600" dirty="0"/>
              <a:t>, </a:t>
            </a:r>
            <a:r>
              <a:rPr lang="en-US" sz="1600" dirty="0" smtClean="0"/>
              <a:t>2012 &amp; </a:t>
            </a:r>
            <a:r>
              <a:rPr lang="en-US" sz="1600" dirty="0" err="1" smtClean="0"/>
              <a:t>Radack</a:t>
            </a:r>
            <a:r>
              <a:rPr lang="en-US" sz="1600" dirty="0" smtClean="0"/>
              <a:t>, 2003)</a:t>
            </a:r>
          </a:p>
          <a:p>
            <a:endParaRPr lang="en-US" sz="1600" dirty="0"/>
          </a:p>
        </p:txBody>
      </p:sp>
    </p:spTree>
    <p:extLst>
      <p:ext uri="{BB962C8B-B14F-4D97-AF65-F5344CB8AC3E}">
        <p14:creationId xmlns:p14="http://schemas.microsoft.com/office/powerpoint/2010/main" val="37791558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a:t>
            </a:r>
            <a:endParaRPr lang="en-US" dirty="0"/>
          </a:p>
        </p:txBody>
      </p:sp>
      <p:sp>
        <p:nvSpPr>
          <p:cNvPr id="3" name="Content Placeholder 2"/>
          <p:cNvSpPr>
            <a:spLocks noGrp="1"/>
          </p:cNvSpPr>
          <p:nvPr>
            <p:ph idx="1"/>
          </p:nvPr>
        </p:nvSpPr>
        <p:spPr/>
        <p:txBody>
          <a:bodyPr>
            <a:normAutofit fontScale="92500" lnSpcReduction="10000"/>
          </a:bodyPr>
          <a:lstStyle/>
          <a:p>
            <a:pPr marL="68580" indent="0">
              <a:buNone/>
            </a:pPr>
            <a:r>
              <a:rPr lang="en-US" dirty="0" smtClean="0"/>
              <a:t>Wireless technology and associated devices require various technological related safeguards:</a:t>
            </a:r>
          </a:p>
          <a:p>
            <a:r>
              <a:rPr lang="en-US" dirty="0" smtClean="0"/>
              <a:t>Strong passwords</a:t>
            </a:r>
          </a:p>
          <a:p>
            <a:r>
              <a:rPr lang="en-US" dirty="0" smtClean="0"/>
              <a:t>Encryption</a:t>
            </a:r>
          </a:p>
          <a:p>
            <a:r>
              <a:rPr lang="en-US" dirty="0" smtClean="0"/>
              <a:t>VPNs</a:t>
            </a:r>
          </a:p>
          <a:p>
            <a:r>
              <a:rPr lang="en-US" dirty="0" smtClean="0"/>
              <a:t>Use of firewalls and anti-virus software</a:t>
            </a:r>
          </a:p>
          <a:p>
            <a:r>
              <a:rPr lang="en-US" dirty="0" smtClean="0"/>
              <a:t>Perform routine security testing and assessment of wireless network</a:t>
            </a:r>
          </a:p>
          <a:p>
            <a:pPr marL="68580" indent="0">
              <a:buNone/>
            </a:pPr>
            <a:r>
              <a:rPr lang="en-US" sz="1400" dirty="0" smtClean="0"/>
              <a:t>(</a:t>
            </a:r>
            <a:r>
              <a:rPr lang="en-US" sz="1400" dirty="0" err="1" smtClean="0"/>
              <a:t>Cavoukian</a:t>
            </a:r>
            <a:r>
              <a:rPr lang="en-US" sz="1400" dirty="0" smtClean="0"/>
              <a:t>, 2007: IPCO, </a:t>
            </a:r>
            <a:r>
              <a:rPr lang="en-US" sz="1400" dirty="0" err="1" smtClean="0"/>
              <a:t>n.d.</a:t>
            </a:r>
            <a:r>
              <a:rPr lang="en-US" sz="1400" dirty="0" smtClean="0"/>
              <a:t> &amp; </a:t>
            </a:r>
            <a:r>
              <a:rPr lang="en-US" sz="1400" dirty="0" err="1" smtClean="0"/>
              <a:t>Radack</a:t>
            </a:r>
            <a:r>
              <a:rPr lang="en-US" sz="1400" dirty="0" smtClean="0"/>
              <a:t>, 2003)</a:t>
            </a:r>
          </a:p>
        </p:txBody>
      </p:sp>
      <p:pic>
        <p:nvPicPr>
          <p:cNvPr id="5" name="encryption.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08009" y="3429000"/>
            <a:ext cx="812800" cy="812800"/>
          </a:xfrm>
          <a:prstGeom prst="rect">
            <a:avLst/>
          </a:prstGeom>
        </p:spPr>
      </p:pic>
      <p:pic>
        <p:nvPicPr>
          <p:cNvPr id="6" name="strongpasswords.mo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67222979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02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3401"/>
            <a:ext cx="7024744" cy="1143000"/>
          </a:xfrm>
        </p:spPr>
        <p:txBody>
          <a:bodyPr>
            <a:normAutofit fontScale="90000"/>
          </a:bodyPr>
          <a:lstStyle/>
          <a:p>
            <a:pPr algn="ctr"/>
            <a:r>
              <a:rPr lang="en-US" dirty="0" smtClean="0"/>
              <a:t>Protecting Mobile Device Use in Healthcare</a:t>
            </a:r>
            <a:endParaRPr lang="en-US" dirty="0"/>
          </a:p>
        </p:txBody>
      </p:sp>
      <p:sp>
        <p:nvSpPr>
          <p:cNvPr id="3" name="TextBox 2"/>
          <p:cNvSpPr txBox="1"/>
          <p:nvPr/>
        </p:nvSpPr>
        <p:spPr>
          <a:xfrm>
            <a:off x="6037709" y="6404788"/>
            <a:ext cx="3106291" cy="646331"/>
          </a:xfrm>
          <a:prstGeom prst="rect">
            <a:avLst/>
          </a:prstGeom>
          <a:noFill/>
        </p:spPr>
        <p:txBody>
          <a:bodyPr wrap="square" rtlCol="0">
            <a:spAutoFit/>
          </a:bodyPr>
          <a:lstStyle/>
          <a:p>
            <a:r>
              <a:rPr lang="en-US" dirty="0" smtClean="0"/>
              <a:t>(Department of Health &amp; Human Services </a:t>
            </a:r>
            <a:r>
              <a:rPr lang="en-US" dirty="0" err="1" smtClean="0"/>
              <a:t>USA,n.d</a:t>
            </a:r>
            <a:r>
              <a:rPr lang="en-US" dirty="0" smtClean="0"/>
              <a:t>.) </a:t>
            </a:r>
            <a:endParaRPr lang="en-US" dirty="0"/>
          </a:p>
        </p:txBody>
      </p:sp>
      <p:sp>
        <p:nvSpPr>
          <p:cNvPr id="5" name="TextBox 4"/>
          <p:cNvSpPr txBox="1"/>
          <p:nvPr/>
        </p:nvSpPr>
        <p:spPr>
          <a:xfrm>
            <a:off x="1288536" y="2521425"/>
            <a:ext cx="6013410" cy="646331"/>
          </a:xfrm>
          <a:prstGeom prst="rect">
            <a:avLst/>
          </a:prstGeom>
          <a:noFill/>
        </p:spPr>
        <p:txBody>
          <a:bodyPr wrap="none" rtlCol="0">
            <a:spAutoFit/>
          </a:bodyPr>
          <a:lstStyle/>
          <a:p>
            <a:r>
              <a:rPr lang="pl-PL" dirty="0">
                <a:hlinkClick r:id="rId2"/>
              </a:rPr>
              <a:t>https://www.youtube.com/watch?v=</a:t>
            </a:r>
            <a:r>
              <a:rPr lang="pl-PL" dirty="0" smtClean="0">
                <a:hlinkClick r:id="rId2"/>
              </a:rPr>
              <a:t>Vz1ddGJn1PM</a:t>
            </a:r>
            <a:endParaRPr lang="pl-PL" dirty="0" smtClean="0"/>
          </a:p>
          <a:p>
            <a:endParaRPr lang="en-US" dirty="0"/>
          </a:p>
        </p:txBody>
      </p:sp>
    </p:spTree>
    <p:extLst>
      <p:ext uri="{BB962C8B-B14F-4D97-AF65-F5344CB8AC3E}">
        <p14:creationId xmlns:p14="http://schemas.microsoft.com/office/powerpoint/2010/main" val="495741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97541"/>
            <a:ext cx="7024744" cy="1143000"/>
          </a:xfrm>
        </p:spPr>
        <p:txBody>
          <a:bodyPr/>
          <a:lstStyle/>
          <a:p>
            <a:r>
              <a:rPr lang="en-US" dirty="0" smtClean="0"/>
              <a:t>Common Mistakes</a:t>
            </a:r>
            <a:endParaRPr lang="en-US" dirty="0"/>
          </a:p>
        </p:txBody>
      </p:sp>
      <p:pic>
        <p:nvPicPr>
          <p:cNvPr id="4" name="Content Placeholder 3" descr="mistakes.pdf"/>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t="22184" b="21168"/>
          <a:stretch/>
        </p:blipFill>
        <p:spPr>
          <a:xfrm>
            <a:off x="1043490" y="1472366"/>
            <a:ext cx="6777319" cy="4969232"/>
          </a:xfrm>
        </p:spPr>
      </p:pic>
      <p:pic>
        <p:nvPicPr>
          <p:cNvPr id="5" name="mistakes.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08009" y="527741"/>
            <a:ext cx="812800" cy="812800"/>
          </a:xfrm>
          <a:prstGeom prst="rect">
            <a:avLst/>
          </a:prstGeom>
        </p:spPr>
      </p:pic>
      <p:sp>
        <p:nvSpPr>
          <p:cNvPr id="6" name="TextBox 5"/>
          <p:cNvSpPr txBox="1"/>
          <p:nvPr/>
        </p:nvSpPr>
        <p:spPr>
          <a:xfrm>
            <a:off x="2392995" y="6488668"/>
            <a:ext cx="5385694" cy="461665"/>
          </a:xfrm>
          <a:prstGeom prst="rect">
            <a:avLst/>
          </a:prstGeom>
          <a:noFill/>
        </p:spPr>
        <p:txBody>
          <a:bodyPr wrap="square" rtlCol="0">
            <a:spAutoFit/>
          </a:bodyPr>
          <a:lstStyle/>
          <a:p>
            <a:r>
              <a:rPr lang="en-US" sz="1200" dirty="0"/>
              <a:t>(</a:t>
            </a:r>
            <a:r>
              <a:rPr lang="en-US" sz="1200" dirty="0" smtClean="0"/>
              <a:t>Top </a:t>
            </a:r>
            <a:r>
              <a:rPr lang="en-US" sz="1200" dirty="0"/>
              <a:t>10 mistakes in implementing wireless technology in </a:t>
            </a:r>
            <a:r>
              <a:rPr lang="en-US" sz="1200" dirty="0" smtClean="0"/>
              <a:t>healthcare</a:t>
            </a:r>
            <a:r>
              <a:rPr lang="en-US" sz="1200" dirty="0"/>
              <a:t>,</a:t>
            </a:r>
            <a:r>
              <a:rPr lang="en-US" sz="1200" dirty="0" smtClean="0"/>
              <a:t>2013</a:t>
            </a:r>
            <a:r>
              <a:rPr lang="en-US" sz="1200" dirty="0"/>
              <a:t>)</a:t>
            </a:r>
          </a:p>
        </p:txBody>
      </p:sp>
    </p:spTree>
    <p:extLst>
      <p:ext uri="{BB962C8B-B14F-4D97-AF65-F5344CB8AC3E}">
        <p14:creationId xmlns:p14="http://schemas.microsoft.com/office/powerpoint/2010/main" val="25284246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Essential Steps</a:t>
            </a:r>
            <a:endParaRPr lang="en-US" dirty="0"/>
          </a:p>
        </p:txBody>
      </p:sp>
      <p:pic>
        <p:nvPicPr>
          <p:cNvPr id="4" name="Content Placeholder 3" descr="7steps.pdf"/>
          <p:cNvPicPr>
            <a:picLocks noGrp="1" noChangeAspect="1"/>
          </p:cNvPicPr>
          <p:nvPr>
            <p:ph idx="1"/>
          </p:nvPr>
        </p:nvPicPr>
        <p:blipFill>
          <a:blip r:embed="rId4" cstate="print">
            <a:extLst>
              <a:ext uri="{28A0092B-C50C-407E-A947-70E740481C1C}">
                <a14:useLocalDpi xmlns:a14="http://schemas.microsoft.com/office/drawing/2010/main"/>
              </a:ext>
            </a:extLst>
          </a:blip>
          <a:srcRect t="10015" b="10015"/>
          <a:stretch>
            <a:fillRect/>
          </a:stretch>
        </p:blipFill>
        <p:spPr/>
      </p:pic>
      <p:pic>
        <p:nvPicPr>
          <p:cNvPr id="5" name="tools.mov">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08719" y="898832"/>
            <a:ext cx="812800" cy="812800"/>
          </a:xfrm>
          <a:prstGeom prst="rect">
            <a:avLst/>
          </a:prstGeom>
        </p:spPr>
      </p:pic>
      <p:sp>
        <p:nvSpPr>
          <p:cNvPr id="6" name="TextBox 5"/>
          <p:cNvSpPr txBox="1"/>
          <p:nvPr/>
        </p:nvSpPr>
        <p:spPr>
          <a:xfrm>
            <a:off x="5577517" y="6202337"/>
            <a:ext cx="3166116" cy="369332"/>
          </a:xfrm>
          <a:prstGeom prst="rect">
            <a:avLst/>
          </a:prstGeom>
          <a:noFill/>
        </p:spPr>
        <p:txBody>
          <a:bodyPr wrap="square" rtlCol="0">
            <a:spAutoFit/>
          </a:bodyPr>
          <a:lstStyle/>
          <a:p>
            <a:r>
              <a:rPr lang="en-US" dirty="0" smtClean="0"/>
              <a:t>(IPCO, 2002)</a:t>
            </a:r>
            <a:endParaRPr lang="en-US" dirty="0"/>
          </a:p>
        </p:txBody>
      </p:sp>
    </p:spTree>
    <p:extLst>
      <p:ext uri="{BB962C8B-B14F-4D97-AF65-F5344CB8AC3E}">
        <p14:creationId xmlns:p14="http://schemas.microsoft.com/office/powerpoint/2010/main" val="399666563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5336"/>
            <a:ext cx="7024744" cy="1143000"/>
          </a:xfrm>
        </p:spPr>
        <p:txBody>
          <a:bodyPr/>
          <a:lstStyle/>
          <a:p>
            <a:r>
              <a:rPr lang="en-US" dirty="0" smtClean="0"/>
              <a:t>Check lists</a:t>
            </a:r>
            <a:endParaRPr lang="en-US" dirty="0"/>
          </a:p>
        </p:txBody>
      </p:sp>
      <p:pic>
        <p:nvPicPr>
          <p:cNvPr id="8" name="Picture 7"/>
          <p:cNvPicPr>
            <a:picLocks noChangeAspect="1"/>
          </p:cNvPicPr>
          <p:nvPr/>
        </p:nvPicPr>
        <p:blipFill>
          <a:blip r:embed="rId2"/>
          <a:stretch>
            <a:fillRect/>
          </a:stretch>
        </p:blipFill>
        <p:spPr>
          <a:xfrm>
            <a:off x="4969960" y="515329"/>
            <a:ext cx="2172312" cy="3220675"/>
          </a:xfrm>
          <a:prstGeom prst="rect">
            <a:avLst/>
          </a:prstGeom>
        </p:spPr>
      </p:pic>
      <p:sp>
        <p:nvSpPr>
          <p:cNvPr id="9" name="TextBox 8"/>
          <p:cNvSpPr txBox="1"/>
          <p:nvPr/>
        </p:nvSpPr>
        <p:spPr>
          <a:xfrm>
            <a:off x="607792" y="805114"/>
            <a:ext cx="4080414" cy="6463309"/>
          </a:xfrm>
          <a:prstGeom prst="rect">
            <a:avLst/>
          </a:prstGeom>
          <a:noFill/>
        </p:spPr>
        <p:txBody>
          <a:bodyPr wrap="square" rtlCol="0">
            <a:spAutoFit/>
          </a:bodyPr>
          <a:lstStyle/>
          <a:p>
            <a:r>
              <a:rPr lang="en-US" dirty="0" smtClean="0"/>
              <a:t>Anytime you leave the office or access information consider the following:</a:t>
            </a:r>
          </a:p>
          <a:p>
            <a:pPr marL="285750" indent="-285750">
              <a:buFont typeface="Arial"/>
              <a:buChar char="•"/>
            </a:pPr>
            <a:r>
              <a:rPr lang="en-US" dirty="0" smtClean="0"/>
              <a:t>Am I permitted to remove, access and use PHI through this route (mobile devices)?</a:t>
            </a:r>
          </a:p>
          <a:p>
            <a:pPr marL="285750" indent="-285750">
              <a:buFont typeface="Arial"/>
              <a:buChar char="•"/>
            </a:pPr>
            <a:r>
              <a:rPr lang="en-US" dirty="0" smtClean="0"/>
              <a:t>Am I complying with the associated P&amp;Ps?</a:t>
            </a:r>
          </a:p>
          <a:p>
            <a:pPr marL="285750" indent="-285750">
              <a:buFont typeface="Arial"/>
              <a:buChar char="•"/>
            </a:pPr>
            <a:r>
              <a:rPr lang="en-US" dirty="0" smtClean="0"/>
              <a:t>Am I using strong passwords and encryption?</a:t>
            </a:r>
          </a:p>
          <a:p>
            <a:pPr marL="285750" indent="-285750">
              <a:buFont typeface="Arial"/>
              <a:buChar char="•"/>
            </a:pPr>
            <a:r>
              <a:rPr lang="en-US" dirty="0" smtClean="0"/>
              <a:t>Only take/use the least amount of PHI via wireless routes necessary</a:t>
            </a:r>
          </a:p>
          <a:p>
            <a:pPr marL="285750" indent="-285750">
              <a:buFont typeface="Arial"/>
              <a:buChar char="•"/>
            </a:pPr>
            <a:r>
              <a:rPr lang="en-US" dirty="0" smtClean="0"/>
              <a:t>Be sure to use secured networks</a:t>
            </a:r>
          </a:p>
          <a:p>
            <a:pPr marL="285750" indent="-285750">
              <a:buFont typeface="Arial"/>
              <a:buChar char="•"/>
            </a:pPr>
            <a:r>
              <a:rPr lang="en-US" dirty="0" smtClean="0"/>
              <a:t>Mobile devices should use protective software</a:t>
            </a:r>
          </a:p>
          <a:p>
            <a:pPr marL="285750" indent="-285750">
              <a:buFont typeface="Arial"/>
              <a:buChar char="•"/>
            </a:pPr>
            <a:r>
              <a:rPr lang="en-US" dirty="0" smtClean="0"/>
              <a:t>Beware of shoulder surfing, or eavesdropping</a:t>
            </a:r>
          </a:p>
          <a:p>
            <a:pPr marL="285750" indent="-285750">
              <a:buFont typeface="Arial"/>
              <a:buChar char="•"/>
            </a:pPr>
            <a:r>
              <a:rPr lang="en-US" dirty="0" smtClean="0"/>
              <a:t> keep your mobile device with you at all times</a:t>
            </a:r>
          </a:p>
          <a:p>
            <a:pPr marL="285750" indent="-285750">
              <a:buFont typeface="Arial"/>
              <a:buChar char="•"/>
            </a:pPr>
            <a:r>
              <a:rPr lang="en-US" dirty="0" smtClean="0"/>
              <a:t>Report any stolen devices immediately</a:t>
            </a:r>
          </a:p>
          <a:p>
            <a:pPr marL="285750" indent="-285750">
              <a:buFont typeface="Arial"/>
              <a:buChar char="•"/>
            </a:pPr>
            <a:endParaRPr lang="en-US" dirty="0" smtClean="0"/>
          </a:p>
        </p:txBody>
      </p:sp>
      <p:sp>
        <p:nvSpPr>
          <p:cNvPr id="10" name="TextBox 9"/>
          <p:cNvSpPr txBox="1"/>
          <p:nvPr/>
        </p:nvSpPr>
        <p:spPr>
          <a:xfrm>
            <a:off x="4590423" y="6026285"/>
            <a:ext cx="3919594" cy="369332"/>
          </a:xfrm>
          <a:prstGeom prst="rect">
            <a:avLst/>
          </a:prstGeom>
          <a:noFill/>
        </p:spPr>
        <p:txBody>
          <a:bodyPr wrap="square" rtlCol="0">
            <a:spAutoFit/>
          </a:bodyPr>
          <a:lstStyle/>
          <a:p>
            <a:r>
              <a:rPr lang="en-US" dirty="0" smtClean="0"/>
              <a:t>(</a:t>
            </a:r>
            <a:r>
              <a:rPr lang="en-US" sz="1200" dirty="0" err="1" smtClean="0"/>
              <a:t>Cavoukin</a:t>
            </a:r>
            <a:r>
              <a:rPr lang="en-US" sz="1200" dirty="0" smtClean="0"/>
              <a:t>, 2013 &amp; Saskatchewan OIPC, 2009)</a:t>
            </a:r>
            <a:endParaRPr lang="en-US" sz="1200" dirty="0"/>
          </a:p>
        </p:txBody>
      </p:sp>
      <p:pic>
        <p:nvPicPr>
          <p:cNvPr id="11" name="Picture 10" descr="Helpful Tips - Best Practices - Mobile Device Security - March 2011.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6116" y="2695916"/>
            <a:ext cx="2453901" cy="3175637"/>
          </a:xfrm>
          <a:prstGeom prst="rect">
            <a:avLst/>
          </a:prstGeom>
        </p:spPr>
      </p:pic>
    </p:spTree>
    <p:extLst>
      <p:ext uri="{BB962C8B-B14F-4D97-AF65-F5344CB8AC3E}">
        <p14:creationId xmlns:p14="http://schemas.microsoft.com/office/powerpoint/2010/main" val="37237438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Dealing with Confidential Information</a:t>
            </a:r>
            <a:endParaRPr lang="en-US" dirty="0"/>
          </a:p>
        </p:txBody>
      </p:sp>
      <p:sp>
        <p:nvSpPr>
          <p:cNvPr id="3" name="Content Placeholder 2"/>
          <p:cNvSpPr>
            <a:spLocks noGrp="1"/>
          </p:cNvSpPr>
          <p:nvPr>
            <p:ph idx="1"/>
          </p:nvPr>
        </p:nvSpPr>
        <p:spPr/>
        <p:txBody>
          <a:bodyPr/>
          <a:lstStyle/>
          <a:p>
            <a:r>
              <a:rPr lang="nl-NL" dirty="0">
                <a:hlinkClick r:id="rId2"/>
              </a:rPr>
              <a:t>https://www.youtube.com/watch?v=_ITU377uuJY</a:t>
            </a:r>
            <a:endParaRPr lang="nl-NL" dirty="0"/>
          </a:p>
          <a:p>
            <a:pPr marL="68580" indent="0">
              <a:buNone/>
            </a:pPr>
            <a:endParaRPr lang="en-US" dirty="0"/>
          </a:p>
        </p:txBody>
      </p:sp>
    </p:spTree>
    <p:extLst>
      <p:ext uri="{BB962C8B-B14F-4D97-AF65-F5344CB8AC3E}">
        <p14:creationId xmlns:p14="http://schemas.microsoft.com/office/powerpoint/2010/main" val="63665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Health Information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Personal health information (PHI) as according to Rouse (2010), involves demographics, medical history, insurance information, lab and test results and any other related data that is gathered by health care providers to identify and guide practice associated with a client</a:t>
            </a:r>
            <a:r>
              <a:rPr lang="en-US" dirty="0" smtClean="0"/>
              <a:t>.</a:t>
            </a:r>
          </a:p>
          <a:p>
            <a:r>
              <a:rPr lang="en-US" dirty="0"/>
              <a:t>PHI is highly sensitive information that is greatly beneficial for improving health care </a:t>
            </a:r>
            <a:r>
              <a:rPr lang="en-US" dirty="0" smtClean="0"/>
              <a:t>through improved </a:t>
            </a:r>
            <a:r>
              <a:rPr lang="en-US" dirty="0"/>
              <a:t>access </a:t>
            </a:r>
            <a:r>
              <a:rPr lang="en-US" dirty="0" smtClean="0"/>
              <a:t>as </a:t>
            </a:r>
            <a:r>
              <a:rPr lang="en-US" dirty="0"/>
              <a:t>well research practices</a:t>
            </a:r>
            <a:r>
              <a:rPr lang="en-US" dirty="0" smtClean="0"/>
              <a:t>.</a:t>
            </a:r>
          </a:p>
          <a:p>
            <a:r>
              <a:rPr lang="en-US" dirty="0"/>
              <a:t>Although greater access leads to increased risks associated with the privacy and confidentiality associated.</a:t>
            </a:r>
          </a:p>
        </p:txBody>
      </p:sp>
    </p:spTree>
    <p:extLst>
      <p:ext uri="{BB962C8B-B14F-4D97-AF65-F5344CB8AC3E}">
        <p14:creationId xmlns:p14="http://schemas.microsoft.com/office/powerpoint/2010/main" val="648992816"/>
      </p:ext>
    </p:extLst>
  </p:cSld>
  <p:clrMapOvr>
    <a:masterClrMapping/>
  </p:clrMapOvr>
  <mc:AlternateContent xmlns:mc="http://schemas.openxmlformats.org/markup-compatibility/2006" xmlns:p14="http://schemas.microsoft.com/office/powerpoint/2010/main">
    <mc:Choice Requires="p14">
      <p:transition spd="slow" p14:dur="2000" advTm="2833"/>
    </mc:Choice>
    <mc:Fallback xmlns="">
      <p:transition xmlns:p14="http://schemas.microsoft.com/office/powerpoint/2010/main" spd="slow" advTm="2833"/>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E-Health </a:t>
            </a:r>
            <a:r>
              <a:rPr lang="en-US" dirty="0" smtClean="0"/>
              <a:t>Ontario</a:t>
            </a:r>
            <a:endParaRPr lang="en-US" dirty="0"/>
          </a:p>
        </p:txBody>
      </p:sp>
      <p:sp>
        <p:nvSpPr>
          <p:cNvPr id="3" name="Content Placeholder 2"/>
          <p:cNvSpPr>
            <a:spLocks noGrp="1"/>
          </p:cNvSpPr>
          <p:nvPr>
            <p:ph idx="1"/>
          </p:nvPr>
        </p:nvSpPr>
        <p:spPr/>
        <p:txBody>
          <a:bodyPr/>
          <a:lstStyle/>
          <a:p>
            <a:r>
              <a:rPr lang="en-US" dirty="0" smtClean="0"/>
              <a:t>In 2008 Ontario ventured into a provincial project- E-Health Ontario </a:t>
            </a:r>
          </a:p>
          <a:p>
            <a:r>
              <a:rPr lang="en-US" dirty="0" smtClean="0"/>
              <a:t>An independent agency from Ministry of Health and Long Term Care</a:t>
            </a:r>
          </a:p>
          <a:p>
            <a:r>
              <a:rPr lang="en-US" dirty="0" smtClean="0"/>
              <a:t>Focuses on establishing and maintaining electronic health records for all Ontarians</a:t>
            </a:r>
          </a:p>
          <a:p>
            <a:endParaRPr lang="en-US" dirty="0" smtClean="0"/>
          </a:p>
          <a:p>
            <a:pPr marL="1892808" lvl="8" indent="0">
              <a:buNone/>
            </a:pPr>
            <a:r>
              <a:rPr lang="en-US" dirty="0" smtClean="0"/>
              <a:t>(</a:t>
            </a:r>
            <a:r>
              <a:rPr lang="en-US" dirty="0" err="1" smtClean="0"/>
              <a:t>eHealthOntario</a:t>
            </a:r>
            <a:r>
              <a:rPr lang="en-US" dirty="0" smtClean="0"/>
              <a:t>, 2008)</a:t>
            </a:r>
            <a:endParaRPr lang="en-US" dirty="0"/>
          </a:p>
        </p:txBody>
      </p:sp>
    </p:spTree>
    <p:extLst>
      <p:ext uri="{BB962C8B-B14F-4D97-AF65-F5344CB8AC3E}">
        <p14:creationId xmlns:p14="http://schemas.microsoft.com/office/powerpoint/2010/main" val="29843016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E-Health Ontario</a:t>
            </a:r>
            <a:endParaRPr lang="en-US" dirty="0"/>
          </a:p>
        </p:txBody>
      </p:sp>
      <p:sp>
        <p:nvSpPr>
          <p:cNvPr id="3" name="Content Placeholder 2"/>
          <p:cNvSpPr>
            <a:spLocks noGrp="1"/>
          </p:cNvSpPr>
          <p:nvPr>
            <p:ph idx="1"/>
          </p:nvPr>
        </p:nvSpPr>
        <p:spPr/>
        <p:txBody>
          <a:bodyPr/>
          <a:lstStyle/>
          <a:p>
            <a:r>
              <a:rPr lang="pl-PL" dirty="0">
                <a:hlinkClick r:id="rId2"/>
              </a:rPr>
              <a:t>http://www.youtube.com/watch?v=H-</a:t>
            </a:r>
            <a:r>
              <a:rPr lang="pl-PL" dirty="0" smtClean="0">
                <a:hlinkClick r:id="rId2"/>
              </a:rPr>
              <a:t>gLN08cbT8</a:t>
            </a:r>
            <a:endParaRPr lang="pl-PL" dirty="0" smtClean="0"/>
          </a:p>
          <a:p>
            <a:endParaRPr lang="en-US" dirty="0"/>
          </a:p>
        </p:txBody>
      </p:sp>
    </p:spTree>
    <p:extLst>
      <p:ext uri="{BB962C8B-B14F-4D97-AF65-F5344CB8AC3E}">
        <p14:creationId xmlns:p14="http://schemas.microsoft.com/office/powerpoint/2010/main" val="311051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Vault</a:t>
            </a:r>
            <a:endParaRPr lang="en-US" dirty="0"/>
          </a:p>
        </p:txBody>
      </p:sp>
      <p:sp>
        <p:nvSpPr>
          <p:cNvPr id="3" name="Content Placeholder 2"/>
          <p:cNvSpPr>
            <a:spLocks noGrp="1"/>
          </p:cNvSpPr>
          <p:nvPr>
            <p:ph idx="1"/>
          </p:nvPr>
        </p:nvSpPr>
        <p:spPr/>
        <p:txBody>
          <a:bodyPr>
            <a:normAutofit fontScale="92500"/>
          </a:bodyPr>
          <a:lstStyle/>
          <a:p>
            <a:pPr marL="68580" indent="0">
              <a:buNone/>
            </a:pPr>
            <a:r>
              <a:rPr lang="en-US" dirty="0" smtClean="0"/>
              <a:t>Provide individuals a space to “gather, store, use and share health information…” as a method to assist individuals gain control over their health information (Microsoft, 2014).  </a:t>
            </a:r>
          </a:p>
          <a:p>
            <a:pPr marL="68580" indent="0">
              <a:buNone/>
            </a:pPr>
            <a:endParaRPr lang="en-US" dirty="0"/>
          </a:p>
          <a:p>
            <a:pPr marL="68580" indent="0">
              <a:buNone/>
            </a:pPr>
            <a:r>
              <a:rPr lang="en-US" dirty="0" smtClean="0"/>
              <a:t>Individuals are able to upload their own information, use apps and devices that are offered through the vault as well as share their information with others, if they so choose.</a:t>
            </a:r>
            <a:endParaRPr lang="en-US" dirty="0"/>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10878497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World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are all around us, we use them in our personal life as well as our professional.  </a:t>
            </a:r>
          </a:p>
          <a:p>
            <a:r>
              <a:rPr lang="en-US" dirty="0" smtClean="0"/>
              <a:t>Sometimes without even realizing or acknowledgement</a:t>
            </a:r>
          </a:p>
          <a:p>
            <a:pPr lvl="1"/>
            <a:r>
              <a:rPr lang="en-US" dirty="0" smtClean="0"/>
              <a:t>Is your PHI shared?</a:t>
            </a:r>
          </a:p>
          <a:p>
            <a:pPr lvl="1"/>
            <a:r>
              <a:rPr lang="en-US" dirty="0" smtClean="0"/>
              <a:t>Do you trust that your PHI is secured and safeguarded appropriately?</a:t>
            </a:r>
          </a:p>
          <a:p>
            <a:pPr lvl="1"/>
            <a:r>
              <a:rPr lang="en-US" dirty="0" smtClean="0"/>
              <a:t>Are you familiar with wallet apps- they allow all information from the cards within your wallet be stored in an application on your phone…is this similar?</a:t>
            </a:r>
          </a:p>
        </p:txBody>
      </p:sp>
    </p:spTree>
    <p:extLst>
      <p:ext uri="{BB962C8B-B14F-4D97-AF65-F5344CB8AC3E}">
        <p14:creationId xmlns:p14="http://schemas.microsoft.com/office/powerpoint/2010/main" val="42665283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Wireless technology and associated devices are here to stay and will only continue to increase</a:t>
            </a:r>
          </a:p>
          <a:p>
            <a:r>
              <a:rPr lang="en-US" dirty="0" smtClean="0"/>
              <a:t>There are definite benefits (cost, efficiency, etc.) from the use of wireless technology, but for the benefits to be sustained, there needs to be a culture of privacy created.</a:t>
            </a:r>
          </a:p>
          <a:p>
            <a:r>
              <a:rPr lang="en-US" dirty="0" smtClean="0"/>
              <a:t>Routine, ongoing risk assessments need to take place to ensure protection of information through effective safe guards</a:t>
            </a:r>
          </a:p>
          <a:p>
            <a:endParaRPr lang="en-US" dirty="0"/>
          </a:p>
          <a:p>
            <a:pPr marL="896112" lvl="3" indent="0">
              <a:buNone/>
            </a:pPr>
            <a:r>
              <a:rPr lang="en-US" dirty="0" smtClean="0"/>
              <a:t>(</a:t>
            </a:r>
            <a:r>
              <a:rPr lang="en-US" dirty="0" err="1" smtClean="0"/>
              <a:t>Radak</a:t>
            </a:r>
            <a:r>
              <a:rPr lang="en-US" dirty="0" smtClean="0"/>
              <a:t>, 2003 &amp; IPCO, 2011)</a:t>
            </a:r>
          </a:p>
        </p:txBody>
      </p:sp>
    </p:spTree>
    <p:extLst>
      <p:ext uri="{BB962C8B-B14F-4D97-AF65-F5344CB8AC3E}">
        <p14:creationId xmlns:p14="http://schemas.microsoft.com/office/powerpoint/2010/main" val="42871626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a:t>
            </a:r>
            <a:endParaRPr lang="en-US" dirty="0"/>
          </a:p>
        </p:txBody>
      </p:sp>
      <p:sp>
        <p:nvSpPr>
          <p:cNvPr id="3" name="Content Placeholder 2"/>
          <p:cNvSpPr>
            <a:spLocks noGrp="1"/>
          </p:cNvSpPr>
          <p:nvPr>
            <p:ph idx="1"/>
          </p:nvPr>
        </p:nvSpPr>
        <p:spPr/>
        <p:txBody>
          <a:bodyPr/>
          <a:lstStyle/>
          <a:p>
            <a:r>
              <a:rPr lang="en-US" dirty="0" smtClean="0"/>
              <a:t>Do you use wireless technology to share and store PHI, if so what safeguards are used within your organization? </a:t>
            </a:r>
            <a:r>
              <a:rPr lang="en-US" dirty="0"/>
              <a:t>D</a:t>
            </a:r>
            <a:r>
              <a:rPr lang="en-US" dirty="0" smtClean="0"/>
              <a:t>o you participate in routine training? Audits?  How often do these take place?</a:t>
            </a:r>
            <a:endParaRPr lang="en-US" dirty="0"/>
          </a:p>
        </p:txBody>
      </p:sp>
    </p:spTree>
    <p:extLst>
      <p:ext uri="{BB962C8B-B14F-4D97-AF65-F5344CB8AC3E}">
        <p14:creationId xmlns:p14="http://schemas.microsoft.com/office/powerpoint/2010/main" val="41079543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B</a:t>
            </a:r>
            <a:endParaRPr lang="en-US" dirty="0"/>
          </a:p>
        </p:txBody>
      </p:sp>
      <p:sp>
        <p:nvSpPr>
          <p:cNvPr id="3" name="Content Placeholder 2"/>
          <p:cNvSpPr>
            <a:spLocks noGrp="1"/>
          </p:cNvSpPr>
          <p:nvPr>
            <p:ph idx="1"/>
          </p:nvPr>
        </p:nvSpPr>
        <p:spPr/>
        <p:txBody>
          <a:bodyPr/>
          <a:lstStyle/>
          <a:p>
            <a:r>
              <a:rPr lang="en-US" dirty="0" smtClean="0"/>
              <a:t>Considering the various security related technology available today, where do you see safeguards in the future?  </a:t>
            </a:r>
            <a:endParaRPr lang="en-US" dirty="0"/>
          </a:p>
        </p:txBody>
      </p:sp>
    </p:spTree>
    <p:extLst>
      <p:ext uri="{BB962C8B-B14F-4D97-AF65-F5344CB8AC3E}">
        <p14:creationId xmlns:p14="http://schemas.microsoft.com/office/powerpoint/2010/main" val="8666612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a:t>
            </a:r>
            <a:endParaRPr lang="en-US" dirty="0"/>
          </a:p>
        </p:txBody>
      </p:sp>
      <p:sp>
        <p:nvSpPr>
          <p:cNvPr id="3" name="Content Placeholder 2"/>
          <p:cNvSpPr>
            <a:spLocks noGrp="1"/>
          </p:cNvSpPr>
          <p:nvPr>
            <p:ph idx="1"/>
          </p:nvPr>
        </p:nvSpPr>
        <p:spPr/>
        <p:txBody>
          <a:bodyPr/>
          <a:lstStyle/>
          <a:p>
            <a:r>
              <a:rPr lang="en-US" dirty="0" smtClean="0"/>
              <a:t>Do you feel mock scenarios would be an effective approach to ensure safeguards are properly put into place? Enhance staff awareness and understanding? Have you participated in such activities related to safeguarding wireless devices?</a:t>
            </a:r>
            <a:endParaRPr lang="en-US" dirty="0"/>
          </a:p>
        </p:txBody>
      </p:sp>
    </p:spTree>
    <p:extLst>
      <p:ext uri="{BB962C8B-B14F-4D97-AF65-F5344CB8AC3E}">
        <p14:creationId xmlns:p14="http://schemas.microsoft.com/office/powerpoint/2010/main" val="17261927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D</a:t>
            </a:r>
            <a:endParaRPr lang="en-US" dirty="0"/>
          </a:p>
        </p:txBody>
      </p:sp>
      <p:sp>
        <p:nvSpPr>
          <p:cNvPr id="3" name="Content Placeholder 2"/>
          <p:cNvSpPr>
            <a:spLocks noGrp="1"/>
          </p:cNvSpPr>
          <p:nvPr>
            <p:ph idx="1"/>
          </p:nvPr>
        </p:nvSpPr>
        <p:spPr/>
        <p:txBody>
          <a:bodyPr/>
          <a:lstStyle/>
          <a:p>
            <a:r>
              <a:rPr lang="en-US" dirty="0" smtClean="0"/>
              <a:t>Are you familiar with a situation where PHI was breached while using a wireless device? Could stronger safeguards been put into place to change the outcome?</a:t>
            </a:r>
            <a:endParaRPr lang="en-US" dirty="0"/>
          </a:p>
        </p:txBody>
      </p:sp>
    </p:spTree>
    <p:extLst>
      <p:ext uri="{BB962C8B-B14F-4D97-AF65-F5344CB8AC3E}">
        <p14:creationId xmlns:p14="http://schemas.microsoft.com/office/powerpoint/2010/main" val="1028845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47500" lnSpcReduction="20000"/>
          </a:bodyPr>
          <a:lstStyle/>
          <a:p>
            <a:r>
              <a:rPr lang="en-US" dirty="0"/>
              <a:t>Al </a:t>
            </a:r>
            <a:r>
              <a:rPr lang="en-US" dirty="0" err="1"/>
              <a:t>Ameen</a:t>
            </a:r>
            <a:r>
              <a:rPr lang="en-US" dirty="0"/>
              <a:t>, M., Liu, J., &amp; </a:t>
            </a:r>
            <a:r>
              <a:rPr lang="en-US" dirty="0" err="1"/>
              <a:t>Kwak</a:t>
            </a:r>
            <a:r>
              <a:rPr lang="en-US" dirty="0"/>
              <a:t>, K. (2012). Security and privacy issues in wireless sensor networks for healthcare applications.</a:t>
            </a:r>
            <a:r>
              <a:rPr lang="en-US" i="1" dirty="0"/>
              <a:t> Journal of Medical Systems, 36</a:t>
            </a:r>
            <a:r>
              <a:rPr lang="en-US" dirty="0"/>
              <a:t>(1), 93-101. </a:t>
            </a:r>
            <a:r>
              <a:rPr lang="en-US" dirty="0" err="1"/>
              <a:t>doi:</a:t>
            </a:r>
            <a:r>
              <a:rPr lang="en-US" dirty="0" err="1">
                <a:hlinkClick r:id="rId2"/>
              </a:rPr>
              <a:t>http</a:t>
            </a:r>
            <a:r>
              <a:rPr lang="en-US" dirty="0">
                <a:hlinkClick r:id="rId2"/>
              </a:rPr>
              <a:t>://dx.doi.org/10.1007/s10916-010-9449-4</a:t>
            </a:r>
            <a:endParaRPr lang="en-US" dirty="0"/>
          </a:p>
          <a:p>
            <a:r>
              <a:rPr lang="en-US" dirty="0"/>
              <a:t>American Medical Association. (2010).  HIPAA Security rule: frequently asked questions regarding encryption of personal health information.  Retrieved from http://</a:t>
            </a:r>
            <a:r>
              <a:rPr lang="en-US" dirty="0" err="1"/>
              <a:t>www.ama-assn.org</a:t>
            </a:r>
            <a:r>
              <a:rPr lang="en-US" dirty="0"/>
              <a:t>/resources/doc/</a:t>
            </a:r>
            <a:r>
              <a:rPr lang="en-US" dirty="0" err="1"/>
              <a:t>washington</a:t>
            </a:r>
            <a:r>
              <a:rPr lang="en-US" dirty="0"/>
              <a:t>/</a:t>
            </a:r>
            <a:r>
              <a:rPr lang="en-US" dirty="0" err="1"/>
              <a:t>hipaa</a:t>
            </a:r>
            <a:r>
              <a:rPr lang="en-US" dirty="0"/>
              <a:t>-phi-</a:t>
            </a:r>
            <a:r>
              <a:rPr lang="en-US" dirty="0" err="1"/>
              <a:t>encryption.pdf</a:t>
            </a:r>
            <a:endParaRPr lang="en-US" dirty="0"/>
          </a:p>
          <a:p>
            <a:r>
              <a:rPr lang="en-US" dirty="0"/>
              <a:t>Blazek, N., Kluge, E., &amp; </a:t>
            </a:r>
            <a:r>
              <a:rPr lang="en-US" dirty="0" err="1"/>
              <a:t>Siegal</a:t>
            </a:r>
            <a:r>
              <a:rPr lang="en-US" dirty="0"/>
              <a:t>, G. (2012). </a:t>
            </a:r>
            <a:r>
              <a:rPr lang="en-US" dirty="0" err="1"/>
              <a:t>mHealth</a:t>
            </a:r>
            <a:r>
              <a:rPr lang="en-US" dirty="0"/>
              <a:t>: Innovative collaboration between physicians, patients and technologists.</a:t>
            </a:r>
            <a:r>
              <a:rPr lang="en-US" i="1" dirty="0"/>
              <a:t> Infectious Diseases in Children, 25</a:t>
            </a:r>
            <a:r>
              <a:rPr lang="en-US" dirty="0"/>
              <a:t>(7), 1-11. Retrieved from </a:t>
            </a:r>
            <a:r>
              <a:rPr lang="en-US" dirty="0">
                <a:hlinkClick r:id="rId3"/>
              </a:rPr>
              <a:t>http://search.proquest.com/docview/1030169122?accountid=8408</a:t>
            </a:r>
            <a:endParaRPr lang="en-US" dirty="0"/>
          </a:p>
          <a:p>
            <a:r>
              <a:rPr lang="en-US" dirty="0"/>
              <a:t>Campbell, R. J., &amp; </a:t>
            </a:r>
            <a:r>
              <a:rPr lang="en-US" dirty="0" err="1"/>
              <a:t>Durigon</a:t>
            </a:r>
            <a:r>
              <a:rPr lang="en-US" dirty="0"/>
              <a:t>, L. (2003). Wireless communication in health care: Who will win the right to send data boldly where no data has gone before?</a:t>
            </a:r>
            <a:r>
              <a:rPr lang="en-US" i="1" dirty="0"/>
              <a:t> Health Care Manager, 22</a:t>
            </a:r>
            <a:r>
              <a:rPr lang="en-US" dirty="0"/>
              <a:t>(3), 233-240. Retrieved from </a:t>
            </a:r>
            <a:r>
              <a:rPr lang="en-US" u="sng" dirty="0">
                <a:hlinkClick r:id="rId4"/>
              </a:rPr>
              <a:t>http://0-search.ebscohost.com.aupac.lib.athabascau.ca/login.aspx?direct=true&amp;AuthType=url,ip,uid&amp;db=rzh&amp;AN=2004019975&amp;site=ehost-live</a:t>
            </a:r>
            <a:endParaRPr lang="en-US" dirty="0"/>
          </a:p>
          <a:p>
            <a:r>
              <a:rPr lang="en-US" dirty="0" err="1"/>
              <a:t>Cavoukian</a:t>
            </a:r>
            <a:r>
              <a:rPr lang="en-US" dirty="0"/>
              <a:t>, A. (2007).  Wireless communication technologies: safeguarding privacy and security.  Retrieved from </a:t>
            </a:r>
            <a:r>
              <a:rPr lang="en-US" u="sng" dirty="0">
                <a:hlinkClick r:id="rId5"/>
              </a:rPr>
              <a:t>http://www.ipc.on.ca/images/Resources/up-</a:t>
            </a:r>
            <a:r>
              <a:rPr lang="en-US" u="sng" dirty="0" smtClean="0">
                <a:hlinkClick r:id="rId5"/>
              </a:rPr>
              <a:t>1fact_14_e.pdf</a:t>
            </a:r>
            <a:endParaRPr lang="en-US" dirty="0" smtClean="0"/>
          </a:p>
          <a:p>
            <a:r>
              <a:rPr lang="en-US" dirty="0" err="1" smtClean="0"/>
              <a:t>Cavoukian</a:t>
            </a:r>
            <a:r>
              <a:rPr lang="en-US" dirty="0"/>
              <a:t>, A. (1998). Safeguarding health information.</a:t>
            </a:r>
            <a:r>
              <a:rPr lang="en-US" i="1" dirty="0"/>
              <a:t> Health Law in Canada, 18</a:t>
            </a:r>
            <a:r>
              <a:rPr lang="en-US" dirty="0"/>
              <a:t>(4), 115-117.</a:t>
            </a:r>
          </a:p>
          <a:p>
            <a:r>
              <a:rPr lang="en-US" dirty="0" err="1"/>
              <a:t>Colpas</a:t>
            </a:r>
            <a:r>
              <a:rPr lang="en-US" dirty="0"/>
              <a:t>, P. (2013). Securing PHI.</a:t>
            </a:r>
            <a:r>
              <a:rPr lang="en-US" i="1" dirty="0"/>
              <a:t> Health Management Technology, 34</a:t>
            </a:r>
            <a:r>
              <a:rPr lang="en-US" dirty="0"/>
              <a:t>(2), 18-20. Retrieved from </a:t>
            </a:r>
            <a:r>
              <a:rPr lang="en-US" dirty="0">
                <a:hlinkClick r:id="rId6"/>
              </a:rPr>
              <a:t>http://search.proquest.com/docview/1326218014?accountid=8408</a:t>
            </a:r>
            <a:endParaRPr lang="en-US" dirty="0"/>
          </a:p>
          <a:p>
            <a:endParaRPr lang="en-US" dirty="0"/>
          </a:p>
        </p:txBody>
      </p:sp>
    </p:spTree>
    <p:extLst>
      <p:ext uri="{BB962C8B-B14F-4D97-AF65-F5344CB8AC3E}">
        <p14:creationId xmlns:p14="http://schemas.microsoft.com/office/powerpoint/2010/main" val="4034572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Health Care Professionals’ Responsibility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Health </a:t>
            </a:r>
            <a:r>
              <a:rPr lang="en-US" dirty="0"/>
              <a:t>care providers' have a professional and legal obligation to ensure the information they receive throughout their practice remains safe and confidential</a:t>
            </a:r>
          </a:p>
          <a:p>
            <a:endParaRPr lang="en-US" dirty="0"/>
          </a:p>
          <a:p>
            <a:r>
              <a:rPr lang="en-US" dirty="0"/>
              <a:t>The protection of the privacy of  patients' personal health information (PHI)stems back to Hippocratic Oath, circa 4th century, B.C. and continues to be incorporated into professional standards associated with healthcare providers today.</a:t>
            </a:r>
          </a:p>
          <a:p>
            <a:endParaRPr lang="en-US" dirty="0"/>
          </a:p>
          <a:p>
            <a:r>
              <a:rPr lang="en-US" dirty="0"/>
              <a:t>The Canada Health Act in 1984 involves principles of universality, comprehensiveness, pubic administration, portability and accessibility, which collectively help create a publicly funded, universal health system.  The national system is dictated by federal government, but is managed independently within each province and territory.  (</a:t>
            </a:r>
            <a:r>
              <a:rPr lang="en-US" dirty="0" err="1"/>
              <a:t>Weitz</a:t>
            </a:r>
            <a:r>
              <a:rPr lang="en-US" dirty="0"/>
              <a:t>, </a:t>
            </a:r>
            <a:r>
              <a:rPr lang="en-US" dirty="0" err="1"/>
              <a:t>Drummon</a:t>
            </a:r>
            <a:r>
              <a:rPr lang="en-US" dirty="0"/>
              <a:t>, Pringle, Ferris, et al. 2003). </a:t>
            </a:r>
          </a:p>
        </p:txBody>
      </p:sp>
      <p:pic>
        <p:nvPicPr>
          <p:cNvPr id="10" name="Audio Recording 14.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77924" y="1357864"/>
            <a:ext cx="812800" cy="812800"/>
          </a:xfrm>
          <a:prstGeom prst="rect">
            <a:avLst/>
          </a:prstGeom>
        </p:spPr>
      </p:pic>
    </p:spTree>
    <p:extLst>
      <p:ext uri="{BB962C8B-B14F-4D97-AF65-F5344CB8AC3E}">
        <p14:creationId xmlns:p14="http://schemas.microsoft.com/office/powerpoint/2010/main" val="649570465"/>
      </p:ext>
    </p:extLst>
  </p:cSld>
  <p:clrMapOvr>
    <a:masterClrMapping/>
  </p:clrMapOvr>
  <mc:AlternateContent xmlns:mc="http://schemas.openxmlformats.org/markup-compatibility/2006" xmlns:p14="http://schemas.microsoft.com/office/powerpoint/2010/main">
    <mc:Choice Requires="p14">
      <p:transition spd="slow" p14:dur="2000" advTm="936"/>
    </mc:Choice>
    <mc:Fallback xmlns="">
      <p:transition xmlns:p14="http://schemas.microsoft.com/office/powerpoint/2010/main" spd="slow" advTm="936"/>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62500" lnSpcReduction="20000"/>
          </a:bodyPr>
          <a:lstStyle/>
          <a:p>
            <a:r>
              <a:rPr lang="en-US" dirty="0"/>
              <a:t>Department of health &amp; human services USA. (</a:t>
            </a:r>
            <a:r>
              <a:rPr lang="en-US" dirty="0" err="1"/>
              <a:t>n.d.</a:t>
            </a:r>
            <a:r>
              <a:rPr lang="en-US" dirty="0"/>
              <a:t>) Privacy &amp; security.  Retrieved from </a:t>
            </a:r>
            <a:r>
              <a:rPr lang="en-US" u="sng" dirty="0">
                <a:hlinkClick r:id="rId2"/>
              </a:rPr>
              <a:t>http://www.healthit.gov/providers-professionals/your-mobile-device-and-health-information-privacy-and-security</a:t>
            </a:r>
            <a:endParaRPr lang="en-US" dirty="0"/>
          </a:p>
          <a:p>
            <a:r>
              <a:rPr lang="en-US" dirty="0" err="1"/>
              <a:t>eHealth</a:t>
            </a:r>
            <a:r>
              <a:rPr lang="en-US" dirty="0"/>
              <a:t> Ontario. (2012). About </a:t>
            </a:r>
            <a:r>
              <a:rPr lang="en-US" dirty="0" err="1"/>
              <a:t>eHealth</a:t>
            </a:r>
            <a:r>
              <a:rPr lang="en-US" dirty="0"/>
              <a:t> Ontario.  Retrieved from http://</a:t>
            </a:r>
            <a:r>
              <a:rPr lang="en-US" dirty="0" err="1"/>
              <a:t>www.ehealthontario.on.ca</a:t>
            </a:r>
            <a:r>
              <a:rPr lang="en-US" dirty="0"/>
              <a:t>/en/videos</a:t>
            </a:r>
          </a:p>
          <a:p>
            <a:r>
              <a:rPr lang="en-US" dirty="0" err="1"/>
              <a:t>eHealth</a:t>
            </a:r>
            <a:r>
              <a:rPr lang="en-US" dirty="0"/>
              <a:t> Ontario. (2008).</a:t>
            </a:r>
            <a:r>
              <a:rPr lang="en-US" i="1" dirty="0"/>
              <a:t>What we do</a:t>
            </a:r>
            <a:r>
              <a:rPr lang="en-US" dirty="0"/>
              <a:t>. Retrieved from </a:t>
            </a:r>
            <a:r>
              <a:rPr lang="en-US" u="sng" dirty="0">
                <a:hlinkClick r:id="rId3"/>
              </a:rPr>
              <a:t>http://www.ehealthontario.on.ca/en/about</a:t>
            </a:r>
            <a:endParaRPr lang="en-US" dirty="0"/>
          </a:p>
          <a:p>
            <a:r>
              <a:rPr lang="en-US" dirty="0"/>
              <a:t>HIPPA Exams. (2012). Why is HIPAA training beneficial. Retrieved from http://</a:t>
            </a:r>
            <a:r>
              <a:rPr lang="en-US" dirty="0" err="1"/>
              <a:t>www.youtube.com</a:t>
            </a:r>
            <a:r>
              <a:rPr lang="en-US" dirty="0"/>
              <a:t>/</a:t>
            </a:r>
            <a:r>
              <a:rPr lang="en-US" dirty="0" err="1"/>
              <a:t>watch?v</a:t>
            </a:r>
            <a:r>
              <a:rPr lang="en-US" dirty="0"/>
              <a:t>=</a:t>
            </a:r>
            <a:r>
              <a:rPr lang="en-US" dirty="0" smtClean="0"/>
              <a:t>YwSgDxNg5LI</a:t>
            </a:r>
          </a:p>
          <a:p>
            <a:r>
              <a:rPr lang="en-US" dirty="0" smtClean="0"/>
              <a:t>Information </a:t>
            </a:r>
            <a:r>
              <a:rPr lang="en-US" dirty="0"/>
              <a:t>&amp; Privacy Commissioner of Ontario.  (2011). Safeguarding personal health information when using mobile devices for research purposes.  Retrieved from </a:t>
            </a:r>
            <a:r>
              <a:rPr lang="en-US" dirty="0">
                <a:hlinkClick r:id="rId4"/>
              </a:rPr>
              <a:t>http://www.ipc.on.ca/images/Resources/cheo-</a:t>
            </a:r>
            <a:r>
              <a:rPr lang="en-US" dirty="0" smtClean="0">
                <a:hlinkClick r:id="rId4"/>
              </a:rPr>
              <a:t>mobile_device_research.pdf</a:t>
            </a:r>
            <a:endParaRPr lang="en-US" dirty="0"/>
          </a:p>
          <a:p>
            <a:r>
              <a:rPr lang="en-US" dirty="0"/>
              <a:t>Microsoft. (2014). Microsoft vault.  Retrieved from </a:t>
            </a:r>
            <a:r>
              <a:rPr lang="en-US" u="sng" dirty="0">
                <a:hlinkClick r:id="rId5"/>
              </a:rPr>
              <a:t>https://www.healthvault.com/ca/</a:t>
            </a:r>
            <a:r>
              <a:rPr lang="en-US" u="sng" dirty="0" smtClean="0">
                <a:hlinkClick r:id="rId5"/>
              </a:rPr>
              <a:t>en</a:t>
            </a:r>
            <a:endParaRPr lang="en-US" u="sng" dirty="0" smtClean="0"/>
          </a:p>
          <a:p>
            <a:endParaRPr lang="en-US" u="sng" dirty="0" smtClean="0"/>
          </a:p>
          <a:p>
            <a:endParaRPr lang="en-US" u="sng" dirty="0" smtClean="0"/>
          </a:p>
          <a:p>
            <a:endParaRPr lang="en-US" dirty="0"/>
          </a:p>
          <a:p>
            <a:endParaRPr lang="en-US" dirty="0"/>
          </a:p>
        </p:txBody>
      </p:sp>
    </p:spTree>
    <p:extLst>
      <p:ext uri="{BB962C8B-B14F-4D97-AF65-F5344CB8AC3E}">
        <p14:creationId xmlns:p14="http://schemas.microsoft.com/office/powerpoint/2010/main" val="18944443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1043490" y="2170664"/>
            <a:ext cx="6777317" cy="3508977"/>
          </a:xfrm>
        </p:spPr>
        <p:txBody>
          <a:bodyPr>
            <a:noAutofit/>
          </a:bodyPr>
          <a:lstStyle/>
          <a:p>
            <a:r>
              <a:rPr lang="en-US" sz="1000" dirty="0"/>
              <a:t>Mobile devices in the workplace.(2014). </a:t>
            </a:r>
            <a:r>
              <a:rPr lang="en-US" sz="1000" i="1" dirty="0"/>
              <a:t>Alberta RN, 69</a:t>
            </a:r>
            <a:r>
              <a:rPr lang="en-US" sz="1000" dirty="0"/>
              <a:t>(4), 13-14. Retrieved from </a:t>
            </a:r>
            <a:r>
              <a:rPr lang="en-US" sz="1000" dirty="0">
                <a:hlinkClick r:id="rId2"/>
              </a:rPr>
              <a:t>http://0-search.ebscohost.com.aupac.lib.athabascau.ca/login.aspx?direct=true&amp;AuthType=url,ip,uid&amp;db=rzh&amp;AN=2012465924&amp;site=ehost-</a:t>
            </a:r>
            <a:r>
              <a:rPr lang="en-US" sz="1000" dirty="0" smtClean="0">
                <a:hlinkClick r:id="rId2"/>
              </a:rPr>
              <a:t>live</a:t>
            </a:r>
            <a:endParaRPr lang="en-US" sz="1000" dirty="0" smtClean="0"/>
          </a:p>
          <a:p>
            <a:r>
              <a:rPr lang="en-US" sz="1000" dirty="0" err="1"/>
              <a:t>Newbold</a:t>
            </a:r>
            <a:r>
              <a:rPr lang="en-US" sz="1000" dirty="0"/>
              <a:t>, S. K. (2003). New uses for wireless technology.</a:t>
            </a:r>
            <a:r>
              <a:rPr lang="en-US" sz="1000" i="1" dirty="0"/>
              <a:t> Nursing Management, </a:t>
            </a:r>
            <a:r>
              <a:rPr lang="en-US" sz="1000" dirty="0"/>
              <a:t>, 22-3, 32. Retrieved from </a:t>
            </a:r>
            <a:r>
              <a:rPr lang="en-US" sz="1000" dirty="0">
                <a:hlinkClick r:id="rId3"/>
              </a:rPr>
              <a:t>http://search.proquest.com/docview/231382857?accountid=8408</a:t>
            </a:r>
            <a:endParaRPr lang="en-US" sz="1000" dirty="0"/>
          </a:p>
          <a:p>
            <a:r>
              <a:rPr lang="en-US" sz="1000" dirty="0"/>
              <a:t>Office of Information and Privacy Commissioner Ontario. (2002).  7 Essential steps for designing privacy into technology.  Retrieved from http://</a:t>
            </a:r>
            <a:r>
              <a:rPr lang="en-US" sz="1000" dirty="0" err="1"/>
              <a:t>www.ipc.on.ca</a:t>
            </a:r>
            <a:r>
              <a:rPr lang="en-US" sz="1000" dirty="0"/>
              <a:t>/images/Resources/up-</a:t>
            </a:r>
            <a:r>
              <a:rPr lang="en-US" sz="1000" dirty="0" smtClean="0"/>
              <a:t>17steps.pdf</a:t>
            </a:r>
            <a:endParaRPr lang="en-US" sz="1000" dirty="0"/>
          </a:p>
          <a:p>
            <a:r>
              <a:rPr lang="en-US" sz="1000" dirty="0"/>
              <a:t>Office of the Saskatchewan Information and Privacy Commissioner (Saskatchewan OIPC). (2011).  Best practices: mobile devices.  Retrieved from </a:t>
            </a:r>
            <a:r>
              <a:rPr lang="en-US" sz="1000" u="sng" dirty="0">
                <a:hlinkClick r:id="rId4"/>
              </a:rPr>
              <a:t>http://www.oipc.sk.ca/Resources/Helpful%20Tips%20-%20Best%20Practices%20-%20Mobile%20Device%20Security%20-%20March%202011.</a:t>
            </a:r>
            <a:r>
              <a:rPr lang="en-US" sz="1000" u="sng" dirty="0" smtClean="0">
                <a:hlinkClick r:id="rId4"/>
              </a:rPr>
              <a:t>pdf</a:t>
            </a:r>
            <a:endParaRPr lang="en-US" sz="1000" dirty="0"/>
          </a:p>
          <a:p>
            <a:r>
              <a:rPr lang="en-US" sz="1000" dirty="0" err="1"/>
              <a:t>Radak,S</a:t>
            </a:r>
            <a:r>
              <a:rPr lang="en-US" sz="1000" dirty="0"/>
              <a:t>. (2003).  Security for wireless networks and devices.  Retrieved from  </a:t>
            </a:r>
            <a:r>
              <a:rPr lang="en-US" sz="1000" u="sng" dirty="0">
                <a:hlinkClick r:id="rId5"/>
              </a:rPr>
              <a:t>http://csrc.nist.gov/publications/nistbul/march-03.pdf</a:t>
            </a:r>
            <a:endParaRPr lang="en-US" sz="1000" dirty="0"/>
          </a:p>
          <a:p>
            <a:r>
              <a:rPr lang="en-US" sz="1000" dirty="0"/>
              <a:t>Rouse, M. (2010). Personal health information. Retrieved from http://</a:t>
            </a:r>
            <a:r>
              <a:rPr lang="en-US" sz="1000" dirty="0" err="1"/>
              <a:t>searchhealthit.techtarget.com</a:t>
            </a:r>
            <a:r>
              <a:rPr lang="en-US" sz="1000" dirty="0"/>
              <a:t>/definition/personal-health-information</a:t>
            </a:r>
          </a:p>
          <a:p>
            <a:r>
              <a:rPr lang="en-US" sz="1000" dirty="0"/>
              <a:t>Top 10 mistakes in implementing wireless technology in healthcare.(2013). </a:t>
            </a:r>
            <a:r>
              <a:rPr lang="en-US" sz="1000" i="1" dirty="0"/>
              <a:t>Biomedical Instrumentation &amp; Technology, 47</a:t>
            </a:r>
            <a:r>
              <a:rPr lang="en-US" sz="1000" dirty="0"/>
              <a:t>(3), 215. Retrieved from </a:t>
            </a:r>
            <a:r>
              <a:rPr lang="en-US" sz="1000" dirty="0">
                <a:hlinkClick r:id="rId6"/>
              </a:rPr>
              <a:t>http://search.proquest.com/docview/1366370252?accountid=8408</a:t>
            </a:r>
            <a:endParaRPr lang="en-US" sz="1000" dirty="0"/>
          </a:p>
          <a:p>
            <a:r>
              <a:rPr lang="en-US" sz="1000" dirty="0"/>
              <a:t>Walsh, D., </a:t>
            </a:r>
            <a:r>
              <a:rPr lang="en-US" sz="1000" dirty="0" err="1"/>
              <a:t>Passerini</a:t>
            </a:r>
            <a:r>
              <a:rPr lang="en-US" sz="1000" dirty="0"/>
              <a:t>, K., </a:t>
            </a:r>
            <a:r>
              <a:rPr lang="en-US" sz="1000" dirty="0" err="1"/>
              <a:t>Varshney</a:t>
            </a:r>
            <a:r>
              <a:rPr lang="en-US" sz="1000" dirty="0"/>
              <a:t>, U., &amp; </a:t>
            </a:r>
            <a:r>
              <a:rPr lang="en-US" sz="1000" dirty="0" err="1"/>
              <a:t>Fjermestad</a:t>
            </a:r>
            <a:r>
              <a:rPr lang="en-US" sz="1000" dirty="0"/>
              <a:t>, J. (2008). Safeguarding patient privacy in electronic healthcare in the USA: The legal view.</a:t>
            </a:r>
            <a:r>
              <a:rPr lang="en-US" sz="1000" i="1" dirty="0"/>
              <a:t> International Journal of Electronic Healthcare, 4</a:t>
            </a:r>
            <a:r>
              <a:rPr lang="en-US" sz="1000" dirty="0"/>
              <a:t>(3-4), 311-326.</a:t>
            </a:r>
          </a:p>
          <a:p>
            <a:r>
              <a:rPr lang="en-US" sz="1000" dirty="0" err="1"/>
              <a:t>Weitz</a:t>
            </a:r>
            <a:r>
              <a:rPr lang="en-US" sz="1000" dirty="0"/>
              <a:t>, M., Drummond, N., Pringle, D., Ferris, L. E., &amp; et al. (2003). In whose interest? current issues in communicating personal health information: A </a:t>
            </a:r>
            <a:r>
              <a:rPr lang="en-US" sz="1000" dirty="0" err="1"/>
              <a:t>canadian</a:t>
            </a:r>
            <a:r>
              <a:rPr lang="en-US" sz="1000" dirty="0"/>
              <a:t> perspective.</a:t>
            </a:r>
            <a:r>
              <a:rPr lang="en-US" sz="1000" i="1" dirty="0"/>
              <a:t> The Journal of Law, Medicine &amp; Ethics, 31</a:t>
            </a:r>
            <a:r>
              <a:rPr lang="en-US" sz="1000" dirty="0"/>
              <a:t>(2), 292. Retrieved from </a:t>
            </a:r>
            <a:r>
              <a:rPr lang="en-US" sz="1000" dirty="0">
                <a:hlinkClick r:id="rId7"/>
              </a:rPr>
              <a:t>http://search.proquest.com/docview/223507909?accountid=8408</a:t>
            </a:r>
            <a:endParaRPr lang="en-US" sz="1000" dirty="0"/>
          </a:p>
          <a:p>
            <a:r>
              <a:rPr lang="en-US" sz="1000" dirty="0" err="1"/>
              <a:t>WeComply</a:t>
            </a:r>
            <a:r>
              <a:rPr lang="en-US" sz="1000" dirty="0"/>
              <a:t>. (2012). Guidelines for dealing with confidential information.  Retrieved from </a:t>
            </a:r>
            <a:r>
              <a:rPr lang="en-US" sz="1000" u="sng" dirty="0">
                <a:hlinkClick r:id="rId8"/>
              </a:rPr>
              <a:t>http://www.youtube.com/watch?v=</a:t>
            </a:r>
            <a:r>
              <a:rPr lang="en-US" sz="1000" u="sng" dirty="0" smtClean="0">
                <a:hlinkClick r:id="rId8"/>
              </a:rPr>
              <a:t>_ITU377uuJY</a:t>
            </a:r>
            <a:endParaRPr lang="en-US" sz="1000" dirty="0"/>
          </a:p>
        </p:txBody>
      </p:sp>
    </p:spTree>
    <p:extLst>
      <p:ext uri="{BB962C8B-B14F-4D97-AF65-F5344CB8AC3E}">
        <p14:creationId xmlns:p14="http://schemas.microsoft.com/office/powerpoint/2010/main" val="1932102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Advancing Technology</a:t>
            </a:r>
            <a:endParaRPr lang="en-US" dirty="0"/>
          </a:p>
        </p:txBody>
      </p:sp>
      <p:sp>
        <p:nvSpPr>
          <p:cNvPr id="3" name="Content Placeholder 2"/>
          <p:cNvSpPr>
            <a:spLocks noGrp="1"/>
          </p:cNvSpPr>
          <p:nvPr>
            <p:ph idx="1"/>
          </p:nvPr>
        </p:nvSpPr>
        <p:spPr/>
        <p:txBody>
          <a:bodyPr/>
          <a:lstStyle/>
          <a:p>
            <a:r>
              <a:rPr lang="en-US" dirty="0"/>
              <a:t>As technology has evolved over the years, health care professionals' responsibility to </a:t>
            </a:r>
            <a:r>
              <a:rPr lang="en-US" dirty="0" smtClean="0"/>
              <a:t>protect personal </a:t>
            </a:r>
            <a:r>
              <a:rPr lang="en-US" dirty="0"/>
              <a:t>health information has continued to be an area of focus and potential </a:t>
            </a:r>
            <a:r>
              <a:rPr lang="en-US" dirty="0" smtClean="0"/>
              <a:t>concern</a:t>
            </a:r>
          </a:p>
          <a:p>
            <a:r>
              <a:rPr lang="en-US" dirty="0"/>
              <a:t>Wireless devices are among the advancing technology within health care, they provide great benefits, but if not properly protected pose a major risk.</a:t>
            </a:r>
          </a:p>
        </p:txBody>
      </p:sp>
    </p:spTree>
    <p:extLst>
      <p:ext uri="{BB962C8B-B14F-4D97-AF65-F5344CB8AC3E}">
        <p14:creationId xmlns:p14="http://schemas.microsoft.com/office/powerpoint/2010/main" val="3632232964"/>
      </p:ext>
    </p:extLst>
  </p:cSld>
  <p:clrMapOvr>
    <a:masterClrMapping/>
  </p:clrMapOvr>
  <mc:AlternateContent xmlns:mc="http://schemas.openxmlformats.org/markup-compatibility/2006" xmlns:p14="http://schemas.microsoft.com/office/powerpoint/2010/main">
    <mc:Choice Requires="p14">
      <p:transition spd="slow" p14:dur="2000" advTm="777"/>
    </mc:Choice>
    <mc:Fallback xmlns="">
      <p:transition xmlns:p14="http://schemas.microsoft.com/office/powerpoint/2010/main" spd="slow" advTm="77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Wireless Devices</a:t>
            </a:r>
            <a:endParaRPr lang="en-US" dirty="0"/>
          </a:p>
        </p:txBody>
      </p:sp>
      <p:pic>
        <p:nvPicPr>
          <p:cNvPr id="4" name="Picture 3" descr="mobiledevic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65908" y="3835400"/>
            <a:ext cx="3414144" cy="2508763"/>
          </a:xfrm>
          <a:prstGeom prst="rect">
            <a:avLst/>
          </a:prstGeom>
        </p:spPr>
      </p:pic>
      <p:sp>
        <p:nvSpPr>
          <p:cNvPr id="3" name="Content Placeholder 2"/>
          <p:cNvSpPr>
            <a:spLocks noGrp="1"/>
          </p:cNvSpPr>
          <p:nvPr>
            <p:ph idx="1"/>
          </p:nvPr>
        </p:nvSpPr>
        <p:spPr>
          <a:xfrm>
            <a:off x="1043490" y="2346734"/>
            <a:ext cx="6777317" cy="3508977"/>
          </a:xfrm>
        </p:spPr>
        <p:txBody>
          <a:bodyPr>
            <a:normAutofit/>
          </a:bodyPr>
          <a:lstStyle/>
          <a:p>
            <a:pPr marL="68580" indent="0">
              <a:buNone/>
            </a:pPr>
            <a:r>
              <a:rPr lang="fr-FR" dirty="0" err="1" smtClean="0"/>
              <a:t>T</a:t>
            </a:r>
            <a:r>
              <a:rPr lang="en-US" dirty="0" smtClean="0"/>
              <a:t>h</a:t>
            </a:r>
            <a:r>
              <a:rPr lang="fr-FR" dirty="0" smtClean="0"/>
              <a:t>e </a:t>
            </a:r>
            <a:r>
              <a:rPr lang="fr-FR" dirty="0" err="1" smtClean="0"/>
              <a:t>three</a:t>
            </a:r>
            <a:r>
              <a:rPr lang="fr-FR" dirty="0" smtClean="0"/>
              <a:t> </a:t>
            </a:r>
            <a:r>
              <a:rPr lang="fr-FR" dirty="0" err="1" smtClean="0"/>
              <a:t>most</a:t>
            </a:r>
            <a:r>
              <a:rPr lang="fr-FR" dirty="0" smtClean="0"/>
              <a:t> </a:t>
            </a:r>
            <a:r>
              <a:rPr lang="fr-FR" dirty="0" err="1" smtClean="0"/>
              <a:t>commonly</a:t>
            </a:r>
            <a:r>
              <a:rPr lang="fr-FR" dirty="0" smtClean="0"/>
              <a:t> </a:t>
            </a:r>
            <a:r>
              <a:rPr lang="fr-FR" dirty="0" err="1" smtClean="0"/>
              <a:t>used</a:t>
            </a:r>
            <a:r>
              <a:rPr lang="fr-FR" dirty="0" smtClean="0"/>
              <a:t> </a:t>
            </a:r>
            <a:r>
              <a:rPr lang="fr-FR" dirty="0" err="1" smtClean="0"/>
              <a:t>devices</a:t>
            </a:r>
            <a:r>
              <a:rPr lang="fr-FR" dirty="0" smtClean="0"/>
              <a:t> are:</a:t>
            </a:r>
          </a:p>
          <a:p>
            <a:r>
              <a:rPr lang="fr-FR" dirty="0" err="1" smtClean="0"/>
              <a:t>Personal</a:t>
            </a:r>
            <a:r>
              <a:rPr lang="fr-FR" dirty="0" smtClean="0"/>
              <a:t> </a:t>
            </a:r>
            <a:r>
              <a:rPr lang="fr-FR" dirty="0"/>
              <a:t>D</a:t>
            </a:r>
            <a:r>
              <a:rPr lang="fr-FR" dirty="0" smtClean="0"/>
              <a:t>igital Assistants </a:t>
            </a:r>
            <a:r>
              <a:rPr lang="fr-FR" dirty="0"/>
              <a:t>(</a:t>
            </a:r>
            <a:r>
              <a:rPr lang="fr-FR" dirty="0" err="1" smtClean="0"/>
              <a:t>PDAs</a:t>
            </a:r>
            <a:r>
              <a:rPr lang="fr-FR" dirty="0" smtClean="0"/>
              <a:t>)</a:t>
            </a:r>
            <a:endParaRPr lang="fr-FR" dirty="0"/>
          </a:p>
          <a:p>
            <a:r>
              <a:rPr lang="fr-FR" dirty="0" err="1" smtClean="0"/>
              <a:t>Laptops</a:t>
            </a:r>
            <a:r>
              <a:rPr lang="fr-FR" dirty="0" smtClean="0"/>
              <a:t>/</a:t>
            </a:r>
            <a:r>
              <a:rPr lang="fr-FR" dirty="0" err="1" smtClean="0"/>
              <a:t>Tablets</a:t>
            </a:r>
            <a:endParaRPr lang="fr-FR" dirty="0"/>
          </a:p>
          <a:p>
            <a:r>
              <a:rPr lang="fr-FR" dirty="0" err="1"/>
              <a:t>Cell</a:t>
            </a:r>
            <a:r>
              <a:rPr lang="fr-FR" dirty="0"/>
              <a:t> </a:t>
            </a:r>
            <a:r>
              <a:rPr lang="fr-FR" dirty="0" smtClean="0"/>
              <a:t>phones</a:t>
            </a:r>
          </a:p>
          <a:p>
            <a:pPr marL="1289304" lvl="5" indent="0">
              <a:buNone/>
            </a:pPr>
            <a:r>
              <a:rPr lang="fr-FR" dirty="0" smtClean="0"/>
              <a:t>(</a:t>
            </a:r>
            <a:r>
              <a:rPr lang="fr-FR" dirty="0" err="1" smtClean="0"/>
              <a:t>Cavoukian</a:t>
            </a:r>
            <a:r>
              <a:rPr lang="fr-FR" dirty="0" smtClean="0"/>
              <a:t>, 2007; Campbell &amp; </a:t>
            </a:r>
            <a:r>
              <a:rPr lang="fr-FR" dirty="0" err="1" smtClean="0"/>
              <a:t>Durigon</a:t>
            </a:r>
            <a:r>
              <a:rPr lang="fr-FR" dirty="0" smtClean="0"/>
              <a:t>, 2003)</a:t>
            </a:r>
            <a:endParaRPr lang="fr-FR" dirty="0"/>
          </a:p>
        </p:txBody>
      </p:sp>
      <p:pic>
        <p:nvPicPr>
          <p:cNvPr id="5" name="Sound 4">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9890" y="4636511"/>
            <a:ext cx="812800" cy="812800"/>
          </a:xfrm>
          <a:prstGeom prst="rect">
            <a:avLst/>
          </a:prstGeom>
        </p:spPr>
      </p:pic>
    </p:spTree>
    <p:extLst>
      <p:ext uri="{BB962C8B-B14F-4D97-AF65-F5344CB8AC3E}">
        <p14:creationId xmlns:p14="http://schemas.microsoft.com/office/powerpoint/2010/main" val="2984824504"/>
      </p:ext>
    </p:extLst>
  </p:cSld>
  <p:clrMapOvr>
    <a:masterClrMapping/>
  </p:clrMapOvr>
  <mc:AlternateContent xmlns:mc="http://schemas.openxmlformats.org/markup-compatibility/2006" xmlns:p14="http://schemas.microsoft.com/office/powerpoint/2010/main">
    <mc:Choice Requires="p14">
      <p:transition spd="slow" p14:dur="2000" advTm="557"/>
    </mc:Choice>
    <mc:Fallback xmlns="">
      <p:transition xmlns:p14="http://schemas.microsoft.com/office/powerpoint/2010/main" spd="slow" advTm="557"/>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8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Technology</a:t>
            </a:r>
            <a:endParaRPr lang="en-US" dirty="0"/>
          </a:p>
        </p:txBody>
      </p:sp>
      <p:sp>
        <p:nvSpPr>
          <p:cNvPr id="3" name="Content Placeholder 2"/>
          <p:cNvSpPr>
            <a:spLocks noGrp="1"/>
          </p:cNvSpPr>
          <p:nvPr>
            <p:ph idx="1"/>
          </p:nvPr>
        </p:nvSpPr>
        <p:spPr/>
        <p:txBody>
          <a:bodyPr>
            <a:normAutofit fontScale="47500" lnSpcReduction="20000"/>
          </a:bodyPr>
          <a:lstStyle/>
          <a:p>
            <a:pPr marL="68580" indent="0">
              <a:buNone/>
            </a:pPr>
            <a:r>
              <a:rPr lang="en-US" sz="3600" dirty="0" smtClean="0"/>
              <a:t>Wireless technology uses radio signals rather than hardwired systems to transmit data, which allows the system to be available in real time as the system is continually connected (</a:t>
            </a:r>
            <a:r>
              <a:rPr lang="en-US" sz="3600" dirty="0" err="1" smtClean="0"/>
              <a:t>Newbold</a:t>
            </a:r>
            <a:r>
              <a:rPr lang="en-US" sz="3600" dirty="0" smtClean="0"/>
              <a:t>, 20003)</a:t>
            </a:r>
          </a:p>
          <a:p>
            <a:pPr marL="68580" indent="0">
              <a:buNone/>
            </a:pPr>
            <a:endParaRPr lang="en-US" sz="3600" dirty="0" smtClean="0"/>
          </a:p>
          <a:p>
            <a:pPr marL="68580" indent="0">
              <a:buNone/>
            </a:pPr>
            <a:r>
              <a:rPr lang="en-US" sz="3600" dirty="0" smtClean="0"/>
              <a:t>Essentially wireless technology allows health care professionals to access information anytime, anywhere.</a:t>
            </a:r>
            <a:endParaRPr lang="en-US" sz="3600" dirty="0"/>
          </a:p>
          <a:p>
            <a:endParaRPr lang="en-US" sz="3600" dirty="0" smtClean="0"/>
          </a:p>
          <a:p>
            <a:pPr marL="68580" indent="0">
              <a:buNone/>
            </a:pPr>
            <a:r>
              <a:rPr lang="en-US" sz="3600" dirty="0" smtClean="0"/>
              <a:t>Common technology currently in practice:</a:t>
            </a:r>
          </a:p>
          <a:p>
            <a:r>
              <a:rPr lang="en-US" sz="4200" dirty="0" smtClean="0"/>
              <a:t>Wireless Fidelity (Wi-Fi)</a:t>
            </a:r>
          </a:p>
          <a:p>
            <a:r>
              <a:rPr lang="en-US" sz="4200" dirty="0" smtClean="0"/>
              <a:t>Mobile Communications</a:t>
            </a:r>
          </a:p>
          <a:p>
            <a:r>
              <a:rPr lang="en-US" sz="4200" dirty="0" smtClean="0"/>
              <a:t>Blue Tooth</a:t>
            </a:r>
          </a:p>
          <a:p>
            <a:pPr marL="1691640" lvl="7" indent="0">
              <a:buNone/>
            </a:pPr>
            <a:r>
              <a:rPr lang="en-US" sz="3200" dirty="0"/>
              <a:t>	</a:t>
            </a:r>
            <a:r>
              <a:rPr lang="en-US" sz="3200" dirty="0" smtClean="0"/>
              <a:t>	(Campbell &amp; </a:t>
            </a:r>
            <a:r>
              <a:rPr lang="en-US" sz="3200" dirty="0" err="1" smtClean="0"/>
              <a:t>Durigon</a:t>
            </a:r>
            <a:r>
              <a:rPr lang="en-US" sz="3200" dirty="0" smtClean="0"/>
              <a:t>, 2003)</a:t>
            </a:r>
          </a:p>
          <a:p>
            <a:pPr marL="68580" indent="0">
              <a:buNone/>
            </a:pPr>
            <a:endParaRPr lang="en-US" dirty="0"/>
          </a:p>
          <a:p>
            <a:pPr marL="68580" indent="0">
              <a:buNone/>
            </a:pPr>
            <a:endParaRPr lang="en-US" dirty="0" smtClean="0"/>
          </a:p>
          <a:p>
            <a:pPr marL="68580" indent="0">
              <a:buNone/>
            </a:pPr>
            <a:endParaRPr lang="en-US" dirty="0" smtClean="0"/>
          </a:p>
        </p:txBody>
      </p:sp>
      <p:pic>
        <p:nvPicPr>
          <p:cNvPr id="5" name="enhancingservices.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08009" y="621264"/>
            <a:ext cx="812800" cy="812800"/>
          </a:xfrm>
          <a:prstGeom prst="rect">
            <a:avLst/>
          </a:prstGeom>
        </p:spPr>
      </p:pic>
    </p:spTree>
    <p:extLst>
      <p:ext uri="{BB962C8B-B14F-4D97-AF65-F5344CB8AC3E}">
        <p14:creationId xmlns:p14="http://schemas.microsoft.com/office/powerpoint/2010/main" val="2076171980"/>
      </p:ext>
    </p:extLst>
  </p:cSld>
  <p:clrMapOvr>
    <a:masterClrMapping/>
  </p:clrMapOvr>
  <mc:AlternateContent xmlns:mc="http://schemas.openxmlformats.org/markup-compatibility/2006" xmlns:p14="http://schemas.microsoft.com/office/powerpoint/2010/main">
    <mc:Choice Requires="p14">
      <p:transition spd="slow" p14:dur="2000" advTm="493"/>
    </mc:Choice>
    <mc:Fallback xmlns="">
      <p:transition xmlns:p14="http://schemas.microsoft.com/office/powerpoint/2010/main" spd="slow" advTm="493"/>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68580" indent="0">
              <a:buNone/>
            </a:pPr>
            <a:r>
              <a:rPr lang="en-US" dirty="0" smtClean="0"/>
              <a:t>Mobile Technology allows both care providers and clients greater access to PHI, which improves services and client autonomy of their own health.</a:t>
            </a:r>
          </a:p>
          <a:p>
            <a:r>
              <a:rPr lang="en-US" dirty="0" smtClean="0"/>
              <a:t>Increased efficiency </a:t>
            </a:r>
          </a:p>
          <a:p>
            <a:r>
              <a:rPr lang="en-US" dirty="0" smtClean="0"/>
              <a:t>Reduced costs</a:t>
            </a:r>
          </a:p>
          <a:p>
            <a:r>
              <a:rPr lang="en-US" dirty="0" smtClean="0"/>
              <a:t>Accessibility to information</a:t>
            </a:r>
          </a:p>
          <a:p>
            <a:pPr marL="68580" indent="0">
              <a:buNone/>
            </a:pPr>
            <a:r>
              <a:rPr lang="en-US" dirty="0"/>
              <a:t>	</a:t>
            </a:r>
            <a:r>
              <a:rPr lang="en-US" dirty="0" smtClean="0"/>
              <a:t>		</a:t>
            </a:r>
            <a:r>
              <a:rPr lang="en-US" sz="1600" dirty="0" smtClean="0"/>
              <a:t>(</a:t>
            </a:r>
            <a:r>
              <a:rPr lang="en-US" sz="1600" dirty="0" err="1" smtClean="0"/>
              <a:t>Cavoukian</a:t>
            </a:r>
            <a:r>
              <a:rPr lang="en-US" sz="1600" dirty="0" smtClean="0"/>
              <a:t>, 2007)</a:t>
            </a:r>
            <a:endParaRPr lang="en-US" sz="1600" dirty="0"/>
          </a:p>
        </p:txBody>
      </p:sp>
    </p:spTree>
    <p:extLst>
      <p:ext uri="{BB962C8B-B14F-4D97-AF65-F5344CB8AC3E}">
        <p14:creationId xmlns:p14="http://schemas.microsoft.com/office/powerpoint/2010/main" val="3431979214"/>
      </p:ext>
    </p:extLst>
  </p:cSld>
  <p:clrMapOvr>
    <a:masterClrMapping/>
  </p:clrMapOvr>
  <mc:AlternateContent xmlns:mc="http://schemas.openxmlformats.org/markup-compatibility/2006" xmlns:p14="http://schemas.microsoft.com/office/powerpoint/2010/main">
    <mc:Choice Requires="p14">
      <p:transition spd="slow" p14:dur="2000" advTm="1656"/>
    </mc:Choice>
    <mc:Fallback xmlns="">
      <p:transition xmlns:p14="http://schemas.microsoft.com/office/powerpoint/2010/main" spd="slow" advTm="1656"/>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lnSpcReduction="10000"/>
          </a:bodyPr>
          <a:lstStyle/>
          <a:p>
            <a:pPr marL="68580" indent="0">
              <a:buNone/>
            </a:pPr>
            <a:r>
              <a:rPr lang="en-US" dirty="0"/>
              <a:t>While wireless technology </a:t>
            </a:r>
            <a:r>
              <a:rPr lang="en-US" dirty="0" smtClean="0"/>
              <a:t>advancement assists with  </a:t>
            </a:r>
            <a:r>
              <a:rPr lang="en-US" dirty="0"/>
              <a:t>improving health care services and ultimately health outcomes, there are also concerns related to increased mobility leading to higher risk </a:t>
            </a:r>
            <a:r>
              <a:rPr lang="en-US" dirty="0" smtClean="0"/>
              <a:t>exposure</a:t>
            </a:r>
          </a:p>
          <a:p>
            <a:r>
              <a:rPr lang="en-US" dirty="0" smtClean="0"/>
              <a:t>Hackers</a:t>
            </a:r>
          </a:p>
          <a:p>
            <a:r>
              <a:rPr lang="en-US" dirty="0" smtClean="0"/>
              <a:t>Failed security/safeguard measure(s)</a:t>
            </a:r>
          </a:p>
          <a:p>
            <a:r>
              <a:rPr lang="en-US" dirty="0" smtClean="0"/>
              <a:t>Exposure of PHI </a:t>
            </a:r>
            <a:endParaRPr lang="en-US" dirty="0"/>
          </a:p>
          <a:p>
            <a:pPr marL="68580" indent="0">
              <a:buNone/>
            </a:pPr>
            <a:r>
              <a:rPr lang="en-US" dirty="0" smtClean="0"/>
              <a:t>			(</a:t>
            </a:r>
            <a:r>
              <a:rPr lang="en-US" sz="1300" dirty="0" err="1" smtClean="0"/>
              <a:t>Radack</a:t>
            </a:r>
            <a:r>
              <a:rPr lang="en-US" sz="1300" dirty="0" smtClean="0"/>
              <a:t>, 2003 &amp; Campbell &amp; </a:t>
            </a:r>
            <a:r>
              <a:rPr lang="en-US" sz="1300" dirty="0" err="1" smtClean="0"/>
              <a:t>Durigon</a:t>
            </a:r>
            <a:r>
              <a:rPr lang="en-US" sz="1300" dirty="0" smtClean="0"/>
              <a:t>, 2003)</a:t>
            </a:r>
            <a:endParaRPr lang="en-US" sz="1300" dirty="0"/>
          </a:p>
        </p:txBody>
      </p:sp>
    </p:spTree>
    <p:extLst>
      <p:ext uri="{BB962C8B-B14F-4D97-AF65-F5344CB8AC3E}">
        <p14:creationId xmlns:p14="http://schemas.microsoft.com/office/powerpoint/2010/main" val="522825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a:t>
            </a:r>
            <a:endParaRPr lang="en-US" dirty="0"/>
          </a:p>
        </p:txBody>
      </p:sp>
      <p:pic>
        <p:nvPicPr>
          <p:cNvPr id="4" name="responsible.mo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5811442" y="1027664"/>
            <a:ext cx="812800" cy="812800"/>
          </a:xfrm>
        </p:spPr>
      </p:pic>
      <p:sp>
        <p:nvSpPr>
          <p:cNvPr id="3" name="TextBox 2"/>
          <p:cNvSpPr txBox="1"/>
          <p:nvPr/>
        </p:nvSpPr>
        <p:spPr>
          <a:xfrm>
            <a:off x="478601" y="2464970"/>
            <a:ext cx="7970510" cy="3416320"/>
          </a:xfrm>
          <a:prstGeom prst="rect">
            <a:avLst/>
          </a:prstGeom>
          <a:noFill/>
        </p:spPr>
        <p:txBody>
          <a:bodyPr wrap="square" rtlCol="0">
            <a:spAutoFit/>
          </a:bodyPr>
          <a:lstStyle/>
          <a:p>
            <a:r>
              <a:rPr lang="en-US" sz="2400" dirty="0" smtClean="0"/>
              <a:t>The evolving wireless trend in healthcare requires numerous measures (physical, administrative, technical) to be in place to ensure personal health information is protected; safeguards</a:t>
            </a:r>
          </a:p>
          <a:p>
            <a:endParaRPr lang="en-US" sz="2400" dirty="0"/>
          </a:p>
          <a:p>
            <a:r>
              <a:rPr lang="en-US" sz="2400" dirty="0" smtClean="0"/>
              <a:t>Without appropriate and effective safeguards, </a:t>
            </a:r>
            <a:r>
              <a:rPr lang="en-US" sz="2400" dirty="0" err="1" smtClean="0"/>
              <a:t>Cavoukian</a:t>
            </a:r>
            <a:r>
              <a:rPr lang="en-US" sz="2400" dirty="0" smtClean="0"/>
              <a:t> (2007) explains the process of sharing information wirelessly can be similar to utilizing an open filing cabinet in a waiting room</a:t>
            </a:r>
            <a:endParaRPr lang="en-US" sz="2400" dirty="0"/>
          </a:p>
        </p:txBody>
      </p:sp>
      <p:pic>
        <p:nvPicPr>
          <p:cNvPr id="6" name="Sound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255434" y="5474890"/>
            <a:ext cx="812800" cy="812800"/>
          </a:xfrm>
          <a:prstGeom prst="rect">
            <a:avLst/>
          </a:prstGeom>
        </p:spPr>
      </p:pic>
    </p:spTree>
    <p:extLst>
      <p:ext uri="{BB962C8B-B14F-4D97-AF65-F5344CB8AC3E}">
        <p14:creationId xmlns:p14="http://schemas.microsoft.com/office/powerpoint/2010/main" val="125668080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42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6349</TotalTime>
  <Words>2359</Words>
  <Application>Microsoft Macintosh PowerPoint</Application>
  <PresentationFormat>On-screen Show (4:3)</PresentationFormat>
  <Paragraphs>168</Paragraphs>
  <Slides>31</Slides>
  <Notes>0</Notes>
  <HiddenSlides>0</HiddenSlides>
  <MMClips>10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Safeguarding PHI with Wireless Technology</vt:lpstr>
      <vt:lpstr>Personal Health Information</vt:lpstr>
      <vt:lpstr>Health Care Professionals’ Responsibility  </vt:lpstr>
      <vt:lpstr>Advancing Technology</vt:lpstr>
      <vt:lpstr>Wireless Devices</vt:lpstr>
      <vt:lpstr>Wireless Technology</vt:lpstr>
      <vt:lpstr>Benefits</vt:lpstr>
      <vt:lpstr>Risks</vt:lpstr>
      <vt:lpstr>Safeguarding</vt:lpstr>
      <vt:lpstr>Safeguard- The Law</vt:lpstr>
      <vt:lpstr>PowerPoint Presentation</vt:lpstr>
      <vt:lpstr>Safeguard- Administrative</vt:lpstr>
      <vt:lpstr>Safeguard- Physical</vt:lpstr>
      <vt:lpstr>Technical</vt:lpstr>
      <vt:lpstr>Protecting Mobile Device Use in Healthcare</vt:lpstr>
      <vt:lpstr>Common Mistakes</vt:lpstr>
      <vt:lpstr>7 Essential Steps</vt:lpstr>
      <vt:lpstr>Check lists</vt:lpstr>
      <vt:lpstr>Dealing with Confidential Information</vt:lpstr>
      <vt:lpstr>E-Health Ontario</vt:lpstr>
      <vt:lpstr>E-Health Ontario</vt:lpstr>
      <vt:lpstr>Microsoft Vault</vt:lpstr>
      <vt:lpstr>Wireless World</vt:lpstr>
      <vt:lpstr>Moving Forward</vt:lpstr>
      <vt:lpstr>Discussion A</vt:lpstr>
      <vt:lpstr>Discussion B</vt:lpstr>
      <vt:lpstr>Discussion C</vt:lpstr>
      <vt:lpstr>Discussion D</vt:lpstr>
      <vt:lpstr>Reference</vt:lpstr>
      <vt:lpstr>Reference</vt:lpstr>
      <vt:lpstr>Reference</vt:lpstr>
    </vt:vector>
  </TitlesOfParts>
  <Company>Guth Guth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Vino</dc:creator>
  <cp:lastModifiedBy>Lucy Vino</cp:lastModifiedBy>
  <cp:revision>64</cp:revision>
  <dcterms:created xsi:type="dcterms:W3CDTF">2014-03-12T04:41:54Z</dcterms:created>
  <dcterms:modified xsi:type="dcterms:W3CDTF">2014-03-16T18:18:49Z</dcterms:modified>
</cp:coreProperties>
</file>