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1" r:id="rId3"/>
    <p:sldId id="260" r:id="rId4"/>
    <p:sldId id="259" r:id="rId5"/>
    <p:sldId id="262" r:id="rId6"/>
    <p:sldId id="263" r:id="rId7"/>
    <p:sldId id="264" r:id="rId8"/>
    <p:sldId id="266" r:id="rId9"/>
    <p:sldId id="265" r:id="rId10"/>
    <p:sldId id="267"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02398AF-E4D9-47D4-AE19-F115A42C533C}" type="datetimeFigureOut">
              <a:rPr lang="es-CO" smtClean="0"/>
              <a:t>15/10/2014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D859508-DC58-46B3-A7F2-5D5F4EEEC5DB}" type="slidenum">
              <a:rPr lang="es-CO" smtClean="0"/>
              <a:t>‹Nº›</a:t>
            </a:fld>
            <a:endParaRPr lang="es-CO"/>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02398AF-E4D9-47D4-AE19-F115A42C533C}" type="datetimeFigureOut">
              <a:rPr lang="es-CO" smtClean="0"/>
              <a:t>15/10/2014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D859508-DC58-46B3-A7F2-5D5F4EEEC5DB}"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02398AF-E4D9-47D4-AE19-F115A42C533C}" type="datetimeFigureOut">
              <a:rPr lang="es-CO" smtClean="0"/>
              <a:t>15/10/2014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D859508-DC58-46B3-A7F2-5D5F4EEEC5DB}"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02398AF-E4D9-47D4-AE19-F115A42C533C}" type="datetimeFigureOut">
              <a:rPr lang="es-CO" smtClean="0"/>
              <a:t>15/10/2014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D859508-DC58-46B3-A7F2-5D5F4EEEC5DB}"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C02398AF-E4D9-47D4-AE19-F115A42C533C}" type="datetimeFigureOut">
              <a:rPr lang="es-CO" smtClean="0"/>
              <a:t>15/10/2014</a:t>
            </a:fld>
            <a:endParaRPr lang="es-CO"/>
          </a:p>
        </p:txBody>
      </p:sp>
      <p:sp>
        <p:nvSpPr>
          <p:cNvPr id="91" name="Footer Placeholder 90"/>
          <p:cNvSpPr>
            <a:spLocks noGrp="1"/>
          </p:cNvSpPr>
          <p:nvPr>
            <p:ph type="ftr" sz="quarter" idx="11"/>
          </p:nvPr>
        </p:nvSpPr>
        <p:spPr/>
        <p:txBody>
          <a:bodyPr/>
          <a:lstStyle/>
          <a:p>
            <a:endParaRPr lang="es-CO"/>
          </a:p>
        </p:txBody>
      </p:sp>
      <p:sp>
        <p:nvSpPr>
          <p:cNvPr id="92" name="Slide Number Placeholder 91"/>
          <p:cNvSpPr>
            <a:spLocks noGrp="1"/>
          </p:cNvSpPr>
          <p:nvPr>
            <p:ph type="sldNum" sz="quarter" idx="12"/>
          </p:nvPr>
        </p:nvSpPr>
        <p:spPr/>
        <p:txBody>
          <a:bodyPr/>
          <a:lstStyle/>
          <a:p>
            <a:fld id="{2D859508-DC58-46B3-A7F2-5D5F4EEEC5DB}"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C02398AF-E4D9-47D4-AE19-F115A42C533C}" type="datetimeFigureOut">
              <a:rPr lang="es-CO" smtClean="0"/>
              <a:t>15/10/2014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D859508-DC58-46B3-A7F2-5D5F4EEEC5DB}"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C02398AF-E4D9-47D4-AE19-F115A42C533C}" type="datetimeFigureOut">
              <a:rPr lang="es-CO" smtClean="0"/>
              <a:t>15/10/2014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D859508-DC58-46B3-A7F2-5D5F4EEEC5DB}"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02398AF-E4D9-47D4-AE19-F115A42C533C}" type="datetimeFigureOut">
              <a:rPr lang="es-CO" smtClean="0"/>
              <a:t>15/10/2014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D859508-DC58-46B3-A7F2-5D5F4EEEC5DB}"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398AF-E4D9-47D4-AE19-F115A42C533C}" type="datetimeFigureOut">
              <a:rPr lang="es-CO" smtClean="0"/>
              <a:t>15/10/2014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2D859508-DC58-46B3-A7F2-5D5F4EEEC5DB}"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02398AF-E4D9-47D4-AE19-F115A42C533C}" type="datetimeFigureOut">
              <a:rPr lang="es-CO" smtClean="0"/>
              <a:t>15/10/2014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D859508-DC58-46B3-A7F2-5D5F4EEEC5DB}" type="slidenum">
              <a:rPr lang="es-CO" smtClean="0"/>
              <a:t>‹Nº›</a:t>
            </a:fld>
            <a:endParaRPr lang="es-CO"/>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C02398AF-E4D9-47D4-AE19-F115A42C533C}" type="datetimeFigureOut">
              <a:rPr lang="es-CO" smtClean="0"/>
              <a:t>15/10/2014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D859508-DC58-46B3-A7F2-5D5F4EEEC5DB}" type="slidenum">
              <a:rPr lang="es-CO" smtClean="0"/>
              <a:t>‹Nº›</a:t>
            </a:fld>
            <a:endParaRPr lang="es-CO"/>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02398AF-E4D9-47D4-AE19-F115A42C533C}" type="datetimeFigureOut">
              <a:rPr lang="es-CO" smtClean="0"/>
              <a:t>15/10/2014</a:t>
            </a:fld>
            <a:endParaRPr lang="es-CO"/>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CO"/>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D859508-DC58-46B3-A7F2-5D5F4EEEC5DB}"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47664" y="5445224"/>
            <a:ext cx="6264696" cy="923330"/>
          </a:xfrm>
          <a:prstGeom prst="rect">
            <a:avLst/>
          </a:prstGeom>
          <a:noFill/>
        </p:spPr>
        <p:txBody>
          <a:bodyPr wrap="square" rtlCol="0">
            <a:spAutoFit/>
          </a:bodyPr>
          <a:lstStyle/>
          <a:p>
            <a:pPr algn="ctr"/>
            <a:r>
              <a:rPr lang="es-CO" sz="5400" dirty="0" smtClean="0">
                <a:solidFill>
                  <a:schemeClr val="accent2"/>
                </a:solidFill>
              </a:rPr>
              <a:t>SALES</a:t>
            </a:r>
            <a:endParaRPr lang="es-CO" sz="5400" dirty="0">
              <a:solidFill>
                <a:schemeClr val="accent2"/>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970578"/>
            <a:ext cx="4680520" cy="446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595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908720"/>
            <a:ext cx="8640960" cy="4524315"/>
          </a:xfrm>
          <a:prstGeom prst="rect">
            <a:avLst/>
          </a:prstGeom>
          <a:noFill/>
        </p:spPr>
        <p:txBody>
          <a:bodyPr wrap="square" rtlCol="0">
            <a:spAutoFit/>
          </a:bodyPr>
          <a:lstStyle/>
          <a:p>
            <a:pPr algn="ctr"/>
            <a:r>
              <a:rPr lang="es-CO" sz="3200" dirty="0" smtClean="0">
                <a:solidFill>
                  <a:schemeClr val="bg1"/>
                </a:solidFill>
                <a:latin typeface="Arial Black" pitchFamily="34" charset="0"/>
              </a:rPr>
              <a:t>Para formularlas, se escribe primero el catión y luego los aniones en orden alfabético.</a:t>
            </a:r>
          </a:p>
          <a:p>
            <a:pPr algn="ctr"/>
            <a:endParaRPr lang="es-CO" sz="3200" dirty="0" smtClean="0">
              <a:solidFill>
                <a:schemeClr val="bg1"/>
              </a:solidFill>
              <a:latin typeface="Arial Black" pitchFamily="34" charset="0"/>
            </a:endParaRPr>
          </a:p>
          <a:p>
            <a:pPr algn="ctr"/>
            <a:r>
              <a:rPr lang="pt-BR" sz="3200" dirty="0" smtClean="0">
                <a:solidFill>
                  <a:schemeClr val="bg1"/>
                </a:solidFill>
                <a:latin typeface="Arial Black" pitchFamily="34" charset="0"/>
              </a:rPr>
              <a:t>Ácido + Hidróxido ======&gt; Agua + Sal básica</a:t>
            </a:r>
          </a:p>
          <a:p>
            <a:pPr algn="ctr"/>
            <a:endParaRPr lang="pt-BR" sz="3200" dirty="0" smtClean="0">
              <a:solidFill>
                <a:schemeClr val="bg1"/>
              </a:solidFill>
              <a:latin typeface="Arial Black" pitchFamily="34" charset="0"/>
            </a:endParaRPr>
          </a:p>
          <a:p>
            <a:pPr algn="ctr"/>
            <a:r>
              <a:rPr lang="pt-BR" sz="3200" dirty="0" err="1" smtClean="0">
                <a:solidFill>
                  <a:schemeClr val="bg1"/>
                </a:solidFill>
                <a:latin typeface="Arial Black" pitchFamily="34" charset="0"/>
              </a:rPr>
              <a:t>HNO</a:t>
            </a:r>
            <a:r>
              <a:rPr lang="pt-BR" sz="3200" dirty="0" smtClean="0">
                <a:solidFill>
                  <a:schemeClr val="bg1"/>
                </a:solidFill>
                <a:latin typeface="Arial Black" pitchFamily="34" charset="0"/>
              </a:rPr>
              <a:t> 3 + Ca(OH) 2 ======&gt; H2O + Ca(NO3)2 (OH)</a:t>
            </a:r>
            <a:r>
              <a:rPr lang="es-CO" sz="3200" dirty="0" smtClean="0">
                <a:solidFill>
                  <a:schemeClr val="bg1"/>
                </a:solidFill>
                <a:latin typeface="Arial Black" pitchFamily="34" charset="0"/>
              </a:rPr>
              <a:t> </a:t>
            </a:r>
            <a:endParaRPr lang="es-CO" sz="3200" dirty="0">
              <a:solidFill>
                <a:schemeClr val="bg1"/>
              </a:solidFill>
              <a:latin typeface="Arial Black" pitchFamily="34" charset="0"/>
            </a:endParaRPr>
          </a:p>
        </p:txBody>
      </p:sp>
    </p:spTree>
    <p:extLst>
      <p:ext uri="{BB962C8B-B14F-4D97-AF65-F5344CB8AC3E}">
        <p14:creationId xmlns:p14="http://schemas.microsoft.com/office/powerpoint/2010/main" val="1247525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gar\Documents\My Cmaps\s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772816"/>
            <a:ext cx="6934200" cy="462458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763688" y="908720"/>
            <a:ext cx="5330305" cy="646331"/>
          </a:xfrm>
          <a:prstGeom prst="rect">
            <a:avLst/>
          </a:prstGeom>
          <a:noFill/>
        </p:spPr>
        <p:txBody>
          <a:bodyPr wrap="none" rtlCol="0">
            <a:spAutoFit/>
          </a:bodyPr>
          <a:lstStyle/>
          <a:p>
            <a:r>
              <a:rPr lang="es-CO" sz="3600" dirty="0" smtClean="0">
                <a:solidFill>
                  <a:schemeClr val="accent2"/>
                </a:solidFill>
                <a:latin typeface="Castellar" pitchFamily="18" charset="0"/>
              </a:rPr>
              <a:t>¿Qué SON LAS SALES?</a:t>
            </a:r>
            <a:endParaRPr lang="es-CO" sz="3600" dirty="0">
              <a:solidFill>
                <a:schemeClr val="accent2"/>
              </a:solidFill>
              <a:latin typeface="Castellar" pitchFamily="18" charset="0"/>
            </a:endParaRPr>
          </a:p>
        </p:txBody>
      </p:sp>
    </p:spTree>
    <p:extLst>
      <p:ext uri="{BB962C8B-B14F-4D97-AF65-F5344CB8AC3E}">
        <p14:creationId xmlns:p14="http://schemas.microsoft.com/office/powerpoint/2010/main" val="1821332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43808" y="871778"/>
            <a:ext cx="3456384" cy="1200329"/>
          </a:xfrm>
          <a:prstGeom prst="rect">
            <a:avLst/>
          </a:prstGeom>
          <a:noFill/>
        </p:spPr>
        <p:txBody>
          <a:bodyPr wrap="square" rtlCol="0">
            <a:spAutoFit/>
          </a:bodyPr>
          <a:lstStyle/>
          <a:p>
            <a:pPr algn="ctr"/>
            <a:r>
              <a:rPr lang="es-CO" sz="3600" dirty="0" smtClean="0">
                <a:solidFill>
                  <a:schemeClr val="accent2"/>
                </a:solidFill>
                <a:latin typeface="Castellar" pitchFamily="18" charset="0"/>
              </a:rPr>
              <a:t>TIPO DE SALES</a:t>
            </a:r>
            <a:endParaRPr lang="es-CO" sz="3600" dirty="0">
              <a:solidFill>
                <a:schemeClr val="accent2"/>
              </a:solidFill>
              <a:latin typeface="Castellar" pitchFamily="18" charset="0"/>
            </a:endParaRPr>
          </a:p>
        </p:txBody>
      </p:sp>
      <p:sp>
        <p:nvSpPr>
          <p:cNvPr id="3" name="2 CuadroTexto"/>
          <p:cNvSpPr txBox="1"/>
          <p:nvPr/>
        </p:nvSpPr>
        <p:spPr>
          <a:xfrm>
            <a:off x="786671" y="2420888"/>
            <a:ext cx="6192688" cy="2831544"/>
          </a:xfrm>
          <a:prstGeom prst="rect">
            <a:avLst/>
          </a:prstGeom>
          <a:noFill/>
        </p:spPr>
        <p:txBody>
          <a:bodyPr wrap="square" rtlCol="0">
            <a:spAutoFit/>
          </a:bodyPr>
          <a:lstStyle/>
          <a:p>
            <a:pPr marL="571500" indent="-571500">
              <a:buFont typeface="Arial" pitchFamily="34" charset="0"/>
              <a:buChar char="•"/>
            </a:pPr>
            <a:r>
              <a:rPr lang="es-CO" sz="4000" dirty="0" smtClean="0">
                <a:solidFill>
                  <a:schemeClr val="bg1"/>
                </a:solidFill>
                <a:latin typeface="Arial Black" pitchFamily="34" charset="0"/>
              </a:rPr>
              <a:t>SALES NEUTRA</a:t>
            </a:r>
          </a:p>
          <a:p>
            <a:pPr marL="571500" indent="-571500">
              <a:buFont typeface="Arial" pitchFamily="34" charset="0"/>
              <a:buChar char="•"/>
            </a:pPr>
            <a:r>
              <a:rPr lang="es-CO" sz="4000" dirty="0" smtClean="0">
                <a:solidFill>
                  <a:schemeClr val="bg1"/>
                </a:solidFill>
                <a:latin typeface="Arial Black" pitchFamily="34" charset="0"/>
              </a:rPr>
              <a:t> </a:t>
            </a:r>
            <a:r>
              <a:rPr lang="es-CO" sz="4000" dirty="0" err="1" smtClean="0">
                <a:solidFill>
                  <a:schemeClr val="bg1"/>
                </a:solidFill>
                <a:latin typeface="Arial Black" pitchFamily="34" charset="0"/>
              </a:rPr>
              <a:t>OXISALES</a:t>
            </a:r>
            <a:r>
              <a:rPr lang="es-CO" sz="4000" dirty="0" smtClean="0">
                <a:solidFill>
                  <a:schemeClr val="bg1"/>
                </a:solidFill>
                <a:latin typeface="Arial Black" pitchFamily="34" charset="0"/>
              </a:rPr>
              <a:t> </a:t>
            </a:r>
          </a:p>
          <a:p>
            <a:pPr marL="571500" indent="-571500">
              <a:buFont typeface="Arial" pitchFamily="34" charset="0"/>
              <a:buChar char="•"/>
            </a:pPr>
            <a:r>
              <a:rPr lang="es-CO" sz="4000" dirty="0" smtClean="0">
                <a:solidFill>
                  <a:schemeClr val="bg1"/>
                </a:solidFill>
                <a:latin typeface="Arial Black" pitchFamily="34" charset="0"/>
              </a:rPr>
              <a:t>SALES ACIDAS</a:t>
            </a:r>
          </a:p>
          <a:p>
            <a:pPr marL="571500" indent="-571500">
              <a:buFont typeface="Arial" pitchFamily="34" charset="0"/>
              <a:buChar char="•"/>
            </a:pPr>
            <a:r>
              <a:rPr lang="es-CO" sz="4000" dirty="0" smtClean="0">
                <a:solidFill>
                  <a:schemeClr val="bg1"/>
                </a:solidFill>
                <a:latin typeface="Arial Black" pitchFamily="34" charset="0"/>
              </a:rPr>
              <a:t>SALES BÁSICA</a:t>
            </a:r>
          </a:p>
          <a:p>
            <a:endParaRPr lang="es-CO" dirty="0"/>
          </a:p>
        </p:txBody>
      </p:sp>
    </p:spTree>
    <p:extLst>
      <p:ext uri="{BB962C8B-B14F-4D97-AF65-F5344CB8AC3E}">
        <p14:creationId xmlns:p14="http://schemas.microsoft.com/office/powerpoint/2010/main" val="2459154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770485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809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340768"/>
            <a:ext cx="8139113"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421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836712"/>
            <a:ext cx="7272808" cy="646331"/>
          </a:xfrm>
          <a:prstGeom prst="rect">
            <a:avLst/>
          </a:prstGeom>
          <a:noFill/>
        </p:spPr>
        <p:txBody>
          <a:bodyPr wrap="square" rtlCol="0">
            <a:spAutoFit/>
          </a:bodyPr>
          <a:lstStyle/>
          <a:p>
            <a:pPr algn="ctr"/>
            <a:r>
              <a:rPr lang="es-CO" sz="3600" dirty="0" err="1" smtClean="0">
                <a:solidFill>
                  <a:schemeClr val="accent2"/>
                </a:solidFill>
                <a:latin typeface="Castellar" pitchFamily="18" charset="0"/>
              </a:rPr>
              <a:t>OXÍSALES</a:t>
            </a:r>
            <a:endParaRPr lang="es-CO" sz="3600" dirty="0">
              <a:solidFill>
                <a:schemeClr val="accent2"/>
              </a:solidFill>
              <a:latin typeface="Castellar" pitchFamily="18" charset="0"/>
            </a:endParaRPr>
          </a:p>
        </p:txBody>
      </p:sp>
      <p:sp>
        <p:nvSpPr>
          <p:cNvPr id="3" name="2 CuadroTexto"/>
          <p:cNvSpPr txBox="1"/>
          <p:nvPr/>
        </p:nvSpPr>
        <p:spPr>
          <a:xfrm>
            <a:off x="323528" y="1483043"/>
            <a:ext cx="8496944" cy="4524315"/>
          </a:xfrm>
          <a:prstGeom prst="rect">
            <a:avLst/>
          </a:prstGeom>
          <a:noFill/>
        </p:spPr>
        <p:txBody>
          <a:bodyPr wrap="square" rtlCol="0">
            <a:spAutoFit/>
          </a:bodyPr>
          <a:lstStyle/>
          <a:p>
            <a:r>
              <a:rPr lang="es-CO" sz="3600" dirty="0" smtClean="0">
                <a:solidFill>
                  <a:schemeClr val="bg1"/>
                </a:solidFill>
                <a:latin typeface="Arial Black" pitchFamily="34" charset="0"/>
              </a:rPr>
              <a:t>Las </a:t>
            </a:r>
            <a:r>
              <a:rPr lang="es-CO" sz="3600" dirty="0" err="1" smtClean="0">
                <a:solidFill>
                  <a:schemeClr val="bg1"/>
                </a:solidFill>
                <a:latin typeface="Arial Black" pitchFamily="34" charset="0"/>
              </a:rPr>
              <a:t>oxisales</a:t>
            </a:r>
            <a:r>
              <a:rPr lang="es-CO" sz="3600" dirty="0" smtClean="0">
                <a:solidFill>
                  <a:schemeClr val="bg1"/>
                </a:solidFill>
                <a:latin typeface="Arial Black" pitchFamily="34" charset="0"/>
              </a:rPr>
              <a:t> o sales ternarias, son compuestos formados por un metal, un no metal y oxígeno. Son consideradas como las sales de los ácidos </a:t>
            </a:r>
            <a:r>
              <a:rPr lang="es-CO" sz="3600" dirty="0" err="1" smtClean="0">
                <a:solidFill>
                  <a:schemeClr val="bg1"/>
                </a:solidFill>
                <a:latin typeface="Arial Black" pitchFamily="34" charset="0"/>
              </a:rPr>
              <a:t>oxoácidos</a:t>
            </a:r>
            <a:r>
              <a:rPr lang="es-CO" sz="3600" dirty="0" smtClean="0">
                <a:solidFill>
                  <a:schemeClr val="bg1"/>
                </a:solidFill>
                <a:latin typeface="Arial Black" pitchFamily="34" charset="0"/>
              </a:rPr>
              <a:t>, ya que éstas se forman por la sustitución de los hidrógenos del </a:t>
            </a:r>
            <a:r>
              <a:rPr lang="es-CO" sz="3600" dirty="0" err="1" smtClean="0">
                <a:solidFill>
                  <a:schemeClr val="bg1"/>
                </a:solidFill>
                <a:latin typeface="Arial Black" pitchFamily="34" charset="0"/>
              </a:rPr>
              <a:t>oxoácido</a:t>
            </a:r>
            <a:r>
              <a:rPr lang="es-CO" sz="3600" dirty="0" smtClean="0">
                <a:solidFill>
                  <a:schemeClr val="bg1"/>
                </a:solidFill>
                <a:latin typeface="Arial Black" pitchFamily="34" charset="0"/>
              </a:rPr>
              <a:t> por un metal.</a:t>
            </a:r>
            <a:endParaRPr lang="es-CO" sz="3600" dirty="0">
              <a:solidFill>
                <a:schemeClr val="bg1"/>
              </a:solidFill>
              <a:latin typeface="Arial Black" pitchFamily="34" charset="0"/>
            </a:endParaRPr>
          </a:p>
        </p:txBody>
      </p:sp>
    </p:spTree>
    <p:extLst>
      <p:ext uri="{BB962C8B-B14F-4D97-AF65-F5344CB8AC3E}">
        <p14:creationId xmlns:p14="http://schemas.microsoft.com/office/powerpoint/2010/main" val="3169247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79712" y="1124744"/>
            <a:ext cx="5040560" cy="1200329"/>
          </a:xfrm>
          <a:prstGeom prst="rect">
            <a:avLst/>
          </a:prstGeom>
          <a:noFill/>
        </p:spPr>
        <p:txBody>
          <a:bodyPr wrap="square" rtlCol="0">
            <a:spAutoFit/>
          </a:bodyPr>
          <a:lstStyle/>
          <a:p>
            <a:pPr algn="ctr"/>
            <a:r>
              <a:rPr lang="es-CO" sz="3600" dirty="0" smtClean="0">
                <a:solidFill>
                  <a:srgbClr val="FFFF00"/>
                </a:solidFill>
                <a:latin typeface="Castellar" pitchFamily="18" charset="0"/>
              </a:rPr>
              <a:t>FORMULACIÓN   DE LOS </a:t>
            </a:r>
            <a:r>
              <a:rPr lang="es-CO" sz="3600" dirty="0" err="1" smtClean="0">
                <a:solidFill>
                  <a:srgbClr val="FFFF00"/>
                </a:solidFill>
                <a:latin typeface="Castellar" pitchFamily="18" charset="0"/>
              </a:rPr>
              <a:t>OXÍSALES</a:t>
            </a:r>
            <a:endParaRPr lang="es-CO" sz="3600" dirty="0">
              <a:solidFill>
                <a:srgbClr val="FFFF00"/>
              </a:solidFill>
              <a:latin typeface="Castellar" pitchFamily="18" charset="0"/>
            </a:endParaRPr>
          </a:p>
        </p:txBody>
      </p:sp>
      <p:sp>
        <p:nvSpPr>
          <p:cNvPr id="3" name="2 CuadroTexto"/>
          <p:cNvSpPr txBox="1"/>
          <p:nvPr/>
        </p:nvSpPr>
        <p:spPr>
          <a:xfrm>
            <a:off x="467544" y="2325074"/>
            <a:ext cx="8496944" cy="4031873"/>
          </a:xfrm>
          <a:prstGeom prst="rect">
            <a:avLst/>
          </a:prstGeom>
          <a:noFill/>
        </p:spPr>
        <p:txBody>
          <a:bodyPr wrap="square" rtlCol="0">
            <a:spAutoFit/>
          </a:bodyPr>
          <a:lstStyle/>
          <a:p>
            <a:pPr algn="just"/>
            <a:r>
              <a:rPr lang="es-CO" sz="3200" b="1" dirty="0" smtClean="0">
                <a:solidFill>
                  <a:schemeClr val="bg1"/>
                </a:solidFill>
                <a:latin typeface="Arial Black" pitchFamily="34" charset="0"/>
              </a:rPr>
              <a:t>La fórmula general de las </a:t>
            </a:r>
            <a:r>
              <a:rPr lang="es-CO" sz="3200" b="1" dirty="0" err="1" smtClean="0">
                <a:solidFill>
                  <a:schemeClr val="bg1"/>
                </a:solidFill>
                <a:latin typeface="Arial Black" pitchFamily="34" charset="0"/>
              </a:rPr>
              <a:t>oxisales</a:t>
            </a:r>
            <a:r>
              <a:rPr lang="es-CO" sz="3200" b="1" dirty="0" smtClean="0">
                <a:solidFill>
                  <a:schemeClr val="bg1"/>
                </a:solidFill>
                <a:latin typeface="Arial Black" pitchFamily="34" charset="0"/>
              </a:rPr>
              <a:t> es </a:t>
            </a:r>
            <a:r>
              <a:rPr lang="es-CO" sz="3200" b="1" dirty="0" err="1" smtClean="0">
                <a:solidFill>
                  <a:schemeClr val="bg1"/>
                </a:solidFill>
                <a:latin typeface="Arial Black" pitchFamily="34" charset="0"/>
              </a:rPr>
              <a:t>Ma</a:t>
            </a:r>
            <a:r>
              <a:rPr lang="es-CO" sz="3200" b="1" dirty="0" smtClean="0">
                <a:solidFill>
                  <a:schemeClr val="bg1"/>
                </a:solidFill>
                <a:latin typeface="Arial Black" pitchFamily="34" charset="0"/>
              </a:rPr>
              <a:t>(</a:t>
            </a:r>
            <a:r>
              <a:rPr lang="es-CO" sz="3200" b="1" dirty="0" err="1" smtClean="0">
                <a:solidFill>
                  <a:schemeClr val="bg1"/>
                </a:solidFill>
                <a:latin typeface="Arial Black" pitchFamily="34" charset="0"/>
              </a:rPr>
              <a:t>XbOc</a:t>
            </a:r>
            <a:r>
              <a:rPr lang="es-CO" sz="3200" b="1" dirty="0" smtClean="0">
                <a:solidFill>
                  <a:schemeClr val="bg1"/>
                </a:solidFill>
                <a:latin typeface="Arial Black" pitchFamily="34" charset="0"/>
              </a:rPr>
              <a:t>)n donde M es el elemento metálico, X es el elemento no metálico y O es el oxígeno. Los valores de a, b y c corresponden a los valores del </a:t>
            </a:r>
            <a:r>
              <a:rPr lang="es-CO" sz="3200" b="1" dirty="0" err="1" smtClean="0">
                <a:solidFill>
                  <a:schemeClr val="bg1"/>
                </a:solidFill>
                <a:latin typeface="Arial Black" pitchFamily="34" charset="0"/>
              </a:rPr>
              <a:t>oxoácido</a:t>
            </a:r>
            <a:r>
              <a:rPr lang="es-CO" sz="3200" b="1" dirty="0" smtClean="0">
                <a:solidFill>
                  <a:schemeClr val="bg1"/>
                </a:solidFill>
                <a:latin typeface="Arial Black" pitchFamily="34" charset="0"/>
              </a:rPr>
              <a:t> del que procede y n es la valencia del elemento metálico.</a:t>
            </a:r>
            <a:endParaRPr lang="es-CO" sz="3200" b="1" dirty="0">
              <a:solidFill>
                <a:schemeClr val="bg1"/>
              </a:solidFill>
              <a:latin typeface="Arial Black" pitchFamily="34" charset="0"/>
            </a:endParaRPr>
          </a:p>
        </p:txBody>
      </p:sp>
    </p:spTree>
    <p:extLst>
      <p:ext uri="{BB962C8B-B14F-4D97-AF65-F5344CB8AC3E}">
        <p14:creationId xmlns:p14="http://schemas.microsoft.com/office/powerpoint/2010/main" val="2997966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764704"/>
            <a:ext cx="8496944" cy="5509200"/>
          </a:xfrm>
          <a:prstGeom prst="rect">
            <a:avLst/>
          </a:prstGeom>
          <a:noFill/>
        </p:spPr>
        <p:txBody>
          <a:bodyPr wrap="square" rtlCol="0">
            <a:spAutoFit/>
          </a:bodyPr>
          <a:lstStyle/>
          <a:p>
            <a:pPr algn="ctr"/>
            <a:r>
              <a:rPr lang="es-CO" sz="3600" dirty="0" smtClean="0">
                <a:solidFill>
                  <a:srgbClr val="FFFF00"/>
                </a:solidFill>
                <a:latin typeface="Castellar" pitchFamily="18" charset="0"/>
              </a:rPr>
              <a:t>SALESA ACIDAS </a:t>
            </a:r>
          </a:p>
          <a:p>
            <a:endParaRPr lang="es-CO" sz="2800" dirty="0"/>
          </a:p>
          <a:p>
            <a:pPr algn="ctr"/>
            <a:r>
              <a:rPr lang="es-CO" sz="3200" b="1" dirty="0" smtClean="0">
                <a:solidFill>
                  <a:schemeClr val="bg1"/>
                </a:solidFill>
                <a:latin typeface="Arial Black" pitchFamily="34" charset="0"/>
              </a:rPr>
              <a:t>provienen de la  sustitución parcial de los iones hidrogeno de un acido oxácido por cationes. para nombrarlos  se antepone al nombre del anión de  la sal neutra. también se  puede  nombrar como la sal neutra pero intercalando  la palabra acido procedida del numero de hidrógenos que tenga la sal.</a:t>
            </a:r>
            <a:endParaRPr lang="es-CO" sz="3200" b="1" dirty="0">
              <a:solidFill>
                <a:schemeClr val="bg1"/>
              </a:solidFill>
              <a:latin typeface="Arial Black" pitchFamily="34" charset="0"/>
            </a:endParaRPr>
          </a:p>
        </p:txBody>
      </p:sp>
    </p:spTree>
    <p:extLst>
      <p:ext uri="{BB962C8B-B14F-4D97-AF65-F5344CB8AC3E}">
        <p14:creationId xmlns:p14="http://schemas.microsoft.com/office/powerpoint/2010/main" val="527942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980728"/>
            <a:ext cx="8064896" cy="6186309"/>
          </a:xfrm>
          <a:prstGeom prst="rect">
            <a:avLst/>
          </a:prstGeom>
          <a:noFill/>
        </p:spPr>
        <p:txBody>
          <a:bodyPr wrap="square" rtlCol="0">
            <a:spAutoFit/>
          </a:bodyPr>
          <a:lstStyle/>
          <a:p>
            <a:pPr algn="ctr"/>
            <a:r>
              <a:rPr lang="es-CO" sz="3600" dirty="0" smtClean="0">
                <a:solidFill>
                  <a:schemeClr val="accent2">
                    <a:lumMod val="60000"/>
                    <a:lumOff val="40000"/>
                  </a:schemeClr>
                </a:solidFill>
                <a:latin typeface="Arial Black" pitchFamily="34" charset="0"/>
              </a:rPr>
              <a:t>SALES  BÁSICAS</a:t>
            </a:r>
          </a:p>
          <a:p>
            <a:pPr algn="just"/>
            <a:endParaRPr lang="es-CO" sz="3600" dirty="0">
              <a:latin typeface="Arial Black" pitchFamily="34" charset="0"/>
            </a:endParaRPr>
          </a:p>
          <a:p>
            <a:pPr algn="just"/>
            <a:r>
              <a:rPr lang="es-CO" sz="3600" b="1" dirty="0" smtClean="0">
                <a:solidFill>
                  <a:schemeClr val="bg1"/>
                </a:solidFill>
                <a:latin typeface="Arial Black" pitchFamily="34" charset="0"/>
              </a:rPr>
              <a:t>Se forman cuando en una reacción de neutralización existe un exceso de hidróxido con respecto al ácido.</a:t>
            </a:r>
          </a:p>
          <a:p>
            <a:pPr algn="just"/>
            <a:r>
              <a:rPr lang="es-CO" sz="3600" b="1" dirty="0" smtClean="0">
                <a:solidFill>
                  <a:schemeClr val="bg1"/>
                </a:solidFill>
                <a:latin typeface="Arial Black" pitchFamily="34" charset="0"/>
              </a:rPr>
              <a:t>Son compuestos que poseen algún grupo OH en su estructura. </a:t>
            </a:r>
          </a:p>
          <a:p>
            <a:pPr algn="just"/>
            <a:endParaRPr lang="es-CO" sz="3600" dirty="0" smtClean="0">
              <a:latin typeface="Arial Black" pitchFamily="34" charset="0"/>
            </a:endParaRPr>
          </a:p>
          <a:p>
            <a:pPr algn="just"/>
            <a:endParaRPr lang="es-CO" sz="3600" dirty="0">
              <a:latin typeface="Arial Black" pitchFamily="34" charset="0"/>
            </a:endParaRPr>
          </a:p>
        </p:txBody>
      </p:sp>
    </p:spTree>
    <p:extLst>
      <p:ext uri="{BB962C8B-B14F-4D97-AF65-F5344CB8AC3E}">
        <p14:creationId xmlns:p14="http://schemas.microsoft.com/office/powerpoint/2010/main" val="1920535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91</TotalTime>
  <Words>244</Words>
  <Application>Microsoft Office PowerPoint</Application>
  <PresentationFormat>Presentación en pantalla (4:3)</PresentationFormat>
  <Paragraphs>23</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Paja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9</cp:revision>
  <dcterms:created xsi:type="dcterms:W3CDTF">2014-10-16T02:32:21Z</dcterms:created>
  <dcterms:modified xsi:type="dcterms:W3CDTF">2014-10-16T04:03:47Z</dcterms:modified>
</cp:coreProperties>
</file>