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9" autoAdjust="0"/>
    <p:restoredTop sz="94660"/>
  </p:normalViewPr>
  <p:slideViewPr>
    <p:cSldViewPr snapToGrid="0">
      <p:cViewPr varScale="1">
        <p:scale>
          <a:sx n="56" d="100"/>
          <a:sy n="56" d="100"/>
        </p:scale>
        <p:origin x="-384"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5/23/2015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5/23/2015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5/23/2015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5/23/2015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48A87A34-81AB-432B-8DAE-1953F412C126}" type="datetimeFigureOut">
              <a:rPr lang="en-US" dirty="0"/>
              <a:t>5/23/2015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48A87A34-81AB-432B-8DAE-1953F412C126}" type="datetimeFigureOut">
              <a:rPr lang="en-US" dirty="0"/>
              <a:t>5/23/2015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8A87A34-81AB-432B-8DAE-1953F412C126}" type="datetimeFigureOut">
              <a:rPr lang="en-US" dirty="0"/>
              <a:t>5/23/2015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5/23/2015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913795" y="2912232"/>
            <a:ext cx="5107208" cy="287896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72200" y="2912232"/>
            <a:ext cx="5095357" cy="287896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5/23/2015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5/23/2015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5/23/2015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5/23/2015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5/23/2015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5/23/2015</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4073" y="522513"/>
            <a:ext cx="8543997" cy="5934269"/>
          </a:xfrm>
          <a:prstGeom prst="rect">
            <a:avLst/>
          </a:prstGeom>
        </p:spPr>
      </p:pic>
      <p:sp>
        <p:nvSpPr>
          <p:cNvPr id="2" name="Título 1"/>
          <p:cNvSpPr>
            <a:spLocks noGrp="1"/>
          </p:cNvSpPr>
          <p:nvPr>
            <p:ph type="ctrTitle"/>
          </p:nvPr>
        </p:nvSpPr>
        <p:spPr>
          <a:xfrm>
            <a:off x="1604866" y="242596"/>
            <a:ext cx="8973204" cy="6214187"/>
          </a:xfrm>
        </p:spPr>
        <p:txBody>
          <a:bodyPr>
            <a:normAutofit fontScale="90000"/>
          </a:bodyPr>
          <a:lstStyle/>
          <a:p>
            <a:r>
              <a:rPr lang="es-PA" sz="4000" dirty="0">
                <a:latin typeface="Calibri" panose="020F0502020204030204" pitchFamily="34" charset="0"/>
              </a:rPr>
              <a:t/>
            </a:r>
            <a:br>
              <a:rPr lang="es-PA" sz="4000" dirty="0">
                <a:latin typeface="Calibri" panose="020F0502020204030204" pitchFamily="34" charset="0"/>
              </a:rPr>
            </a:br>
            <a:r>
              <a:rPr lang="es-PA" sz="4000" dirty="0" smtClean="0">
                <a:latin typeface="Calibri" panose="020F0502020204030204" pitchFamily="34" charset="0"/>
              </a:rPr>
              <a:t/>
            </a:r>
            <a:br>
              <a:rPr lang="es-PA" sz="4000" dirty="0" smtClean="0">
                <a:latin typeface="Calibri" panose="020F0502020204030204" pitchFamily="34" charset="0"/>
              </a:rPr>
            </a:br>
            <a:r>
              <a:rPr lang="es-PA" sz="4000" dirty="0">
                <a:latin typeface="Calibri" panose="020F0502020204030204" pitchFamily="34" charset="0"/>
              </a:rPr>
              <a:t/>
            </a:r>
            <a:br>
              <a:rPr lang="es-PA" sz="4000" dirty="0">
                <a:latin typeface="Calibri" panose="020F0502020204030204" pitchFamily="34" charset="0"/>
              </a:rPr>
            </a:br>
            <a:r>
              <a:rPr lang="es-PA" sz="4000" dirty="0" smtClean="0">
                <a:latin typeface="Calibri" panose="020F0502020204030204" pitchFamily="34" charset="0"/>
              </a:rPr>
              <a:t/>
            </a:r>
            <a:br>
              <a:rPr lang="es-PA" sz="4000" dirty="0" smtClean="0">
                <a:latin typeface="Calibri" panose="020F0502020204030204" pitchFamily="34" charset="0"/>
              </a:rPr>
            </a:br>
            <a:r>
              <a:rPr lang="es-PA" sz="4000" dirty="0" smtClean="0">
                <a:latin typeface="Calibri" panose="020F0502020204030204" pitchFamily="34" charset="0"/>
              </a:rPr>
              <a:t/>
            </a:r>
            <a:br>
              <a:rPr lang="es-PA" sz="4000" dirty="0" smtClean="0">
                <a:latin typeface="Calibri" panose="020F0502020204030204" pitchFamily="34" charset="0"/>
              </a:rPr>
            </a:br>
            <a:r>
              <a:rPr lang="es-PA" sz="4000" dirty="0">
                <a:latin typeface="Calibri" panose="020F0502020204030204" pitchFamily="34" charset="0"/>
              </a:rPr>
              <a:t/>
            </a:r>
            <a:br>
              <a:rPr lang="es-PA" sz="4000" dirty="0">
                <a:latin typeface="Calibri" panose="020F0502020204030204" pitchFamily="34" charset="0"/>
              </a:rPr>
            </a:br>
            <a:r>
              <a:rPr lang="es-PA" sz="4000" dirty="0" smtClean="0">
                <a:latin typeface="Calibri" panose="020F0502020204030204" pitchFamily="34" charset="0"/>
              </a:rPr>
              <a:t/>
            </a:r>
            <a:br>
              <a:rPr lang="es-PA" sz="4000" dirty="0" smtClean="0">
                <a:latin typeface="Calibri" panose="020F0502020204030204" pitchFamily="34" charset="0"/>
              </a:rPr>
            </a:br>
            <a:r>
              <a:rPr lang="es-PA" sz="4000" dirty="0">
                <a:latin typeface="Calibri" panose="020F0502020204030204" pitchFamily="34" charset="0"/>
              </a:rPr>
              <a:t/>
            </a:r>
            <a:br>
              <a:rPr lang="es-PA" sz="4000" dirty="0">
                <a:latin typeface="Calibri" panose="020F0502020204030204" pitchFamily="34" charset="0"/>
              </a:rPr>
            </a:br>
            <a:r>
              <a:rPr lang="es-PA" sz="4000" dirty="0" smtClean="0">
                <a:latin typeface="Calibri" panose="020F0502020204030204" pitchFamily="34" charset="0"/>
              </a:rPr>
              <a:t/>
            </a:r>
            <a:br>
              <a:rPr lang="es-PA" sz="4000" dirty="0" smtClean="0">
                <a:latin typeface="Calibri" panose="020F0502020204030204" pitchFamily="34" charset="0"/>
              </a:rPr>
            </a:br>
            <a:r>
              <a:rPr lang="es-PA" sz="4000" dirty="0">
                <a:latin typeface="Calibri" panose="020F0502020204030204" pitchFamily="34" charset="0"/>
              </a:rPr>
              <a:t/>
            </a:r>
            <a:br>
              <a:rPr lang="es-PA" sz="4000" dirty="0">
                <a:latin typeface="Calibri" panose="020F0502020204030204" pitchFamily="34" charset="0"/>
              </a:rPr>
            </a:br>
            <a:r>
              <a:rPr lang="es-PA" sz="4000" dirty="0" smtClean="0">
                <a:latin typeface="Calibri" panose="020F0502020204030204" pitchFamily="34" charset="0"/>
              </a:rPr>
              <a:t/>
            </a:r>
            <a:br>
              <a:rPr lang="es-PA" sz="4000" dirty="0" smtClean="0">
                <a:latin typeface="Calibri" panose="020F0502020204030204" pitchFamily="34" charset="0"/>
              </a:rPr>
            </a:br>
            <a:r>
              <a:rPr lang="es-PA" sz="4000" dirty="0">
                <a:latin typeface="Calibri" panose="020F0502020204030204" pitchFamily="34" charset="0"/>
              </a:rPr>
              <a:t/>
            </a:r>
            <a:br>
              <a:rPr lang="es-PA" sz="4000" dirty="0">
                <a:latin typeface="Calibri" panose="020F0502020204030204" pitchFamily="34" charset="0"/>
              </a:rPr>
            </a:br>
            <a:r>
              <a:rPr lang="es-PA" sz="4000" dirty="0" smtClean="0">
                <a:solidFill>
                  <a:schemeClr val="accent1"/>
                </a:solidFill>
                <a:latin typeface="Calibri" panose="020F0502020204030204" pitchFamily="34" charset="0"/>
              </a:rPr>
              <a:t>república de panamá</a:t>
            </a:r>
            <a:r>
              <a:rPr lang="es-PA" sz="4000" dirty="0">
                <a:solidFill>
                  <a:schemeClr val="accent1"/>
                </a:solidFill>
                <a:latin typeface="Calibri" panose="020F0502020204030204" pitchFamily="34" charset="0"/>
              </a:rPr>
              <a:t/>
            </a:r>
            <a:br>
              <a:rPr lang="es-PA" sz="4000" dirty="0">
                <a:solidFill>
                  <a:schemeClr val="accent1"/>
                </a:solidFill>
                <a:latin typeface="Calibri" panose="020F0502020204030204" pitchFamily="34" charset="0"/>
              </a:rPr>
            </a:br>
            <a:r>
              <a:rPr lang="es-PA" sz="4000" dirty="0" smtClean="0">
                <a:solidFill>
                  <a:schemeClr val="accent1"/>
                </a:solidFill>
                <a:latin typeface="Calibri" panose="020F0502020204030204" pitchFamily="34" charset="0"/>
              </a:rPr>
              <a:t>ministerio de educación</a:t>
            </a:r>
            <a:br>
              <a:rPr lang="es-PA" sz="4000" dirty="0" smtClean="0">
                <a:solidFill>
                  <a:schemeClr val="accent1"/>
                </a:solidFill>
                <a:latin typeface="Calibri" panose="020F0502020204030204" pitchFamily="34" charset="0"/>
              </a:rPr>
            </a:br>
            <a:r>
              <a:rPr lang="es-PA" sz="4000" dirty="0" smtClean="0">
                <a:solidFill>
                  <a:schemeClr val="accent1"/>
                </a:solidFill>
                <a:latin typeface="Calibri" panose="020F0502020204030204" pitchFamily="34" charset="0"/>
              </a:rPr>
              <a:t>i.p</a:t>
            </a:r>
            <a:r>
              <a:rPr lang="es-PA" sz="4000" dirty="0">
                <a:solidFill>
                  <a:schemeClr val="accent1"/>
                </a:solidFill>
                <a:latin typeface="Calibri" panose="020F0502020204030204" pitchFamily="34" charset="0"/>
              </a:rPr>
              <a:t>. </a:t>
            </a:r>
            <a:r>
              <a:rPr lang="es-PA" sz="4000" dirty="0" smtClean="0">
                <a:solidFill>
                  <a:schemeClr val="accent1"/>
                </a:solidFill>
                <a:latin typeface="Calibri" panose="020F0502020204030204" pitchFamily="34" charset="0"/>
              </a:rPr>
              <a:t>t.el</a:t>
            </a:r>
            <a:r>
              <a:rPr lang="es-PA" sz="4000" dirty="0">
                <a:solidFill>
                  <a:schemeClr val="accent1"/>
                </a:solidFill>
                <a:latin typeface="Calibri" panose="020F0502020204030204" pitchFamily="34" charset="0"/>
              </a:rPr>
              <a:t> silencio</a:t>
            </a:r>
            <a:br>
              <a:rPr lang="es-PA" sz="4000" dirty="0">
                <a:solidFill>
                  <a:schemeClr val="accent1"/>
                </a:solidFill>
                <a:latin typeface="Calibri" panose="020F0502020204030204" pitchFamily="34" charset="0"/>
              </a:rPr>
            </a:br>
            <a:r>
              <a:rPr lang="es-PA" sz="4000" dirty="0" smtClean="0">
                <a:solidFill>
                  <a:schemeClr val="accent1"/>
                </a:solidFill>
                <a:latin typeface="Calibri" panose="020F0502020204030204" pitchFamily="34" charset="0"/>
              </a:rPr>
              <a:t>tema: aplicaciones de </a:t>
            </a:r>
            <a:r>
              <a:rPr lang="es-PA" sz="4000" dirty="0">
                <a:solidFill>
                  <a:schemeClr val="accent1"/>
                </a:solidFill>
                <a:latin typeface="Calibri" panose="020F0502020204030204" pitchFamily="34" charset="0"/>
              </a:rPr>
              <a:t>la </a:t>
            </a:r>
            <a:r>
              <a:rPr lang="es-PA" sz="4000" dirty="0" smtClean="0">
                <a:solidFill>
                  <a:schemeClr val="accent1"/>
                </a:solidFill>
                <a:latin typeface="Calibri" panose="020F0502020204030204" pitchFamily="34" charset="0"/>
              </a:rPr>
              <a:t>robótica en educación ,medicina ,agricultura, industria ,área espacial</a:t>
            </a:r>
            <a:r>
              <a:rPr lang="es-PA" sz="4000" dirty="0">
                <a:solidFill>
                  <a:schemeClr val="accent1"/>
                </a:solidFill>
                <a:latin typeface="Calibri" panose="020F0502020204030204" pitchFamily="34" charset="0"/>
              </a:rPr>
              <a:t/>
            </a:r>
            <a:br>
              <a:rPr lang="es-PA" sz="4000" dirty="0">
                <a:solidFill>
                  <a:schemeClr val="accent1"/>
                </a:solidFill>
                <a:latin typeface="Calibri" panose="020F0502020204030204" pitchFamily="34" charset="0"/>
              </a:rPr>
            </a:br>
            <a:r>
              <a:rPr lang="es-PA" sz="4000" dirty="0" smtClean="0">
                <a:solidFill>
                  <a:schemeClr val="accent1"/>
                </a:solidFill>
                <a:latin typeface="Calibri" panose="020F0502020204030204" pitchFamily="34" charset="0"/>
              </a:rPr>
              <a:t>integrantes: norma </a:t>
            </a:r>
            <a:r>
              <a:rPr lang="es-PA" sz="4000" dirty="0">
                <a:solidFill>
                  <a:schemeClr val="accent1"/>
                </a:solidFill>
                <a:latin typeface="Calibri" panose="020F0502020204030204" pitchFamily="34" charset="0"/>
              </a:rPr>
              <a:t>serrano</a:t>
            </a:r>
            <a:br>
              <a:rPr lang="es-PA" sz="4000" dirty="0">
                <a:solidFill>
                  <a:schemeClr val="accent1"/>
                </a:solidFill>
                <a:latin typeface="Calibri" panose="020F0502020204030204" pitchFamily="34" charset="0"/>
              </a:rPr>
            </a:br>
            <a:r>
              <a:rPr lang="es-PA" sz="4000" dirty="0" smtClean="0">
                <a:solidFill>
                  <a:schemeClr val="accent1"/>
                </a:solidFill>
                <a:latin typeface="Calibri" panose="020F0502020204030204" pitchFamily="34" charset="0"/>
              </a:rPr>
              <a:t>                        yajari chuito</a:t>
            </a:r>
            <a:br>
              <a:rPr lang="es-PA" sz="4000" dirty="0" smtClean="0">
                <a:solidFill>
                  <a:schemeClr val="accent1"/>
                </a:solidFill>
                <a:latin typeface="Calibri" panose="020F0502020204030204" pitchFamily="34" charset="0"/>
              </a:rPr>
            </a:br>
            <a:r>
              <a:rPr lang="es-PA" sz="4000" dirty="0" smtClean="0">
                <a:solidFill>
                  <a:schemeClr val="accent1"/>
                </a:solidFill>
                <a:latin typeface="Calibri" panose="020F0502020204030204" pitchFamily="34" charset="0"/>
              </a:rPr>
              <a:t>                      John Smith</a:t>
            </a:r>
            <a:br>
              <a:rPr lang="es-PA" sz="4000" dirty="0" smtClean="0">
                <a:solidFill>
                  <a:schemeClr val="accent1"/>
                </a:solidFill>
                <a:latin typeface="Calibri" panose="020F0502020204030204" pitchFamily="34" charset="0"/>
              </a:rPr>
            </a:br>
            <a:r>
              <a:rPr lang="es-PA" sz="4000" dirty="0" smtClean="0">
                <a:solidFill>
                  <a:schemeClr val="accent1"/>
                </a:solidFill>
                <a:latin typeface="Calibri" panose="020F0502020204030204" pitchFamily="34" charset="0"/>
              </a:rPr>
              <a:t>                                 bercelio santos</a:t>
            </a:r>
            <a:br>
              <a:rPr lang="es-PA" sz="4000" dirty="0" smtClean="0">
                <a:solidFill>
                  <a:schemeClr val="accent1"/>
                </a:solidFill>
                <a:latin typeface="Calibri" panose="020F0502020204030204" pitchFamily="34" charset="0"/>
              </a:rPr>
            </a:br>
            <a:r>
              <a:rPr lang="es-PA" sz="4000" dirty="0" smtClean="0">
                <a:solidFill>
                  <a:schemeClr val="accent1"/>
                </a:solidFill>
                <a:latin typeface="Calibri" panose="020F0502020204030204" pitchFamily="34" charset="0"/>
              </a:rPr>
              <a:t>                                abdiel palacio</a:t>
            </a:r>
            <a:br>
              <a:rPr lang="es-PA" sz="4000" dirty="0" smtClean="0">
                <a:solidFill>
                  <a:schemeClr val="accent1"/>
                </a:solidFill>
                <a:latin typeface="Calibri" panose="020F0502020204030204" pitchFamily="34" charset="0"/>
              </a:rPr>
            </a:br>
            <a:r>
              <a:rPr lang="es-PA" sz="4000" dirty="0" smtClean="0">
                <a:solidFill>
                  <a:schemeClr val="accent1"/>
                </a:solidFill>
                <a:latin typeface="Calibri" panose="020F0502020204030204" pitchFamily="34" charset="0"/>
              </a:rPr>
              <a:t> grupo:xid</a:t>
            </a:r>
            <a:endParaRPr lang="es-PA" sz="4000" dirty="0">
              <a:solidFill>
                <a:schemeClr val="accent1"/>
              </a:solidFill>
              <a:latin typeface="Calibri" panose="020F0502020204030204" pitchFamily="34" charset="0"/>
            </a:endParaRPr>
          </a:p>
        </p:txBody>
      </p:sp>
    </p:spTree>
    <p:extLst>
      <p:ext uri="{BB962C8B-B14F-4D97-AF65-F5344CB8AC3E}">
        <p14:creationId xmlns:p14="http://schemas.microsoft.com/office/powerpoint/2010/main" val="145937433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2823498" y="1314458"/>
            <a:ext cx="6535478" cy="4200508"/>
          </a:xfrm>
          <a:prstGeom prst="rect">
            <a:avLst/>
          </a:prstGeom>
        </p:spPr>
      </p:pic>
    </p:spTree>
    <p:extLst>
      <p:ext uri="{BB962C8B-B14F-4D97-AF65-F5344CB8AC3E}">
        <p14:creationId xmlns:p14="http://schemas.microsoft.com/office/powerpoint/2010/main" val="1839037038"/>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3810001" y="2523401"/>
            <a:ext cx="4020820" cy="4334598"/>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7713" y="2523401"/>
            <a:ext cx="4347395" cy="4334599"/>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56589"/>
            <a:ext cx="3810000" cy="4301410"/>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0109" y="1"/>
            <a:ext cx="5715000" cy="2523400"/>
          </a:xfrm>
          <a:prstGeom prst="rect">
            <a:avLst/>
          </a:prstGeom>
        </p:spPr>
      </p:pic>
      <p:pic>
        <p:nvPicPr>
          <p:cNvPr id="4" name="Imagen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6463217" cy="2556588"/>
          </a:xfrm>
          <a:prstGeom prst="rect">
            <a:avLst/>
          </a:prstGeom>
        </p:spPr>
      </p:pic>
      <p:sp>
        <p:nvSpPr>
          <p:cNvPr id="2" name="Título 1"/>
          <p:cNvSpPr>
            <a:spLocks noGrp="1"/>
          </p:cNvSpPr>
          <p:nvPr>
            <p:ph type="title"/>
          </p:nvPr>
        </p:nvSpPr>
        <p:spPr>
          <a:xfrm>
            <a:off x="783166" y="329681"/>
            <a:ext cx="10353761" cy="1326321"/>
          </a:xfrm>
        </p:spPr>
        <p:txBody>
          <a:bodyPr>
            <a:normAutofit/>
          </a:bodyPr>
          <a:lstStyle/>
          <a:p>
            <a:r>
              <a:rPr lang="es-PA" sz="4000" dirty="0" smtClean="0">
                <a:solidFill>
                  <a:schemeClr val="accent6">
                    <a:lumMod val="60000"/>
                    <a:lumOff val="40000"/>
                  </a:schemeClr>
                </a:solidFill>
                <a:latin typeface="Calibri" panose="020F0502020204030204" pitchFamily="34" charset="0"/>
              </a:rPr>
              <a:t>Tema: aplicaciones de </a:t>
            </a:r>
            <a:r>
              <a:rPr lang="es-PA" sz="4000" dirty="0">
                <a:solidFill>
                  <a:schemeClr val="accent6">
                    <a:lumMod val="60000"/>
                    <a:lumOff val="40000"/>
                  </a:schemeClr>
                </a:solidFill>
                <a:latin typeface="Calibri" panose="020F0502020204030204" pitchFamily="34" charset="0"/>
              </a:rPr>
              <a:t>la </a:t>
            </a:r>
            <a:r>
              <a:rPr lang="es-PA" sz="4000" dirty="0" smtClean="0">
                <a:solidFill>
                  <a:schemeClr val="accent6">
                    <a:lumMod val="60000"/>
                    <a:lumOff val="40000"/>
                  </a:schemeClr>
                </a:solidFill>
                <a:latin typeface="Calibri" panose="020F0502020204030204" pitchFamily="34" charset="0"/>
              </a:rPr>
              <a:t>robótica</a:t>
            </a:r>
            <a:endParaRPr lang="es-PA" sz="4000" dirty="0">
              <a:solidFill>
                <a:schemeClr val="accent6">
                  <a:lumMod val="60000"/>
                  <a:lumOff val="40000"/>
                </a:schemeClr>
              </a:solidFill>
              <a:latin typeface="Calibri" panose="020F0502020204030204" pitchFamily="34" charset="0"/>
            </a:endParaRPr>
          </a:p>
        </p:txBody>
      </p:sp>
      <p:sp>
        <p:nvSpPr>
          <p:cNvPr id="3" name="Marcador de contenido 2"/>
          <p:cNvSpPr>
            <a:spLocks noGrp="1"/>
          </p:cNvSpPr>
          <p:nvPr>
            <p:ph idx="1"/>
          </p:nvPr>
        </p:nvSpPr>
        <p:spPr>
          <a:xfrm>
            <a:off x="1707609" y="1656002"/>
            <a:ext cx="10484391" cy="3911263"/>
          </a:xfrm>
        </p:spPr>
        <p:txBody>
          <a:bodyPr>
            <a:normAutofit/>
          </a:bodyPr>
          <a:lstStyle/>
          <a:p>
            <a:pPr>
              <a:buFont typeface="Wingdings" panose="05000000000000000000" pitchFamily="2" charset="2"/>
              <a:buChar char="v"/>
            </a:pPr>
            <a:r>
              <a:rPr lang="es-PA" sz="2400" dirty="0" smtClean="0">
                <a:solidFill>
                  <a:schemeClr val="accent6">
                    <a:lumMod val="60000"/>
                    <a:lumOff val="40000"/>
                  </a:schemeClr>
                </a:solidFill>
                <a:latin typeface="Calibri" panose="020F0502020204030204" pitchFamily="34" charset="0"/>
              </a:rPr>
              <a:t>En la educación</a:t>
            </a:r>
          </a:p>
          <a:p>
            <a:pPr>
              <a:buFont typeface="Wingdings" panose="05000000000000000000" pitchFamily="2" charset="2"/>
              <a:buChar char="v"/>
            </a:pPr>
            <a:r>
              <a:rPr lang="es-PA" sz="2400" dirty="0" smtClean="0">
                <a:solidFill>
                  <a:schemeClr val="accent6">
                    <a:lumMod val="60000"/>
                    <a:lumOff val="40000"/>
                  </a:schemeClr>
                </a:solidFill>
                <a:latin typeface="Calibri" panose="020F0502020204030204" pitchFamily="34" charset="0"/>
              </a:rPr>
              <a:t>En la medicina</a:t>
            </a:r>
          </a:p>
          <a:p>
            <a:pPr>
              <a:buFont typeface="Wingdings" panose="05000000000000000000" pitchFamily="2" charset="2"/>
              <a:buChar char="v"/>
            </a:pPr>
            <a:r>
              <a:rPr lang="es-PA" sz="2400" dirty="0" smtClean="0">
                <a:solidFill>
                  <a:schemeClr val="accent6">
                    <a:lumMod val="60000"/>
                    <a:lumOff val="40000"/>
                  </a:schemeClr>
                </a:solidFill>
                <a:latin typeface="Calibri" panose="020F0502020204030204" pitchFamily="34" charset="0"/>
              </a:rPr>
              <a:t>En </a:t>
            </a:r>
            <a:r>
              <a:rPr lang="es-PA" sz="2400" dirty="0">
                <a:solidFill>
                  <a:schemeClr val="accent6">
                    <a:lumMod val="60000"/>
                    <a:lumOff val="40000"/>
                  </a:schemeClr>
                </a:solidFill>
                <a:latin typeface="Calibri" panose="020F0502020204030204" pitchFamily="34" charset="0"/>
              </a:rPr>
              <a:t>la </a:t>
            </a:r>
            <a:r>
              <a:rPr lang="es-PA" sz="2400" dirty="0" smtClean="0">
                <a:solidFill>
                  <a:schemeClr val="accent6">
                    <a:lumMod val="60000"/>
                    <a:lumOff val="40000"/>
                  </a:schemeClr>
                </a:solidFill>
                <a:latin typeface="Calibri" panose="020F0502020204030204" pitchFamily="34" charset="0"/>
              </a:rPr>
              <a:t>agricultura</a:t>
            </a:r>
          </a:p>
          <a:p>
            <a:pPr>
              <a:buFont typeface="Wingdings" panose="05000000000000000000" pitchFamily="2" charset="2"/>
              <a:buChar char="v"/>
            </a:pPr>
            <a:r>
              <a:rPr lang="es-PA" sz="2400" dirty="0" smtClean="0">
                <a:solidFill>
                  <a:schemeClr val="accent6">
                    <a:lumMod val="60000"/>
                    <a:lumOff val="40000"/>
                  </a:schemeClr>
                </a:solidFill>
                <a:latin typeface="Calibri" panose="020F0502020204030204" pitchFamily="34" charset="0"/>
              </a:rPr>
              <a:t>En </a:t>
            </a:r>
            <a:r>
              <a:rPr lang="es-PA" sz="2400" dirty="0">
                <a:solidFill>
                  <a:schemeClr val="accent6">
                    <a:lumMod val="60000"/>
                    <a:lumOff val="40000"/>
                  </a:schemeClr>
                </a:solidFill>
                <a:latin typeface="Calibri" panose="020F0502020204030204" pitchFamily="34" charset="0"/>
              </a:rPr>
              <a:t>la </a:t>
            </a:r>
            <a:r>
              <a:rPr lang="es-PA" sz="2400" dirty="0" smtClean="0">
                <a:solidFill>
                  <a:schemeClr val="accent6">
                    <a:lumMod val="60000"/>
                    <a:lumOff val="40000"/>
                  </a:schemeClr>
                </a:solidFill>
                <a:latin typeface="Calibri" panose="020F0502020204030204" pitchFamily="34" charset="0"/>
              </a:rPr>
              <a:t>industria</a:t>
            </a:r>
          </a:p>
          <a:p>
            <a:pPr>
              <a:buFont typeface="Wingdings" panose="05000000000000000000" pitchFamily="2" charset="2"/>
              <a:buChar char="v"/>
            </a:pPr>
            <a:r>
              <a:rPr lang="es-PA" sz="2400" dirty="0" smtClean="0">
                <a:solidFill>
                  <a:schemeClr val="accent6">
                    <a:lumMod val="60000"/>
                    <a:lumOff val="40000"/>
                  </a:schemeClr>
                </a:solidFill>
                <a:latin typeface="Calibri" panose="020F0502020204030204" pitchFamily="34" charset="0"/>
              </a:rPr>
              <a:t>En el área espacial</a:t>
            </a:r>
            <a:endParaRPr lang="es-PA" sz="2400" dirty="0">
              <a:solidFill>
                <a:schemeClr val="accent6">
                  <a:lumMod val="60000"/>
                  <a:lumOff val="40000"/>
                </a:schemeClr>
              </a:solidFill>
              <a:latin typeface="Calibri" panose="020F0502020204030204" pitchFamily="34" charset="0"/>
            </a:endParaRPr>
          </a:p>
        </p:txBody>
      </p:sp>
    </p:spTree>
    <p:extLst>
      <p:ext uri="{BB962C8B-B14F-4D97-AF65-F5344CB8AC3E}">
        <p14:creationId xmlns:p14="http://schemas.microsoft.com/office/powerpoint/2010/main" val="2559101716"/>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09128" y="236375"/>
            <a:ext cx="10558429" cy="1326321"/>
          </a:xfrm>
        </p:spPr>
        <p:txBody>
          <a:bodyPr>
            <a:normAutofit/>
          </a:bodyPr>
          <a:lstStyle/>
          <a:p>
            <a:r>
              <a:rPr lang="es-PA" sz="4000" dirty="0" smtClean="0">
                <a:solidFill>
                  <a:schemeClr val="accent4"/>
                </a:solidFill>
                <a:latin typeface="Calibri" panose="020F0502020204030204" pitchFamily="34" charset="0"/>
              </a:rPr>
              <a:t>Robótica en la educación</a:t>
            </a:r>
            <a:endParaRPr lang="es-PA" sz="4000" dirty="0">
              <a:solidFill>
                <a:schemeClr val="accent4"/>
              </a:solidFill>
              <a:latin typeface="Calibri" panose="020F0502020204030204" pitchFamily="34" charset="0"/>
            </a:endParaRPr>
          </a:p>
        </p:txBody>
      </p:sp>
      <p:sp>
        <p:nvSpPr>
          <p:cNvPr id="3" name="Marcador de contenido 2"/>
          <p:cNvSpPr>
            <a:spLocks noGrp="1"/>
          </p:cNvSpPr>
          <p:nvPr>
            <p:ph idx="1"/>
          </p:nvPr>
        </p:nvSpPr>
        <p:spPr>
          <a:xfrm>
            <a:off x="811461" y="1301439"/>
            <a:ext cx="10353762" cy="4894088"/>
          </a:xfrm>
        </p:spPr>
        <p:txBody>
          <a:bodyPr>
            <a:normAutofit fontScale="25000" lnSpcReduction="20000"/>
          </a:bodyPr>
          <a:lstStyle/>
          <a:p>
            <a:pPr marL="0" indent="0">
              <a:buNone/>
            </a:pPr>
            <a:r>
              <a:rPr lang="es-PA" sz="9600" dirty="0">
                <a:solidFill>
                  <a:schemeClr val="accent4"/>
                </a:solidFill>
                <a:latin typeface="Calibri" panose="020F0502020204030204" pitchFamily="34" charset="0"/>
              </a:rPr>
              <a:t>las primeras formas de aparición de la robótica en la </a:t>
            </a:r>
            <a:r>
              <a:rPr lang="es-PA" sz="9600" dirty="0" smtClean="0">
                <a:solidFill>
                  <a:schemeClr val="accent4"/>
                </a:solidFill>
                <a:latin typeface="Calibri" panose="020F0502020204030204" pitchFamily="34" charset="0"/>
              </a:rPr>
              <a:t>educación:</a:t>
            </a:r>
          </a:p>
          <a:p>
            <a:pPr marL="0" indent="0">
              <a:buNone/>
            </a:pPr>
            <a:r>
              <a:rPr lang="es-PA" sz="9600" dirty="0" smtClean="0">
                <a:solidFill>
                  <a:schemeClr val="accent4"/>
                </a:solidFill>
                <a:latin typeface="Calibri" panose="020F0502020204030204" pitchFamily="34" charset="0"/>
              </a:rPr>
              <a:t>Primero,los </a:t>
            </a:r>
            <a:r>
              <a:rPr lang="es-PA" sz="9600" dirty="0">
                <a:solidFill>
                  <a:schemeClr val="accent4"/>
                </a:solidFill>
                <a:latin typeface="Calibri" panose="020F0502020204030204" pitchFamily="34" charset="0"/>
              </a:rPr>
              <a:t>programas educacionales utilizan la simulación de control de robots como un medio de enseñanza. Un ejemplo palpable es la utilización del lenguaje de programación del robot Karel, el cual es un subconjunto de Pascal; este es utilizado por la introducción a la enseñanza de la programación</a:t>
            </a:r>
            <a:r>
              <a:rPr lang="es-PA" sz="9600" dirty="0" smtClean="0">
                <a:solidFill>
                  <a:schemeClr val="accent4"/>
                </a:solidFill>
                <a:latin typeface="Calibri" panose="020F0502020204030204" pitchFamily="34" charset="0"/>
              </a:rPr>
              <a:t>.</a:t>
            </a:r>
          </a:p>
          <a:p>
            <a:pPr marL="0" indent="0">
              <a:buNone/>
            </a:pPr>
            <a:endParaRPr lang="es-PA" sz="9600" dirty="0">
              <a:solidFill>
                <a:schemeClr val="accent4"/>
              </a:solidFill>
              <a:latin typeface="Calibri" panose="020F0502020204030204" pitchFamily="34" charset="0"/>
            </a:endParaRPr>
          </a:p>
          <a:p>
            <a:pPr marL="0" indent="0">
              <a:buNone/>
            </a:pPr>
            <a:endParaRPr lang="es-PA" sz="9600" dirty="0" smtClean="0">
              <a:solidFill>
                <a:schemeClr val="accent4"/>
              </a:solidFill>
              <a:latin typeface="Calibri" panose="020F0502020204030204" pitchFamily="34" charset="0"/>
            </a:endParaRPr>
          </a:p>
          <a:p>
            <a:pPr marL="0" indent="0">
              <a:buNone/>
            </a:pPr>
            <a:r>
              <a:rPr lang="es-PA" sz="9600" dirty="0">
                <a:solidFill>
                  <a:schemeClr val="accent4"/>
                </a:solidFill>
                <a:latin typeface="Calibri" panose="020F0502020204030204" pitchFamily="34" charset="0"/>
              </a:rPr>
              <a:t> El segundo y de uso más común es el uso del robot tortuga en conjunción con el lenguaje LOGO para enseñar ciencias computacionales. LOGO fue creado con la intención de proporcionar al estudiante un medio natural y divertido en el aprendizaje de las matemáticas.</a:t>
            </a:r>
          </a:p>
          <a:p>
            <a:pPr marL="0" indent="0">
              <a:buNone/>
            </a:pPr>
            <a:endParaRPr lang="es-PA" sz="9600" dirty="0">
              <a:solidFill>
                <a:schemeClr val="accent4"/>
              </a:solidFill>
              <a:latin typeface="Calibri" panose="020F0502020204030204" pitchFamily="34" charset="0"/>
            </a:endParaRPr>
          </a:p>
          <a:p>
            <a:pPr marL="0" indent="0">
              <a:buNone/>
            </a:pPr>
            <a:r>
              <a:rPr lang="es-PA" sz="9600" dirty="0">
                <a:solidFill>
                  <a:schemeClr val="accent4"/>
                </a:solidFill>
                <a:latin typeface="Calibri" panose="020F0502020204030204" pitchFamily="34" charset="0"/>
              </a:rPr>
              <a:t/>
            </a:r>
            <a:br>
              <a:rPr lang="es-PA" sz="9600" dirty="0">
                <a:solidFill>
                  <a:schemeClr val="accent4"/>
                </a:solidFill>
                <a:latin typeface="Calibri" panose="020F0502020204030204" pitchFamily="34" charset="0"/>
              </a:rPr>
            </a:br>
            <a:endParaRPr lang="es-PA" sz="9600" dirty="0">
              <a:solidFill>
                <a:schemeClr val="accent4"/>
              </a:solidFill>
              <a:latin typeface="Calibri" panose="020F0502020204030204" pitchFamily="34" charset="0"/>
            </a:endParaRPr>
          </a:p>
          <a:p>
            <a:pPr marL="0" indent="0">
              <a:buNone/>
            </a:pPr>
            <a:endParaRPr lang="es-PA" dirty="0">
              <a:solidFill>
                <a:schemeClr val="accent4"/>
              </a:solidFill>
            </a:endParaRPr>
          </a:p>
          <a:p>
            <a:pPr marL="0" indent="0">
              <a:buNone/>
            </a:pPr>
            <a:endParaRPr lang="es-PA" dirty="0">
              <a:solidFill>
                <a:schemeClr val="accent4"/>
              </a:solidFill>
            </a:endParaRPr>
          </a:p>
          <a:p>
            <a:endParaRPr lang="es-PA" dirty="0"/>
          </a:p>
        </p:txBody>
      </p:sp>
    </p:spTree>
    <p:extLst>
      <p:ext uri="{BB962C8B-B14F-4D97-AF65-F5344CB8AC3E}">
        <p14:creationId xmlns:p14="http://schemas.microsoft.com/office/powerpoint/2010/main" val="2027801770"/>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66531" y="335902"/>
            <a:ext cx="10972799" cy="6214187"/>
          </a:xfrm>
        </p:spPr>
        <p:txBody>
          <a:bodyPr>
            <a:normAutofit/>
          </a:bodyPr>
          <a:lstStyle/>
          <a:p>
            <a:pPr marL="0" indent="0">
              <a:buNone/>
            </a:pPr>
            <a:r>
              <a:rPr lang="es-PA" sz="2400" dirty="0">
                <a:solidFill>
                  <a:schemeClr val="accent4"/>
                </a:solidFill>
                <a:latin typeface="Calibri" panose="020F0502020204030204" pitchFamily="34" charset="0"/>
              </a:rPr>
              <a:t>En tercer lugar está el uso de los robots en los salones de clases. Una serie de manipuladores de bajo costo, robots móviles, y sistemas completos han sido desarrollados para su utilización en los laboratorios educacionales. Debido a su bajo costo muchos de estos sistemas no poseen una fiabilidad en su sistema mecánico, tienen poca exactitud, no existen los sensores y en su mayoría carecen de software.</a:t>
            </a:r>
          </a:p>
          <a:p>
            <a:endParaRPr lang="es-PA" sz="2400" dirty="0">
              <a:solidFill>
                <a:schemeClr val="accent4"/>
              </a:solidFill>
              <a:latin typeface="Calibri" panose="020F0502020204030204" pitchFamily="34" charset="0"/>
            </a:endParaRPr>
          </a:p>
          <a:p>
            <a:endParaRPr lang="es-PA" sz="2400" dirty="0">
              <a:latin typeface="Calibri" panose="020F0502020204030204" pitchFamily="34" charset="0"/>
            </a:endParaRPr>
          </a:p>
        </p:txBody>
      </p:sp>
      <p:pic>
        <p:nvPicPr>
          <p:cNvPr id="5" name="Imagen 4"/>
          <p:cNvPicPr>
            <a:picLocks noChangeAspect="1"/>
          </p:cNvPicPr>
          <p:nvPr/>
        </p:nvPicPr>
        <p:blipFill>
          <a:blip r:embed="rId2"/>
          <a:stretch>
            <a:fillRect/>
          </a:stretch>
        </p:blipFill>
        <p:spPr>
          <a:xfrm>
            <a:off x="466531" y="2631232"/>
            <a:ext cx="4444369" cy="3918857"/>
          </a:xfrm>
          <a:prstGeom prst="rect">
            <a:avLst/>
          </a:prstGeom>
        </p:spPr>
      </p:pic>
      <p:pic>
        <p:nvPicPr>
          <p:cNvPr id="6" name="Imagen 5"/>
          <p:cNvPicPr>
            <a:picLocks noChangeAspect="1"/>
          </p:cNvPicPr>
          <p:nvPr/>
        </p:nvPicPr>
        <p:blipFill>
          <a:blip r:embed="rId3"/>
          <a:stretch>
            <a:fillRect/>
          </a:stretch>
        </p:blipFill>
        <p:spPr>
          <a:xfrm>
            <a:off x="4910900" y="2631232"/>
            <a:ext cx="2901948" cy="3918857"/>
          </a:xfrm>
          <a:prstGeom prst="rect">
            <a:avLst/>
          </a:prstGeom>
        </p:spPr>
      </p:pic>
      <p:pic>
        <p:nvPicPr>
          <p:cNvPr id="7" name="Imagen 6"/>
          <p:cNvPicPr>
            <a:picLocks noChangeAspect="1"/>
          </p:cNvPicPr>
          <p:nvPr/>
        </p:nvPicPr>
        <p:blipFill>
          <a:blip r:embed="rId4"/>
          <a:stretch>
            <a:fillRect/>
          </a:stretch>
        </p:blipFill>
        <p:spPr>
          <a:xfrm>
            <a:off x="7812849" y="2631232"/>
            <a:ext cx="4055690" cy="3918856"/>
          </a:xfrm>
          <a:prstGeom prst="rect">
            <a:avLst/>
          </a:prstGeom>
        </p:spPr>
      </p:pic>
    </p:spTree>
    <p:extLst>
      <p:ext uri="{BB962C8B-B14F-4D97-AF65-F5344CB8AC3E}">
        <p14:creationId xmlns:p14="http://schemas.microsoft.com/office/powerpoint/2010/main" val="396179919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95" y="273698"/>
            <a:ext cx="10353761" cy="1088571"/>
          </a:xfrm>
        </p:spPr>
        <p:txBody>
          <a:bodyPr/>
          <a:lstStyle/>
          <a:p>
            <a:r>
              <a:rPr lang="es-PA" dirty="0" smtClean="0">
                <a:solidFill>
                  <a:schemeClr val="accent3">
                    <a:lumMod val="75000"/>
                  </a:schemeClr>
                </a:solidFill>
              </a:rPr>
              <a:t>Robótica en medicina</a:t>
            </a:r>
            <a:endParaRPr lang="es-PA" dirty="0">
              <a:solidFill>
                <a:schemeClr val="accent3">
                  <a:lumMod val="75000"/>
                </a:schemeClr>
              </a:solidFill>
            </a:endParaRPr>
          </a:p>
        </p:txBody>
      </p:sp>
      <p:sp>
        <p:nvSpPr>
          <p:cNvPr id="3" name="Marcador de contenido 2"/>
          <p:cNvSpPr>
            <a:spLocks noGrp="1"/>
          </p:cNvSpPr>
          <p:nvPr>
            <p:ph idx="1"/>
          </p:nvPr>
        </p:nvSpPr>
        <p:spPr>
          <a:xfrm>
            <a:off x="913795" y="1175657"/>
            <a:ext cx="10353762" cy="5262465"/>
          </a:xfrm>
        </p:spPr>
        <p:txBody>
          <a:bodyPr>
            <a:noAutofit/>
          </a:bodyPr>
          <a:lstStyle/>
          <a:p>
            <a:pPr marL="0" indent="0">
              <a:buNone/>
            </a:pPr>
            <a:r>
              <a:rPr lang="es-PA" sz="2400" dirty="0">
                <a:solidFill>
                  <a:schemeClr val="accent3">
                    <a:lumMod val="75000"/>
                  </a:schemeClr>
                </a:solidFill>
                <a:latin typeface="Calibri" panose="020F0502020204030204" pitchFamily="34" charset="0"/>
              </a:rPr>
              <a:t>La robótica es de gran utilidad en la medicina; debido a que al ser programable y tener precisión exacta, permite al especialista acceder de mejor manera a áreas de riesgo o áreas en donde no se puede generar error alguno. Esta tecnología, además de ofrecer una intervención mejorada, ayuda al paciente a que su recuperación sea más rápida, no daña los tejidos sanos que se encuentran cercanos al área de operación y elimina lo que se conoce como temblores humanos al momento de la cirugía. No solo está presente al momento de operación, sino que la robótica también favorece a un paciente con alternativas de prótesis o suministro de medicamentos; éste último es necesario más que nada en pacientes que no tienen reacciones; es decir a aquellas personas que se encuentran en situaciones críticas. Es por esto que a continuación se clasificará a la robótica médica en tres etapas de </a:t>
            </a:r>
            <a:r>
              <a:rPr lang="es-PA" sz="2400" dirty="0" smtClean="0">
                <a:solidFill>
                  <a:schemeClr val="accent3">
                    <a:lumMod val="75000"/>
                  </a:schemeClr>
                </a:solidFill>
                <a:latin typeface="Calibri" panose="020F0502020204030204" pitchFamily="34" charset="0"/>
              </a:rPr>
              <a:t>asistencia.</a:t>
            </a:r>
            <a:endParaRPr lang="es-PA" sz="2400" dirty="0">
              <a:solidFill>
                <a:schemeClr val="accent3">
                  <a:lumMod val="75000"/>
                </a:schemeClr>
              </a:solidFill>
              <a:latin typeface="Calibri" panose="020F0502020204030204" pitchFamily="34" charset="0"/>
            </a:endParaRPr>
          </a:p>
        </p:txBody>
      </p:sp>
    </p:spTree>
    <p:extLst>
      <p:ext uri="{BB962C8B-B14F-4D97-AF65-F5344CB8AC3E}">
        <p14:creationId xmlns:p14="http://schemas.microsoft.com/office/powerpoint/2010/main" val="2922581126"/>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794261" y="642841"/>
            <a:ext cx="5480779" cy="5114987"/>
          </a:xfrm>
          <a:prstGeom prst="rect">
            <a:avLst/>
          </a:prstGeom>
        </p:spPr>
      </p:pic>
      <p:pic>
        <p:nvPicPr>
          <p:cNvPr id="5" name="Imagen 4"/>
          <p:cNvPicPr>
            <a:picLocks noChangeAspect="1"/>
          </p:cNvPicPr>
          <p:nvPr/>
        </p:nvPicPr>
        <p:blipFill>
          <a:blip r:embed="rId3"/>
          <a:stretch>
            <a:fillRect/>
          </a:stretch>
        </p:blipFill>
        <p:spPr>
          <a:xfrm>
            <a:off x="6580806" y="642841"/>
            <a:ext cx="4554107" cy="2316681"/>
          </a:xfrm>
          <a:prstGeom prst="rect">
            <a:avLst/>
          </a:prstGeom>
        </p:spPr>
      </p:pic>
      <p:pic>
        <p:nvPicPr>
          <p:cNvPr id="6" name="Imagen 5"/>
          <p:cNvPicPr>
            <a:picLocks noChangeAspect="1"/>
          </p:cNvPicPr>
          <p:nvPr/>
        </p:nvPicPr>
        <p:blipFill>
          <a:blip r:embed="rId4"/>
          <a:stretch>
            <a:fillRect/>
          </a:stretch>
        </p:blipFill>
        <p:spPr>
          <a:xfrm>
            <a:off x="6666158" y="3518731"/>
            <a:ext cx="4383404" cy="2097206"/>
          </a:xfrm>
          <a:prstGeom prst="rect">
            <a:avLst/>
          </a:prstGeom>
        </p:spPr>
      </p:pic>
    </p:spTree>
    <p:extLst>
      <p:ext uri="{BB962C8B-B14F-4D97-AF65-F5344CB8AC3E}">
        <p14:creationId xmlns:p14="http://schemas.microsoft.com/office/powerpoint/2010/main" val="1087981347"/>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95" y="167952"/>
            <a:ext cx="10353761" cy="1007705"/>
          </a:xfrm>
        </p:spPr>
        <p:txBody>
          <a:bodyPr>
            <a:normAutofit/>
          </a:bodyPr>
          <a:lstStyle/>
          <a:p>
            <a:r>
              <a:rPr lang="es-PA" sz="4000" dirty="0" smtClean="0">
                <a:solidFill>
                  <a:srgbClr val="00B050"/>
                </a:solidFill>
                <a:latin typeface="Calibri" panose="020F0502020204030204" pitchFamily="34" charset="0"/>
              </a:rPr>
              <a:t>Robótica en la agricultura</a:t>
            </a:r>
            <a:endParaRPr lang="es-PA" sz="4000" dirty="0">
              <a:solidFill>
                <a:srgbClr val="00B050"/>
              </a:solidFill>
              <a:latin typeface="Calibri" panose="020F0502020204030204" pitchFamily="34" charset="0"/>
            </a:endParaRPr>
          </a:p>
        </p:txBody>
      </p:sp>
      <p:sp>
        <p:nvSpPr>
          <p:cNvPr id="3" name="Marcador de contenido 2"/>
          <p:cNvSpPr>
            <a:spLocks noGrp="1"/>
          </p:cNvSpPr>
          <p:nvPr>
            <p:ph idx="1"/>
          </p:nvPr>
        </p:nvSpPr>
        <p:spPr>
          <a:xfrm>
            <a:off x="186612" y="1045028"/>
            <a:ext cx="11420670" cy="5607698"/>
          </a:xfrm>
        </p:spPr>
        <p:txBody>
          <a:bodyPr>
            <a:normAutofit/>
          </a:bodyPr>
          <a:lstStyle/>
          <a:p>
            <a:pPr marL="0" indent="0">
              <a:buNone/>
            </a:pPr>
            <a:r>
              <a:rPr lang="es-PA" sz="2400" dirty="0">
                <a:solidFill>
                  <a:srgbClr val="00B050"/>
                </a:solidFill>
                <a:latin typeface="Calibri" panose="020F0502020204030204" pitchFamily="34" charset="0"/>
              </a:rPr>
              <a:t>Tanto en la agricultura protegida como extensiva se requiere de mucha mano de obra y equipos, debido al incremento de los volúmenes de producción requeridos, por lo que es necesario desarrollar nuevas sistemas para mejorar la eficiencia de los equipos utilizados en las labores agrícolas, las cuales consisten en combinar las tecnologías informática, electrónica y mecánica disponible para el desarrollo de máquinas más inteligentes y eficientes, que puedan hacer las actividades agrícolas de manera correcta. </a:t>
            </a:r>
          </a:p>
          <a:p>
            <a:endParaRPr lang="es-PA" sz="2400" dirty="0">
              <a:solidFill>
                <a:srgbClr val="00B050"/>
              </a:solidFill>
              <a:latin typeface="Calibri" panose="020F0502020204030204" pitchFamily="34" charset="0"/>
            </a:endParaRPr>
          </a:p>
          <a:p>
            <a:endParaRPr lang="es-PA" dirty="0">
              <a:solidFill>
                <a:srgbClr val="00B050"/>
              </a:solidFill>
            </a:endParaRPr>
          </a:p>
        </p:txBody>
      </p:sp>
      <p:pic>
        <p:nvPicPr>
          <p:cNvPr id="4" name="Imagen 3"/>
          <p:cNvPicPr>
            <a:picLocks noChangeAspect="1"/>
          </p:cNvPicPr>
          <p:nvPr/>
        </p:nvPicPr>
        <p:blipFill>
          <a:blip r:embed="rId2"/>
          <a:stretch>
            <a:fillRect/>
          </a:stretch>
        </p:blipFill>
        <p:spPr>
          <a:xfrm>
            <a:off x="186612" y="3788229"/>
            <a:ext cx="5602710" cy="2864497"/>
          </a:xfrm>
          <a:prstGeom prst="rect">
            <a:avLst/>
          </a:prstGeom>
        </p:spPr>
      </p:pic>
      <p:pic>
        <p:nvPicPr>
          <p:cNvPr id="5" name="Imagen 4"/>
          <p:cNvPicPr>
            <a:picLocks noChangeAspect="1"/>
          </p:cNvPicPr>
          <p:nvPr/>
        </p:nvPicPr>
        <p:blipFill>
          <a:blip r:embed="rId3"/>
          <a:stretch>
            <a:fillRect/>
          </a:stretch>
        </p:blipFill>
        <p:spPr>
          <a:xfrm>
            <a:off x="5894835" y="3788229"/>
            <a:ext cx="5712447" cy="2864497"/>
          </a:xfrm>
          <a:prstGeom prst="rect">
            <a:avLst/>
          </a:prstGeom>
        </p:spPr>
      </p:pic>
    </p:spTree>
    <p:extLst>
      <p:ext uri="{BB962C8B-B14F-4D97-AF65-F5344CB8AC3E}">
        <p14:creationId xmlns:p14="http://schemas.microsoft.com/office/powerpoint/2010/main" val="4120024510"/>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32457" y="161731"/>
            <a:ext cx="10353761" cy="1326321"/>
          </a:xfrm>
        </p:spPr>
        <p:txBody>
          <a:bodyPr>
            <a:normAutofit/>
          </a:bodyPr>
          <a:lstStyle/>
          <a:p>
            <a:r>
              <a:rPr lang="es-PA" sz="4000" dirty="0" smtClean="0">
                <a:solidFill>
                  <a:schemeClr val="accent2">
                    <a:lumMod val="60000"/>
                    <a:lumOff val="40000"/>
                  </a:schemeClr>
                </a:solidFill>
                <a:latin typeface="Calibri" panose="020F0502020204030204" pitchFamily="34" charset="0"/>
              </a:rPr>
              <a:t>Robótica en la industria</a:t>
            </a:r>
            <a:endParaRPr lang="es-PA" sz="4000" dirty="0">
              <a:solidFill>
                <a:schemeClr val="accent2">
                  <a:lumMod val="60000"/>
                  <a:lumOff val="40000"/>
                </a:schemeClr>
              </a:solidFill>
              <a:latin typeface="Calibri" panose="020F0502020204030204" pitchFamily="34" charset="0"/>
            </a:endParaRPr>
          </a:p>
        </p:txBody>
      </p:sp>
      <p:sp>
        <p:nvSpPr>
          <p:cNvPr id="3" name="Marcador de contenido 2"/>
          <p:cNvSpPr>
            <a:spLocks noGrp="1"/>
          </p:cNvSpPr>
          <p:nvPr>
            <p:ph idx="1"/>
          </p:nvPr>
        </p:nvSpPr>
        <p:spPr>
          <a:xfrm>
            <a:off x="708521" y="1175657"/>
            <a:ext cx="10353762" cy="5355772"/>
          </a:xfrm>
        </p:spPr>
        <p:txBody>
          <a:bodyPr>
            <a:normAutofit/>
          </a:bodyPr>
          <a:lstStyle/>
          <a:p>
            <a:pPr marL="0" indent="0">
              <a:buNone/>
            </a:pPr>
            <a:r>
              <a:rPr lang="es-PA" sz="2400" dirty="0">
                <a:solidFill>
                  <a:schemeClr val="accent2">
                    <a:lumMod val="60000"/>
                    <a:lumOff val="40000"/>
                  </a:schemeClr>
                </a:solidFill>
                <a:latin typeface="Calibri" panose="020F0502020204030204" pitchFamily="34" charset="0"/>
              </a:rPr>
              <a:t>En la industria hay mucho campo para la robótica, la que podemos dividir en 4 partes fundamentales</a:t>
            </a:r>
            <a:r>
              <a:rPr lang="es-PA" sz="2400" dirty="0" smtClean="0">
                <a:solidFill>
                  <a:schemeClr val="accent2">
                    <a:lumMod val="60000"/>
                    <a:lumOff val="40000"/>
                  </a:schemeClr>
                </a:solidFill>
                <a:latin typeface="Calibri" panose="020F0502020204030204" pitchFamily="34" charset="0"/>
              </a:rPr>
              <a:t>:</a:t>
            </a:r>
          </a:p>
          <a:p>
            <a:pPr marL="0" indent="0">
              <a:buNone/>
            </a:pPr>
            <a:r>
              <a:rPr lang="es-PA" sz="2400" dirty="0" smtClean="0">
                <a:solidFill>
                  <a:schemeClr val="accent2">
                    <a:lumMod val="60000"/>
                    <a:lumOff val="40000"/>
                  </a:schemeClr>
                </a:solidFill>
                <a:latin typeface="Calibri" panose="020F0502020204030204" pitchFamily="34" charset="0"/>
              </a:rPr>
              <a:t>Aplicación </a:t>
            </a:r>
            <a:r>
              <a:rPr lang="es-PA" sz="2400" dirty="0">
                <a:solidFill>
                  <a:schemeClr val="accent2">
                    <a:lumMod val="60000"/>
                    <a:lumOff val="40000"/>
                  </a:schemeClr>
                </a:solidFill>
                <a:latin typeface="Calibri" panose="020F0502020204030204" pitchFamily="34" charset="0"/>
              </a:rPr>
              <a:t>de transferencia de </a:t>
            </a:r>
            <a:r>
              <a:rPr lang="es-PA" sz="2400" dirty="0" smtClean="0">
                <a:solidFill>
                  <a:schemeClr val="accent2">
                    <a:lumMod val="60000"/>
                    <a:lumOff val="40000"/>
                  </a:schemeClr>
                </a:solidFill>
                <a:latin typeface="Calibri" panose="020F0502020204030204" pitchFamily="34" charset="0"/>
              </a:rPr>
              <a:t>material</a:t>
            </a:r>
          </a:p>
          <a:p>
            <a:pPr marL="0" indent="0">
              <a:buNone/>
            </a:pPr>
            <a:r>
              <a:rPr lang="es-PA" sz="2400" dirty="0">
                <a:solidFill>
                  <a:schemeClr val="accent2">
                    <a:lumMod val="60000"/>
                    <a:lumOff val="40000"/>
                  </a:schemeClr>
                </a:solidFill>
                <a:latin typeface="Calibri" panose="020F0502020204030204" pitchFamily="34" charset="0"/>
              </a:rPr>
              <a:t>Carga y descarga de </a:t>
            </a:r>
            <a:r>
              <a:rPr lang="es-PA" sz="2400" dirty="0" smtClean="0">
                <a:solidFill>
                  <a:schemeClr val="accent2">
                    <a:lumMod val="60000"/>
                    <a:lumOff val="40000"/>
                  </a:schemeClr>
                </a:solidFill>
                <a:latin typeface="Calibri" panose="020F0502020204030204" pitchFamily="34" charset="0"/>
              </a:rPr>
              <a:t>máquinas</a:t>
            </a:r>
            <a:r>
              <a:rPr lang="es-PA" sz="2400" dirty="0">
                <a:solidFill>
                  <a:schemeClr val="accent2">
                    <a:lumMod val="60000"/>
                    <a:lumOff val="40000"/>
                  </a:schemeClr>
                </a:solidFill>
                <a:latin typeface="Calibri" panose="020F0502020204030204" pitchFamily="34" charset="0"/>
              </a:rPr>
              <a:t/>
            </a:r>
            <a:br>
              <a:rPr lang="es-PA" sz="2400" dirty="0">
                <a:solidFill>
                  <a:schemeClr val="accent2">
                    <a:lumMod val="60000"/>
                    <a:lumOff val="40000"/>
                  </a:schemeClr>
                </a:solidFill>
                <a:latin typeface="Calibri" panose="020F0502020204030204" pitchFamily="34" charset="0"/>
              </a:rPr>
            </a:br>
            <a:r>
              <a:rPr lang="es-PA" sz="2400" dirty="0">
                <a:solidFill>
                  <a:schemeClr val="accent2">
                    <a:lumMod val="60000"/>
                    <a:lumOff val="40000"/>
                  </a:schemeClr>
                </a:solidFill>
                <a:latin typeface="Calibri" panose="020F0502020204030204" pitchFamily="34" charset="0"/>
              </a:rPr>
              <a:t>Operación de </a:t>
            </a:r>
            <a:r>
              <a:rPr lang="es-PA" sz="2400" dirty="0" smtClean="0">
                <a:solidFill>
                  <a:schemeClr val="accent2">
                    <a:lumMod val="60000"/>
                    <a:lumOff val="40000"/>
                  </a:schemeClr>
                </a:solidFill>
                <a:latin typeface="Calibri" panose="020F0502020204030204" pitchFamily="34" charset="0"/>
              </a:rPr>
              <a:t>procesamiento</a:t>
            </a:r>
          </a:p>
          <a:p>
            <a:pPr marL="0" indent="0">
              <a:buNone/>
            </a:pPr>
            <a:r>
              <a:rPr lang="es-PA" sz="2400" dirty="0">
                <a:solidFill>
                  <a:schemeClr val="accent2">
                    <a:lumMod val="60000"/>
                    <a:lumOff val="40000"/>
                  </a:schemeClr>
                </a:solidFill>
                <a:latin typeface="Calibri" panose="020F0502020204030204" pitchFamily="34" charset="0"/>
              </a:rPr>
              <a:t>Otras operaciones de </a:t>
            </a:r>
            <a:r>
              <a:rPr lang="es-PA" sz="2400" dirty="0" smtClean="0">
                <a:solidFill>
                  <a:schemeClr val="accent2">
                    <a:lumMod val="60000"/>
                    <a:lumOff val="40000"/>
                  </a:schemeClr>
                </a:solidFill>
                <a:latin typeface="Calibri" panose="020F0502020204030204" pitchFamily="34" charset="0"/>
              </a:rPr>
              <a:t>proceso.</a:t>
            </a:r>
            <a:r>
              <a:rPr lang="es-PA" sz="2400" dirty="0">
                <a:solidFill>
                  <a:schemeClr val="accent2">
                    <a:lumMod val="60000"/>
                    <a:lumOff val="40000"/>
                  </a:schemeClr>
                </a:solidFill>
                <a:latin typeface="Calibri" panose="020F0502020204030204" pitchFamily="34" charset="0"/>
              </a:rPr>
              <a:t/>
            </a:r>
            <a:br>
              <a:rPr lang="es-PA" sz="2400" dirty="0">
                <a:solidFill>
                  <a:schemeClr val="accent2">
                    <a:lumMod val="60000"/>
                    <a:lumOff val="40000"/>
                  </a:schemeClr>
                </a:solidFill>
                <a:latin typeface="Calibri" panose="020F0502020204030204" pitchFamily="34" charset="0"/>
              </a:rPr>
            </a:br>
            <a:r>
              <a:rPr lang="es-PA" sz="2400" dirty="0">
                <a:solidFill>
                  <a:schemeClr val="accent2">
                    <a:lumMod val="60000"/>
                    <a:lumOff val="40000"/>
                  </a:schemeClr>
                </a:solidFill>
                <a:latin typeface="Calibri" panose="020F0502020204030204" pitchFamily="34" charset="0"/>
              </a:rPr>
              <a:t/>
            </a:r>
            <a:br>
              <a:rPr lang="es-PA" sz="2400" dirty="0">
                <a:solidFill>
                  <a:schemeClr val="accent2">
                    <a:lumMod val="60000"/>
                    <a:lumOff val="40000"/>
                  </a:schemeClr>
                </a:solidFill>
                <a:latin typeface="Calibri" panose="020F0502020204030204" pitchFamily="34" charset="0"/>
              </a:rPr>
            </a:br>
            <a:endParaRPr lang="es-PA" sz="2400" dirty="0">
              <a:solidFill>
                <a:schemeClr val="accent2">
                  <a:lumMod val="60000"/>
                  <a:lumOff val="40000"/>
                </a:schemeClr>
              </a:solidFill>
              <a:latin typeface="Calibri" panose="020F0502020204030204" pitchFamily="34" charset="0"/>
            </a:endParaRPr>
          </a:p>
        </p:txBody>
      </p:sp>
      <p:pic>
        <p:nvPicPr>
          <p:cNvPr id="4" name="Imagen 3"/>
          <p:cNvPicPr>
            <a:picLocks noChangeAspect="1"/>
          </p:cNvPicPr>
          <p:nvPr/>
        </p:nvPicPr>
        <p:blipFill>
          <a:blip r:embed="rId2"/>
          <a:stretch>
            <a:fillRect/>
          </a:stretch>
        </p:blipFill>
        <p:spPr>
          <a:xfrm>
            <a:off x="6306991" y="2070308"/>
            <a:ext cx="4755292" cy="3566469"/>
          </a:xfrm>
          <a:prstGeom prst="rect">
            <a:avLst/>
          </a:prstGeom>
        </p:spPr>
      </p:pic>
      <p:pic>
        <p:nvPicPr>
          <p:cNvPr id="5" name="Imagen 4"/>
          <p:cNvPicPr>
            <a:picLocks noChangeAspect="1"/>
          </p:cNvPicPr>
          <p:nvPr/>
        </p:nvPicPr>
        <p:blipFill>
          <a:blip r:embed="rId3"/>
          <a:stretch>
            <a:fillRect/>
          </a:stretch>
        </p:blipFill>
        <p:spPr>
          <a:xfrm>
            <a:off x="484586" y="4341610"/>
            <a:ext cx="5285690" cy="2189819"/>
          </a:xfrm>
          <a:prstGeom prst="rect">
            <a:avLst/>
          </a:prstGeom>
        </p:spPr>
      </p:pic>
    </p:spTree>
    <p:extLst>
      <p:ext uri="{BB962C8B-B14F-4D97-AF65-F5344CB8AC3E}">
        <p14:creationId xmlns:p14="http://schemas.microsoft.com/office/powerpoint/2010/main" val="296185372"/>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95" y="292359"/>
            <a:ext cx="10353761" cy="1326321"/>
          </a:xfrm>
        </p:spPr>
        <p:txBody>
          <a:bodyPr/>
          <a:lstStyle/>
          <a:p>
            <a:r>
              <a:rPr lang="es-PA" dirty="0" smtClean="0">
                <a:solidFill>
                  <a:schemeClr val="accent5">
                    <a:lumMod val="75000"/>
                  </a:schemeClr>
                </a:solidFill>
              </a:rPr>
              <a:t> robótica </a:t>
            </a:r>
            <a:r>
              <a:rPr lang="es-PA" dirty="0">
                <a:solidFill>
                  <a:schemeClr val="accent5">
                    <a:lumMod val="75000"/>
                  </a:schemeClr>
                </a:solidFill>
              </a:rPr>
              <a:t>E</a:t>
            </a:r>
            <a:r>
              <a:rPr lang="es-PA" dirty="0" smtClean="0">
                <a:solidFill>
                  <a:schemeClr val="accent5">
                    <a:lumMod val="75000"/>
                  </a:schemeClr>
                </a:solidFill>
              </a:rPr>
              <a:t>n el área espacial</a:t>
            </a:r>
            <a:endParaRPr lang="es-PA" dirty="0">
              <a:solidFill>
                <a:schemeClr val="accent5">
                  <a:lumMod val="75000"/>
                </a:schemeClr>
              </a:solidFill>
            </a:endParaRPr>
          </a:p>
        </p:txBody>
      </p:sp>
      <p:sp>
        <p:nvSpPr>
          <p:cNvPr id="3" name="Marcador de contenido 2"/>
          <p:cNvSpPr>
            <a:spLocks noGrp="1"/>
          </p:cNvSpPr>
          <p:nvPr>
            <p:ph idx="1"/>
          </p:nvPr>
        </p:nvSpPr>
        <p:spPr>
          <a:xfrm>
            <a:off x="522514" y="1324946"/>
            <a:ext cx="11159413" cy="5318449"/>
          </a:xfrm>
        </p:spPr>
        <p:txBody>
          <a:bodyPr>
            <a:normAutofit fontScale="70000" lnSpcReduction="20000"/>
          </a:bodyPr>
          <a:lstStyle/>
          <a:p>
            <a:pPr marL="0" indent="0">
              <a:buNone/>
            </a:pPr>
            <a:r>
              <a:rPr lang="es-PA" sz="2800" dirty="0">
                <a:solidFill>
                  <a:schemeClr val="accent5">
                    <a:lumMod val="75000"/>
                  </a:schemeClr>
                </a:solidFill>
                <a:latin typeface="Calibri" panose="020F0502020204030204" pitchFamily="34" charset="0"/>
              </a:rPr>
              <a:t>La exploración espacial posee problemas especiales para el uso de robots. El medio ambiente es hostil para el ser humano, quien requiere un equipo de protección muy costoso tanto en la Tierra como en el Espacio. Muchos científicos han hecho la sugerencia de que es necesario el uso de Robots para continuar con los avances en la exploración espacial; pero como todavía no se llega a un grado de automatización tan precisa para ésta aplicación, el ser humano aún no ha podido ser reemplazado por estos. </a:t>
            </a:r>
            <a:br>
              <a:rPr lang="es-PA" sz="2800" dirty="0">
                <a:solidFill>
                  <a:schemeClr val="accent5">
                    <a:lumMod val="75000"/>
                  </a:schemeClr>
                </a:solidFill>
                <a:latin typeface="Calibri" panose="020F0502020204030204" pitchFamily="34" charset="0"/>
              </a:rPr>
            </a:br>
            <a:r>
              <a:rPr lang="es-PA" sz="2800" dirty="0">
                <a:solidFill>
                  <a:schemeClr val="accent5">
                    <a:lumMod val="75000"/>
                  </a:schemeClr>
                </a:solidFill>
                <a:latin typeface="Calibri" panose="020F0502020204030204" pitchFamily="34" charset="0"/>
              </a:rPr>
              <a:t>Por su parte, son los teleoperadores los que han encontrado aplicación en los transbordadores espaciales. </a:t>
            </a:r>
            <a:br>
              <a:rPr lang="es-PA" sz="2800" dirty="0">
                <a:solidFill>
                  <a:schemeClr val="accent5">
                    <a:lumMod val="75000"/>
                  </a:schemeClr>
                </a:solidFill>
                <a:latin typeface="Calibri" panose="020F0502020204030204" pitchFamily="34" charset="0"/>
              </a:rPr>
            </a:br>
            <a:r>
              <a:rPr lang="es-PA" sz="2800" dirty="0">
                <a:solidFill>
                  <a:schemeClr val="accent5">
                    <a:lumMod val="75000"/>
                  </a:schemeClr>
                </a:solidFill>
                <a:latin typeface="Calibri" panose="020F0502020204030204" pitchFamily="34" charset="0"/>
              </a:rPr>
              <a:t>En Marzo de 1982 el transbordador Columbia fue el primero en utilizar este tipo de robots, aunque el ser humano participa en la realización del control de lazo cerrado. </a:t>
            </a:r>
            <a:br>
              <a:rPr lang="es-PA" sz="2800" dirty="0">
                <a:solidFill>
                  <a:schemeClr val="accent5">
                    <a:lumMod val="75000"/>
                  </a:schemeClr>
                </a:solidFill>
                <a:latin typeface="Calibri" panose="020F0502020204030204" pitchFamily="34" charset="0"/>
              </a:rPr>
            </a:br>
            <a:r>
              <a:rPr lang="es-PA" sz="2800" dirty="0">
                <a:solidFill>
                  <a:schemeClr val="accent5">
                    <a:lumMod val="75000"/>
                  </a:schemeClr>
                </a:solidFill>
                <a:latin typeface="Calibri" panose="020F0502020204030204" pitchFamily="34" charset="0"/>
              </a:rPr>
              <a:t>Algunas investigaciones están encaminadas al diseño, construcción y control de vehículos autónomos, los cuales llevarán a bordo complejos laboratorios y cámaras muy sofisticadas para la exploración de otros planetas.</a:t>
            </a:r>
            <a:br>
              <a:rPr lang="es-PA" sz="2800" dirty="0">
                <a:solidFill>
                  <a:schemeClr val="accent5">
                    <a:lumMod val="75000"/>
                  </a:schemeClr>
                </a:solidFill>
                <a:latin typeface="Calibri" panose="020F0502020204030204" pitchFamily="34" charset="0"/>
              </a:rPr>
            </a:br>
            <a:r>
              <a:rPr lang="es-PA" sz="2800" dirty="0">
                <a:solidFill>
                  <a:schemeClr val="accent5">
                    <a:lumMod val="75000"/>
                  </a:schemeClr>
                </a:solidFill>
                <a:latin typeface="Calibri" panose="020F0502020204030204" pitchFamily="34" charset="0"/>
              </a:rPr>
              <a:t>La NASA a través de su proyecto espacial Pathfinder, tocó suelo marciano el 4 de Julio de 1997 con el Sojourner. Se trataba de un robot pequeño (65cm x 45 cm x 25 cm) y que tenía varios objetivos. </a:t>
            </a:r>
            <a:br>
              <a:rPr lang="es-PA" sz="2800" dirty="0">
                <a:solidFill>
                  <a:schemeClr val="accent5">
                    <a:lumMod val="75000"/>
                  </a:schemeClr>
                </a:solidFill>
                <a:latin typeface="Calibri" panose="020F0502020204030204" pitchFamily="34" charset="0"/>
              </a:rPr>
            </a:br>
            <a:endParaRPr lang="es-PA" sz="2800" dirty="0">
              <a:solidFill>
                <a:schemeClr val="accent5">
                  <a:lumMod val="75000"/>
                </a:schemeClr>
              </a:solidFill>
              <a:latin typeface="Calibri" panose="020F0502020204030204" pitchFamily="34" charset="0"/>
            </a:endParaRPr>
          </a:p>
          <a:p>
            <a:endParaRPr lang="es-PA" sz="2400" dirty="0">
              <a:latin typeface="Calibri" panose="020F0502020204030204" pitchFamily="34" charset="0"/>
            </a:endParaRPr>
          </a:p>
        </p:txBody>
      </p:sp>
    </p:spTree>
    <p:extLst>
      <p:ext uri="{BB962C8B-B14F-4D97-AF65-F5344CB8AC3E}">
        <p14:creationId xmlns:p14="http://schemas.microsoft.com/office/powerpoint/2010/main" val="3714736912"/>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78346F"/>
      </a:dk2>
      <a:lt2>
        <a:srgbClr val="D9A8D2"/>
      </a:lt2>
      <a:accent1>
        <a:srgbClr val="CE57AB"/>
      </a:accent1>
      <a:accent2>
        <a:srgbClr val="8E8EFD"/>
      </a:accent2>
      <a:accent3>
        <a:srgbClr val="7CBCE0"/>
      </a:accent3>
      <a:accent4>
        <a:srgbClr val="70BF9F"/>
      </a:accent4>
      <a:accent5>
        <a:srgbClr val="A5B960"/>
      </a:accent5>
      <a:accent6>
        <a:srgbClr val="D47A57"/>
      </a:accent6>
      <a:hlink>
        <a:srgbClr val="D164DE"/>
      </a:hlink>
      <a:folHlink>
        <a:srgbClr val="BE87C4"/>
      </a:folHlink>
    </a:clrScheme>
    <a:fontScheme name="Damask">
      <a:majorFont>
        <a:latin typeface="Bookman Old Style"/>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xmlns="" name="Damask" id="{F9A299A0-33D0-4E0F-9F3F-7163E3744208}" vid="{D4FE1632-F131-47D3-A814-99E9CD025E20}"/>
    </a:ext>
  </a:extLst>
</a:theme>
</file>

<file path=docProps/app.xml><?xml version="1.0" encoding="utf-8"?>
<Properties xmlns="http://schemas.openxmlformats.org/officeDocument/2006/extended-properties" xmlns:vt="http://schemas.openxmlformats.org/officeDocument/2006/docPropsVTypes">
  <Template>Damasco</Template>
  <TotalTime>153</TotalTime>
  <Words>592</Words>
  <Application>Microsoft Office PowerPoint</Application>
  <PresentationFormat>Personalizado</PresentationFormat>
  <Paragraphs>28</Paragraphs>
  <Slides>10</Slides>
  <Notes>0</Notes>
  <HiddenSlides>0</HiddenSlides>
  <MMClips>0</MMClips>
  <ScaleCrop>false</ScaleCrop>
  <HeadingPairs>
    <vt:vector size="4" baseType="variant">
      <vt:variant>
        <vt:lpstr>Tema</vt:lpstr>
      </vt:variant>
      <vt:variant>
        <vt:i4>1</vt:i4>
      </vt:variant>
      <vt:variant>
        <vt:lpstr>Títulos de diapositiva</vt:lpstr>
      </vt:variant>
      <vt:variant>
        <vt:i4>10</vt:i4>
      </vt:variant>
    </vt:vector>
  </HeadingPairs>
  <TitlesOfParts>
    <vt:vector size="11" baseType="lpstr">
      <vt:lpstr>Damask</vt:lpstr>
      <vt:lpstr>            república de panamá ministerio de educación i.p. t.el silencio tema: aplicaciones de la robótica en educación ,medicina ,agricultura, industria ,área espacial integrantes: norma serrano                         yajari chuito                       John Smith                                  bercelio santos                                 abdiel palacio  grupo:xid</vt:lpstr>
      <vt:lpstr>Tema: aplicaciones de la robótica</vt:lpstr>
      <vt:lpstr>Robótica en la educación</vt:lpstr>
      <vt:lpstr>Presentación de PowerPoint</vt:lpstr>
      <vt:lpstr>Robótica en medicina</vt:lpstr>
      <vt:lpstr>Presentación de PowerPoint</vt:lpstr>
      <vt:lpstr>Robótica en la agricultura</vt:lpstr>
      <vt:lpstr>Robótica en la industria</vt:lpstr>
      <vt:lpstr> robótica En el área espacial</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República de panamá ministerio de educación i.p. t.el silencio tema:aplicaciones de la robótica</dc:title>
  <dc:creator>Efrain Burton</dc:creator>
  <cp:lastModifiedBy>M</cp:lastModifiedBy>
  <cp:revision>17</cp:revision>
  <dcterms:created xsi:type="dcterms:W3CDTF">2015-05-19T11:09:22Z</dcterms:created>
  <dcterms:modified xsi:type="dcterms:W3CDTF">2015-05-23T19:42:14Z</dcterms:modified>
</cp:coreProperties>
</file>