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6" r:id="rId2"/>
    <p:sldId id="256" r:id="rId3"/>
    <p:sldId id="258" r:id="rId4"/>
    <p:sldId id="267" r:id="rId5"/>
    <p:sldId id="259" r:id="rId6"/>
    <p:sldId id="268" r:id="rId7"/>
    <p:sldId id="260" r:id="rId8"/>
    <p:sldId id="261" r:id="rId9"/>
    <p:sldId id="262" r:id="rId10"/>
    <p:sldId id="263" r:id="rId11"/>
    <p:sldId id="269" r:id="rId12"/>
    <p:sldId id="264" r:id="rId13"/>
    <p:sldId id="265" r:id="rId14"/>
    <p:sldId id="25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839384-1556-438D-935A-E0544C90D53A}" type="datetimeFigureOut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2CCAB7-E48F-416B-8C94-8A900AEE28C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5FA9BA-2D93-4398-9288-10A024B6404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F9652B-0DAF-400E-BD4F-CF868A92266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C0DBB5-2B43-4720-A7A4-8CC9BD0C031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22EE8A-F4C5-486D-BECC-9EC0563FB90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2CBAD2-5EB6-4034-B231-8204F0F6650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92BDCC-32E4-4DB1-B658-D8EA843CE02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650A33-9192-4C9E-AF40-5CE2A0DCEB6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329067-3C01-40E3-8C4F-9DD6B6D1B40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B3444A-329A-467A-9CE8-974F359F4B2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9F4750-BFD3-4DEC-96D6-ED184F760B5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F7AF7-89C2-4B85-86FB-6472ED4852A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134249-8119-45D3-B97A-41E389340EF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4DDB57-6DA5-4745-B7E5-18D9AC42949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62267-58CC-4CC1-A018-5D1092B6F04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0C5FB4-5B9B-4382-9338-E2D9CD50052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26C78F-BEAE-49AC-BDEA-C3AFEF58815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6DEFEB-E78D-4D5F-953B-49CAE5CC301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6BB754-C99E-43E7-B034-969A6BDDAFC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ABD028-AA2F-48FE-AEA4-DF5143B9F30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3C1F1F-D507-46DC-BD28-D8C333FD944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5C4D22-603E-48F8-BAD7-2322DF067BA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A04E4C-C9DC-42BC-8407-041C97B2D03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C05D34-FFAE-43CE-8707-5DC790A8648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054A7-BA2D-4A6A-9226-318ECF83E973}" type="datetimeFigureOut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42EA4-1D7E-4B64-A847-CF1E46A9A83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8261C-36E9-4CB0-A006-9D9806A8458F}" type="datetimeFigureOut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FDC9-837C-40BE-9AAA-E94DFBE90BD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8004F-807A-4752-AC8C-93A493116BB7}" type="datetimeFigureOut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80588-770B-4B28-975D-3AA7F4D2CF0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FB03A-C777-41CF-93C0-F10EEE88C776}" type="datetimeFigureOut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70268-CCDA-4A22-B07A-F5D61A6E52E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21ACD-835D-4DD5-8DB1-6EDDF398D59D}" type="datetimeFigureOut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160B1-7BE9-423B-816F-70CC26BB20F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4B2FE-4E6A-4113-98CF-88A3A2DC6ACD}" type="datetimeFigureOut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1215D-6D7B-44FC-9439-28C15543288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BAB79-BC69-4F3F-99D1-217A308D9F00}" type="datetimeFigureOut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B9618-4919-4758-9583-13CD126B36F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28670-1F83-46C9-9A97-ADAF2BA4313D}" type="datetimeFigureOut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0BCCE-F49F-4B63-8CDC-CFFD7A1CC2A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7FDE7-EC60-4AE8-A7E5-F088C71CF3D3}" type="datetimeFigureOut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945E4-9D3A-46BC-96CD-1BC4860904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70614-B107-4EE4-96E5-C3F31E4AACB2}" type="datetimeFigureOut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1223E-8CC4-4F6C-918C-8E2B75A3901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34B0C-36C9-413E-9586-B77031050D1A}" type="datetimeFigureOut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D881A-F873-40D5-95FF-9DCCA848B2A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9EE3DB-6024-45E7-8262-EDE6164B696C}" type="datetimeFigureOut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825123-B1E8-4288-B941-DC373C9BB1B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ricapoint.net/africa/the-african-elephant-8-interesting-facts/african-elephan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sz="8000" smtClean="0">
                <a:latin typeface="Comic Sans MS" pitchFamily="66" charset="0"/>
              </a:rPr>
              <a:t>Is it living?</a:t>
            </a:r>
          </a:p>
        </p:txBody>
      </p:sp>
      <p:pic>
        <p:nvPicPr>
          <p:cNvPr id="2051" name="Picture 2" descr="http://bluepyramid.org/ia/l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828800"/>
            <a:ext cx="4287838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1295400" y="5867400"/>
            <a:ext cx="685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entury Gothic" pitchFamily="34" charset="0"/>
              </a:rPr>
              <a:t>kindergarten kindergarten.com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www.bestweekever.tv/bwe/images/2008/03/GOAT%20DOG%20BEST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685800"/>
            <a:ext cx="65262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boltonmuseums.org.uk/images/geologyimages/mineral_specim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914400"/>
            <a:ext cx="5524500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blufiles.storage.live.com/y1p2qNOwIHhbuL8moLLPiVSBXpaLE0-kWCKL3wplhi_N11bg8bqeZ0NgZzR69o36A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9540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chevroncarsblog.com/images/photos/yellow-car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29540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rics.org/NR/rdonlyres/59C2C586-D41F-429F-9286-4BD6FF332133/0/t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838200"/>
            <a:ext cx="57340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219200" y="2286000"/>
            <a:ext cx="6858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u="sng" dirty="0">
                <a:latin typeface="Century Gothic" pitchFamily="34" charset="0"/>
              </a:rPr>
              <a:t>Stop and Discuss</a:t>
            </a:r>
          </a:p>
          <a:p>
            <a:pPr>
              <a:defRPr/>
            </a:pPr>
            <a:r>
              <a:rPr lang="en-US" sz="3200" dirty="0">
                <a:latin typeface="Century Gothic" pitchFamily="34" charset="0"/>
              </a:rPr>
              <a:t>How can you tell if something is </a:t>
            </a:r>
            <a:r>
              <a:rPr lang="en-US" sz="3200" dirty="0">
                <a:solidFill>
                  <a:srgbClr val="FF0000"/>
                </a:solidFill>
                <a:latin typeface="Century Gothic" pitchFamily="34" charset="0"/>
              </a:rPr>
              <a:t>living</a:t>
            </a:r>
            <a:r>
              <a:rPr lang="en-US" sz="3200" dirty="0">
                <a:latin typeface="Century Gothic" pitchFamily="34" charset="0"/>
              </a:rPr>
              <a:t> or </a:t>
            </a:r>
            <a:r>
              <a:rPr lang="en-US" sz="3200" dirty="0">
                <a:solidFill>
                  <a:srgbClr val="FF0000"/>
                </a:solidFill>
                <a:latin typeface="Century Gothic" pitchFamily="34" charset="0"/>
              </a:rPr>
              <a:t>non-living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?</a:t>
            </a:r>
            <a:r>
              <a:rPr lang="en-US" sz="3200" dirty="0">
                <a:latin typeface="Century Gothic" pitchFamily="34" charset="0"/>
              </a:rPr>
              <a:t> </a:t>
            </a:r>
          </a:p>
          <a:p>
            <a:pPr>
              <a:defRPr/>
            </a:pPr>
            <a:endParaRPr lang="en-US" sz="3200" dirty="0">
              <a:latin typeface="Century Gothic" pitchFamily="34" charset="0"/>
            </a:endParaRPr>
          </a:p>
          <a:p>
            <a:pPr>
              <a:defRPr/>
            </a:pPr>
            <a:r>
              <a:rPr lang="en-US" sz="3200" dirty="0">
                <a:latin typeface="Century Gothic" pitchFamily="34" charset="0"/>
              </a:rPr>
              <a:t>Take a few minutes to discuss with your class some things that </a:t>
            </a:r>
          </a:p>
          <a:p>
            <a:pPr>
              <a:defRPr/>
            </a:pPr>
            <a:r>
              <a:rPr lang="en-US" sz="3200" u="sng" dirty="0">
                <a:solidFill>
                  <a:srgbClr val="FF0000"/>
                </a:solidFill>
                <a:latin typeface="Century Gothic" pitchFamily="34" charset="0"/>
              </a:rPr>
              <a:t>all living things have in common.</a:t>
            </a:r>
          </a:p>
        </p:txBody>
      </p:sp>
      <p:pic>
        <p:nvPicPr>
          <p:cNvPr id="16387" name="Picture 5" descr="http://www.gemplers.com/img/octagon-shaped-stop-165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57200"/>
            <a:ext cx="157162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685800" y="914400"/>
            <a:ext cx="7620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Century Gothic" pitchFamily="34" charset="0"/>
              </a:rPr>
              <a:t>Living things </a:t>
            </a:r>
            <a:r>
              <a:rPr lang="en-US" sz="4400">
                <a:solidFill>
                  <a:srgbClr val="0070C0"/>
                </a:solidFill>
                <a:latin typeface="Century Gothic" pitchFamily="34" charset="0"/>
              </a:rPr>
              <a:t>move</a:t>
            </a:r>
            <a:r>
              <a:rPr lang="en-US" sz="4400">
                <a:latin typeface="Century Gothic" pitchFamily="34" charset="0"/>
              </a:rPr>
              <a:t>.</a:t>
            </a:r>
          </a:p>
        </p:txBody>
      </p:sp>
      <p:pic>
        <p:nvPicPr>
          <p:cNvPr id="17411" name="Picture 2" descr="http://mojosfarm.com/images/horse-running-be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828800"/>
            <a:ext cx="5562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762000" y="838200"/>
            <a:ext cx="7239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latin typeface="Century Gothic" pitchFamily="34" charset="0"/>
              </a:rPr>
              <a:t>Living things </a:t>
            </a:r>
            <a:r>
              <a:rPr lang="en-US" sz="4800">
                <a:solidFill>
                  <a:srgbClr val="C00000"/>
                </a:solidFill>
                <a:latin typeface="Century Gothic" pitchFamily="34" charset="0"/>
              </a:rPr>
              <a:t>grow and change.</a:t>
            </a:r>
          </a:p>
        </p:txBody>
      </p:sp>
      <p:pic>
        <p:nvPicPr>
          <p:cNvPr id="18435" name="Picture 2" descr="http://wwwdelivery.superstock.com/WI/223/401/PreviewComp/SuperStock_401-11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690813"/>
            <a:ext cx="2800350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www.cacklehatchery.com/Copy_of_white_leghorn_h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6963" y="2133600"/>
            <a:ext cx="2713037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838200" y="609600"/>
            <a:ext cx="662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latin typeface="Century Gothic" pitchFamily="34" charset="0"/>
              </a:rPr>
              <a:t>Living things </a:t>
            </a:r>
            <a:r>
              <a:rPr lang="en-US" sz="4800">
                <a:solidFill>
                  <a:srgbClr val="0070C0"/>
                </a:solidFill>
                <a:latin typeface="Century Gothic" pitchFamily="34" charset="0"/>
              </a:rPr>
              <a:t>breathe.</a:t>
            </a:r>
          </a:p>
        </p:txBody>
      </p:sp>
      <p:pic>
        <p:nvPicPr>
          <p:cNvPr id="19459" name="Picture 2" descr="http://www.keyfinanceuk.com/resources/FishBubblesShru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600200"/>
            <a:ext cx="4648200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609600" y="381000"/>
            <a:ext cx="7696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latin typeface="Century Gothic" pitchFamily="34" charset="0"/>
              </a:rPr>
              <a:t>Living things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rPr>
              <a:t>reproduce</a:t>
            </a:r>
            <a:r>
              <a:rPr lang="en-US" sz="3600" dirty="0">
                <a:latin typeface="Century Gothic" pitchFamily="34" charset="0"/>
              </a:rPr>
              <a:t> (make more just like themselves).</a:t>
            </a:r>
          </a:p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20483" name="Picture 4" descr="http://blog.pennlive.com/midstate_impact/2008/06/large_kitte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057400"/>
            <a:ext cx="35385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http://www.ama.ab.ca/images/images_content/Insurance_having_a_bab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362200"/>
            <a:ext cx="38100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http://www.smpl.org/MainLibraryLandscaping/Landscaping%20Images/Century%20Plant%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685800" y="609600"/>
            <a:ext cx="7620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entury Gothic" pitchFamily="34" charset="0"/>
              </a:rPr>
              <a:t>Living things need </a:t>
            </a:r>
            <a:r>
              <a:rPr lang="en-US" sz="3600">
                <a:solidFill>
                  <a:srgbClr val="00B0F0"/>
                </a:solidFill>
                <a:latin typeface="Century Gothic" pitchFamily="34" charset="0"/>
              </a:rPr>
              <a:t>food</a:t>
            </a:r>
            <a:r>
              <a:rPr lang="en-US" sz="3600">
                <a:latin typeface="Century Gothic" pitchFamily="34" charset="0"/>
              </a:rPr>
              <a:t> and </a:t>
            </a:r>
            <a:r>
              <a:rPr lang="en-US" sz="3600">
                <a:solidFill>
                  <a:srgbClr val="00B0F0"/>
                </a:solidFill>
                <a:latin typeface="Century Gothic" pitchFamily="34" charset="0"/>
              </a:rPr>
              <a:t>water</a:t>
            </a:r>
            <a:r>
              <a:rPr lang="en-US" sz="3600">
                <a:latin typeface="Century Gothic" pitchFamily="34" charset="0"/>
              </a:rPr>
              <a:t> to live.</a:t>
            </a:r>
          </a:p>
        </p:txBody>
      </p:sp>
      <p:pic>
        <p:nvPicPr>
          <p:cNvPr id="21507" name="Picture 2" descr="http://www.free-slideshow.com/screens/rain_drops/rain-dr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38400"/>
            <a:ext cx="37973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http://www.buteisland.com/images/cow_ea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500313"/>
            <a:ext cx="3932238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457200" y="685800"/>
            <a:ext cx="838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latin typeface="Century Gothic" pitchFamily="34" charset="0"/>
              </a:rPr>
              <a:t>Challenge question: </a:t>
            </a:r>
          </a:p>
          <a:p>
            <a:pPr>
              <a:defRPr/>
            </a:pPr>
            <a:r>
              <a:rPr lang="en-US" sz="3600" dirty="0">
                <a:solidFill>
                  <a:srgbClr val="00B050"/>
                </a:solidFill>
                <a:latin typeface="Century Gothic" pitchFamily="34" charset="0"/>
              </a:rPr>
              <a:t>Is it living</a:t>
            </a:r>
            <a:r>
              <a:rPr lang="en-US" sz="3600" dirty="0">
                <a:solidFill>
                  <a:srgbClr val="00B050"/>
                </a:solidFill>
                <a:latin typeface="+mj-lt"/>
              </a:rPr>
              <a:t>?</a:t>
            </a:r>
            <a:r>
              <a:rPr lang="en-US" sz="3600" dirty="0">
                <a:solidFill>
                  <a:srgbClr val="00B050"/>
                </a:solidFill>
                <a:latin typeface="Century Gothic" pitchFamily="34" charset="0"/>
              </a:rPr>
              <a:t> </a:t>
            </a:r>
          </a:p>
          <a:p>
            <a:pPr>
              <a:defRPr/>
            </a:pPr>
            <a:r>
              <a:rPr lang="en-US" sz="3600" dirty="0">
                <a:solidFill>
                  <a:srgbClr val="00B050"/>
                </a:solidFill>
                <a:latin typeface="Century Gothic" pitchFamily="34" charset="0"/>
              </a:rPr>
              <a:t>Explain your thinking.</a:t>
            </a:r>
          </a:p>
        </p:txBody>
      </p:sp>
      <p:pic>
        <p:nvPicPr>
          <p:cNvPr id="22531" name="Picture 2" descr="http://www.birdfeeders.us/sunflower-seeds-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819400"/>
            <a:ext cx="49530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762000" y="457200"/>
            <a:ext cx="7772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entury Gothic" pitchFamily="34" charset="0"/>
              </a:rPr>
              <a:t>Challenge question: </a:t>
            </a:r>
          </a:p>
          <a:p>
            <a:r>
              <a:rPr lang="en-US" sz="3600">
                <a:solidFill>
                  <a:srgbClr val="00B050"/>
                </a:solidFill>
                <a:latin typeface="Century Gothic" pitchFamily="34" charset="0"/>
              </a:rPr>
              <a:t>Is it living</a:t>
            </a:r>
            <a:r>
              <a:rPr lang="en-US" sz="3600">
                <a:solidFill>
                  <a:srgbClr val="00B050"/>
                </a:solidFill>
              </a:rPr>
              <a:t>?</a:t>
            </a:r>
            <a:r>
              <a:rPr lang="en-US" sz="3600">
                <a:solidFill>
                  <a:srgbClr val="00B050"/>
                </a:solidFill>
                <a:latin typeface="Century Gothic" pitchFamily="34" charset="0"/>
              </a:rPr>
              <a:t> </a:t>
            </a:r>
          </a:p>
          <a:p>
            <a:r>
              <a:rPr lang="en-US" sz="3600">
                <a:solidFill>
                  <a:srgbClr val="00B050"/>
                </a:solidFill>
                <a:latin typeface="Century Gothic" pitchFamily="34" charset="0"/>
              </a:rPr>
              <a:t>Explain your thinking.</a:t>
            </a:r>
          </a:p>
        </p:txBody>
      </p:sp>
      <p:pic>
        <p:nvPicPr>
          <p:cNvPr id="23555" name="Picture 4" descr="http://www.foodsubs.com/Photos/eg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209800"/>
            <a:ext cx="441166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838200" y="609600"/>
            <a:ext cx="7543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entury Gothic" pitchFamily="34" charset="0"/>
              </a:rPr>
              <a:t>Challenge question: </a:t>
            </a:r>
          </a:p>
          <a:p>
            <a:r>
              <a:rPr lang="en-US" sz="3600">
                <a:solidFill>
                  <a:srgbClr val="00B050"/>
                </a:solidFill>
                <a:latin typeface="Century Gothic" pitchFamily="34" charset="0"/>
              </a:rPr>
              <a:t>Is it living</a:t>
            </a:r>
            <a:r>
              <a:rPr lang="en-US" sz="3600">
                <a:solidFill>
                  <a:srgbClr val="00B050"/>
                </a:solidFill>
              </a:rPr>
              <a:t>?</a:t>
            </a:r>
            <a:r>
              <a:rPr lang="en-US" sz="3600">
                <a:solidFill>
                  <a:srgbClr val="00B050"/>
                </a:solidFill>
                <a:latin typeface="Century Gothic" pitchFamily="34" charset="0"/>
              </a:rPr>
              <a:t> </a:t>
            </a:r>
          </a:p>
          <a:p>
            <a:r>
              <a:rPr lang="en-US" sz="3600">
                <a:solidFill>
                  <a:srgbClr val="00B050"/>
                </a:solidFill>
                <a:latin typeface="Century Gothic" pitchFamily="34" charset="0"/>
              </a:rPr>
              <a:t>Explain your thinking.</a:t>
            </a:r>
          </a:p>
        </p:txBody>
      </p:sp>
      <p:pic>
        <p:nvPicPr>
          <p:cNvPr id="24579" name="Picture 2" descr="http://www.foodsubs.com/Photos/apple-braebu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286000"/>
            <a:ext cx="44958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ontgomerycountymd.gov/content/dep/herps/photos/snakes/Eastern_Worm_Snake_Carphophis_amoenus_amoenus_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09600"/>
            <a:ext cx="761047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ost-expensive.net/wp-content/uploads/2007/04/teddy-b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6858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hydroponicsdictionary.com/images/insects/full_ladybu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95400"/>
            <a:ext cx="5438775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ilovedrseuss.com/images/cray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57200"/>
            <a:ext cx="57150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frican-elephant">
            <a:hlinkClick r:id="rId3" tooltip="african-elephant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838200"/>
            <a:ext cx="63912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hewoodenwagon.com/Merchant2/graphics/00000001/tausendschoen-doll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609600"/>
            <a:ext cx="58483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ages.birthdayinabox.com/BIABviewLarger/Tr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762000"/>
            <a:ext cx="52387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128</Words>
  <Application>Microsoft Office PowerPoint</Application>
  <PresentationFormat>Presentación en pantalla (4:3)</PresentationFormat>
  <Paragraphs>44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Comic Sans MS</vt:lpstr>
      <vt:lpstr>Century Gothic</vt:lpstr>
      <vt:lpstr>Office Theme</vt:lpstr>
      <vt:lpstr>Is it living?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Company>RRISD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Rafa</cp:lastModifiedBy>
  <cp:revision>25</cp:revision>
  <dcterms:created xsi:type="dcterms:W3CDTF">2009-04-06T15:08:37Z</dcterms:created>
  <dcterms:modified xsi:type="dcterms:W3CDTF">2013-04-16T18:47:14Z</dcterms:modified>
</cp:coreProperties>
</file>