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0" r:id="rId8"/>
    <p:sldId id="263" r:id="rId9"/>
    <p:sldId id="264" r:id="rId10"/>
    <p:sldId id="265" r:id="rId11"/>
    <p:sldId id="266" r:id="rId12"/>
    <p:sldId id="275" r:id="rId13"/>
    <p:sldId id="267" r:id="rId14"/>
    <p:sldId id="273" r:id="rId15"/>
    <p:sldId id="272" r:id="rId16"/>
    <p:sldId id="269" r:id="rId17"/>
    <p:sldId id="274" r:id="rId18"/>
    <p:sldId id="271"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74" d="100"/>
          <a:sy n="74"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8/21/2016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8/21/2016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8/21/2016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8/21/2016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8/21/2016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8/21/2016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8/21/2016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8/21/2016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Sistema Inmunológico</a:t>
            </a:r>
            <a:endParaRPr lang="es-ES" dirty="0"/>
          </a:p>
        </p:txBody>
      </p:sp>
      <p:sp>
        <p:nvSpPr>
          <p:cNvPr id="3" name="Subtítulo 2"/>
          <p:cNvSpPr>
            <a:spLocks noGrp="1"/>
          </p:cNvSpPr>
          <p:nvPr>
            <p:ph type="subTitle" idx="1"/>
          </p:nvPr>
        </p:nvSpPr>
        <p:spPr/>
        <p:txBody>
          <a:bodyPr>
            <a:normAutofit fontScale="70000" lnSpcReduction="20000"/>
          </a:bodyPr>
          <a:lstStyle/>
          <a:p>
            <a:r>
              <a:rPr lang="es-419" dirty="0" smtClean="0">
                <a:effectLst>
                  <a:outerShdw blurRad="38100" dist="38100" dir="2700000" algn="tl">
                    <a:srgbClr val="000000">
                      <a:alpha val="43137"/>
                    </a:srgbClr>
                  </a:outerShdw>
                </a:effectLst>
              </a:rPr>
              <a:t>Profesor: Rodolfo Gutiérrez</a:t>
            </a:r>
          </a:p>
          <a:p>
            <a:r>
              <a:rPr lang="es-419" dirty="0" smtClean="0">
                <a:effectLst>
                  <a:outerShdw blurRad="38100" dist="38100" dir="2700000" algn="tl">
                    <a:srgbClr val="000000">
                      <a:alpha val="43137"/>
                    </a:srgbClr>
                  </a:outerShdw>
                </a:effectLst>
              </a:rPr>
              <a:t>Fecha: 22/08/2016</a:t>
            </a:r>
          </a:p>
          <a:p>
            <a:r>
              <a:rPr lang="es-419" dirty="0" smtClean="0">
                <a:effectLst>
                  <a:outerShdw blurRad="38100" dist="38100" dir="2700000" algn="tl">
                    <a:srgbClr val="000000">
                      <a:alpha val="43137"/>
                    </a:srgbClr>
                  </a:outerShdw>
                </a:effectLst>
              </a:rPr>
              <a:t>Asignatura: Biología</a:t>
            </a:r>
            <a:endParaRPr lang="es-ES"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stretch>
            <a:fillRect/>
          </a:stretch>
        </p:blipFill>
        <p:spPr>
          <a:xfrm>
            <a:off x="5022291" y="586381"/>
            <a:ext cx="5194329" cy="2968188"/>
          </a:xfrm>
          <a:prstGeom prst="rect">
            <a:avLst/>
          </a:prstGeom>
        </p:spPr>
      </p:pic>
    </p:spTree>
    <p:extLst>
      <p:ext uri="{BB962C8B-B14F-4D97-AF65-F5344CB8AC3E}">
        <p14:creationId xmlns:p14="http://schemas.microsoft.com/office/powerpoint/2010/main" val="2671088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¿Qué es la inmunidad innata y la adaptativa?</a:t>
            </a:r>
            <a:endParaRPr lang="es-ES" dirty="0"/>
          </a:p>
        </p:txBody>
      </p:sp>
      <p:pic>
        <p:nvPicPr>
          <p:cNvPr id="4" name="Imagen 3"/>
          <p:cNvPicPr>
            <a:picLocks noChangeAspect="1"/>
          </p:cNvPicPr>
          <p:nvPr/>
        </p:nvPicPr>
        <p:blipFill rotWithShape="1">
          <a:blip r:embed="rId2"/>
          <a:srcRect l="3305" t="19788" b="6537"/>
          <a:stretch/>
        </p:blipFill>
        <p:spPr>
          <a:xfrm>
            <a:off x="2047740" y="1853248"/>
            <a:ext cx="8358389" cy="4781348"/>
          </a:xfrm>
          <a:prstGeom prst="rect">
            <a:avLst/>
          </a:prstGeom>
        </p:spPr>
      </p:pic>
    </p:spTree>
    <p:extLst>
      <p:ext uri="{BB962C8B-B14F-4D97-AF65-F5344CB8AC3E}">
        <p14:creationId xmlns:p14="http://schemas.microsoft.com/office/powerpoint/2010/main" val="332450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¿Cómo se desarrolla ambos mecanismos?</a:t>
            </a:r>
            <a:endParaRPr lang="es-ES" dirty="0"/>
          </a:p>
        </p:txBody>
      </p:sp>
      <p:pic>
        <p:nvPicPr>
          <p:cNvPr id="4" name="Imagen 3"/>
          <p:cNvPicPr>
            <a:picLocks noChangeAspect="1"/>
          </p:cNvPicPr>
          <p:nvPr/>
        </p:nvPicPr>
        <p:blipFill>
          <a:blip r:embed="rId2"/>
          <a:stretch>
            <a:fillRect/>
          </a:stretch>
        </p:blipFill>
        <p:spPr>
          <a:xfrm>
            <a:off x="2469323" y="1853248"/>
            <a:ext cx="6932255" cy="4822438"/>
          </a:xfrm>
          <a:prstGeom prst="rect">
            <a:avLst/>
          </a:prstGeom>
        </p:spPr>
      </p:pic>
    </p:spTree>
    <p:extLst>
      <p:ext uri="{BB962C8B-B14F-4D97-AF65-F5344CB8AC3E}">
        <p14:creationId xmlns:p14="http://schemas.microsoft.com/office/powerpoint/2010/main" val="2554797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¿Cómo se generan los mecanismos inmunológicos?</a:t>
            </a:r>
            <a:endParaRPr lang="es-ES" dirty="0"/>
          </a:p>
        </p:txBody>
      </p:sp>
      <p:pic>
        <p:nvPicPr>
          <p:cNvPr id="4" name="Imagen 3"/>
          <p:cNvPicPr>
            <a:picLocks noChangeAspect="1"/>
          </p:cNvPicPr>
          <p:nvPr/>
        </p:nvPicPr>
        <p:blipFill>
          <a:blip r:embed="rId2"/>
          <a:stretch>
            <a:fillRect/>
          </a:stretch>
        </p:blipFill>
        <p:spPr>
          <a:xfrm>
            <a:off x="1223224" y="1853248"/>
            <a:ext cx="9659424" cy="4696227"/>
          </a:xfrm>
          <a:prstGeom prst="rect">
            <a:avLst/>
          </a:prstGeom>
        </p:spPr>
      </p:pic>
    </p:spTree>
    <p:extLst>
      <p:ext uri="{BB962C8B-B14F-4D97-AF65-F5344CB8AC3E}">
        <p14:creationId xmlns:p14="http://schemas.microsoft.com/office/powerpoint/2010/main" val="50287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¿Cómo es la primera barrera defensiva?</a:t>
            </a:r>
            <a:endParaRPr lang="es-ES" dirty="0"/>
          </a:p>
        </p:txBody>
      </p:sp>
      <p:pic>
        <p:nvPicPr>
          <p:cNvPr id="4" name="Imagen 3"/>
          <p:cNvPicPr>
            <a:picLocks noChangeAspect="1"/>
          </p:cNvPicPr>
          <p:nvPr/>
        </p:nvPicPr>
        <p:blipFill>
          <a:blip r:embed="rId2"/>
          <a:stretch>
            <a:fillRect/>
          </a:stretch>
        </p:blipFill>
        <p:spPr>
          <a:xfrm>
            <a:off x="130957" y="1853248"/>
            <a:ext cx="4942003" cy="4830886"/>
          </a:xfrm>
          <a:prstGeom prst="rect">
            <a:avLst/>
          </a:prstGeom>
        </p:spPr>
      </p:pic>
      <p:pic>
        <p:nvPicPr>
          <p:cNvPr id="5" name="Imagen 4"/>
          <p:cNvPicPr>
            <a:picLocks noChangeAspect="1"/>
          </p:cNvPicPr>
          <p:nvPr/>
        </p:nvPicPr>
        <p:blipFill>
          <a:blip r:embed="rId3"/>
          <a:stretch>
            <a:fillRect/>
          </a:stretch>
        </p:blipFill>
        <p:spPr>
          <a:xfrm>
            <a:off x="5086383" y="1853247"/>
            <a:ext cx="6886676" cy="4830887"/>
          </a:xfrm>
          <a:prstGeom prst="rect">
            <a:avLst/>
          </a:prstGeom>
        </p:spPr>
      </p:pic>
    </p:spTree>
    <p:extLst>
      <p:ext uri="{BB962C8B-B14F-4D97-AF65-F5344CB8AC3E}">
        <p14:creationId xmlns:p14="http://schemas.microsoft.com/office/powerpoint/2010/main" val="593379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¿Cómo es la segunda barrera defensiva?</a:t>
            </a:r>
            <a:endParaRPr lang="es-ES" dirty="0"/>
          </a:p>
        </p:txBody>
      </p:sp>
      <p:pic>
        <p:nvPicPr>
          <p:cNvPr id="3" name="Imagen 2"/>
          <p:cNvPicPr>
            <a:picLocks noChangeAspect="1"/>
          </p:cNvPicPr>
          <p:nvPr/>
        </p:nvPicPr>
        <p:blipFill>
          <a:blip r:embed="rId2"/>
          <a:stretch>
            <a:fillRect/>
          </a:stretch>
        </p:blipFill>
        <p:spPr>
          <a:xfrm>
            <a:off x="1920628" y="1853248"/>
            <a:ext cx="7629525" cy="4924425"/>
          </a:xfrm>
          <a:prstGeom prst="rect">
            <a:avLst/>
          </a:prstGeom>
        </p:spPr>
      </p:pic>
    </p:spTree>
    <p:extLst>
      <p:ext uri="{BB962C8B-B14F-4D97-AF65-F5344CB8AC3E}">
        <p14:creationId xmlns:p14="http://schemas.microsoft.com/office/powerpoint/2010/main" val="482438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¿Cómo es la segunda barrera defensiva?</a:t>
            </a:r>
            <a:endParaRPr lang="es-ES" dirty="0"/>
          </a:p>
        </p:txBody>
      </p:sp>
      <p:pic>
        <p:nvPicPr>
          <p:cNvPr id="4" name="Imagen 3"/>
          <p:cNvPicPr>
            <a:picLocks noChangeAspect="1"/>
          </p:cNvPicPr>
          <p:nvPr/>
        </p:nvPicPr>
        <p:blipFill>
          <a:blip r:embed="rId2"/>
          <a:stretch>
            <a:fillRect/>
          </a:stretch>
        </p:blipFill>
        <p:spPr>
          <a:xfrm>
            <a:off x="1088197" y="2056460"/>
            <a:ext cx="9987634" cy="4219075"/>
          </a:xfrm>
          <a:prstGeom prst="rect">
            <a:avLst/>
          </a:prstGeom>
        </p:spPr>
      </p:pic>
    </p:spTree>
    <p:extLst>
      <p:ext uri="{BB962C8B-B14F-4D97-AF65-F5344CB8AC3E}">
        <p14:creationId xmlns:p14="http://schemas.microsoft.com/office/powerpoint/2010/main" val="746337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¿Cómo es la tercera barrera de defensa?</a:t>
            </a:r>
            <a:endParaRPr lang="es-ES" dirty="0"/>
          </a:p>
        </p:txBody>
      </p:sp>
      <p:pic>
        <p:nvPicPr>
          <p:cNvPr id="4" name="Imagen 3"/>
          <p:cNvPicPr>
            <a:picLocks noChangeAspect="1"/>
          </p:cNvPicPr>
          <p:nvPr/>
        </p:nvPicPr>
        <p:blipFill>
          <a:blip r:embed="rId2"/>
          <a:stretch>
            <a:fillRect/>
          </a:stretch>
        </p:blipFill>
        <p:spPr>
          <a:xfrm>
            <a:off x="1203369" y="2061223"/>
            <a:ext cx="9672124" cy="4352456"/>
          </a:xfrm>
          <a:prstGeom prst="rect">
            <a:avLst/>
          </a:prstGeom>
        </p:spPr>
      </p:pic>
    </p:spTree>
    <p:extLst>
      <p:ext uri="{BB962C8B-B14F-4D97-AF65-F5344CB8AC3E}">
        <p14:creationId xmlns:p14="http://schemas.microsoft.com/office/powerpoint/2010/main" val="1389005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¿Cómo actúan los anticuerpos?</a:t>
            </a:r>
            <a:endParaRPr lang="es-ES" dirty="0"/>
          </a:p>
        </p:txBody>
      </p:sp>
      <p:pic>
        <p:nvPicPr>
          <p:cNvPr id="4" name="Imagen 3"/>
          <p:cNvPicPr>
            <a:picLocks noChangeAspect="1"/>
          </p:cNvPicPr>
          <p:nvPr/>
        </p:nvPicPr>
        <p:blipFill>
          <a:blip r:embed="rId2"/>
          <a:stretch>
            <a:fillRect/>
          </a:stretch>
        </p:blipFill>
        <p:spPr>
          <a:xfrm>
            <a:off x="817674" y="1853248"/>
            <a:ext cx="10321394" cy="4367682"/>
          </a:xfrm>
          <a:prstGeom prst="rect">
            <a:avLst/>
          </a:prstGeom>
        </p:spPr>
      </p:pic>
    </p:spTree>
    <p:extLst>
      <p:ext uri="{BB962C8B-B14F-4D97-AF65-F5344CB8AC3E}">
        <p14:creationId xmlns:p14="http://schemas.microsoft.com/office/powerpoint/2010/main" val="2265527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¿Cómo es la tercera barrera de defensa?</a:t>
            </a:r>
            <a:endParaRPr lang="es-ES" dirty="0"/>
          </a:p>
        </p:txBody>
      </p:sp>
      <p:pic>
        <p:nvPicPr>
          <p:cNvPr id="3" name="Imagen 2"/>
          <p:cNvPicPr>
            <a:picLocks noChangeAspect="1"/>
          </p:cNvPicPr>
          <p:nvPr/>
        </p:nvPicPr>
        <p:blipFill>
          <a:blip r:embed="rId2"/>
          <a:stretch>
            <a:fillRect/>
          </a:stretch>
        </p:blipFill>
        <p:spPr>
          <a:xfrm>
            <a:off x="549969" y="1853248"/>
            <a:ext cx="5799316" cy="4780654"/>
          </a:xfrm>
          <a:prstGeom prst="rect">
            <a:avLst/>
          </a:prstGeom>
        </p:spPr>
      </p:pic>
      <p:pic>
        <p:nvPicPr>
          <p:cNvPr id="5" name="Imagen 4"/>
          <p:cNvPicPr>
            <a:picLocks noChangeAspect="1"/>
          </p:cNvPicPr>
          <p:nvPr/>
        </p:nvPicPr>
        <p:blipFill>
          <a:blip r:embed="rId3"/>
          <a:stretch>
            <a:fillRect/>
          </a:stretch>
        </p:blipFill>
        <p:spPr>
          <a:xfrm>
            <a:off x="6344871" y="1853248"/>
            <a:ext cx="5709754" cy="4780654"/>
          </a:xfrm>
          <a:prstGeom prst="rect">
            <a:avLst/>
          </a:prstGeom>
        </p:spPr>
      </p:pic>
    </p:spTree>
    <p:extLst>
      <p:ext uri="{BB962C8B-B14F-4D97-AF65-F5344CB8AC3E}">
        <p14:creationId xmlns:p14="http://schemas.microsoft.com/office/powerpoint/2010/main" val="3131854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Resumen</a:t>
            </a:r>
            <a:endParaRPr lang="es-ES" dirty="0"/>
          </a:p>
        </p:txBody>
      </p:sp>
      <p:pic>
        <p:nvPicPr>
          <p:cNvPr id="5" name="Imagen 4"/>
          <p:cNvPicPr>
            <a:picLocks noChangeAspect="1"/>
          </p:cNvPicPr>
          <p:nvPr/>
        </p:nvPicPr>
        <p:blipFill>
          <a:blip r:embed="rId2"/>
          <a:stretch>
            <a:fillRect/>
          </a:stretch>
        </p:blipFill>
        <p:spPr>
          <a:xfrm>
            <a:off x="1573390" y="1853248"/>
            <a:ext cx="9013044" cy="4912689"/>
          </a:xfrm>
          <a:prstGeom prst="rect">
            <a:avLst/>
          </a:prstGeom>
        </p:spPr>
      </p:pic>
    </p:spTree>
    <p:extLst>
      <p:ext uri="{BB962C8B-B14F-4D97-AF65-F5344CB8AC3E}">
        <p14:creationId xmlns:p14="http://schemas.microsoft.com/office/powerpoint/2010/main" val="39907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Recordemos…</a:t>
            </a:r>
            <a:endParaRPr lang="es-ES" dirty="0"/>
          </a:p>
        </p:txBody>
      </p:sp>
      <p:pic>
        <p:nvPicPr>
          <p:cNvPr id="1026" name="Picture 2" descr="C:\Users\Fitorodo\AppData\Local\Temp\x10sctm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586" y="1333287"/>
            <a:ext cx="8343474" cy="528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960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¿Qué son Microorganismos patógenos?</a:t>
            </a:r>
            <a:endParaRPr lang="es-ES" dirty="0"/>
          </a:p>
        </p:txBody>
      </p:sp>
      <p:sp>
        <p:nvSpPr>
          <p:cNvPr id="3" name="Marcador de contenido 2"/>
          <p:cNvSpPr>
            <a:spLocks noGrp="1"/>
          </p:cNvSpPr>
          <p:nvPr>
            <p:ph idx="1"/>
          </p:nvPr>
        </p:nvSpPr>
        <p:spPr>
          <a:xfrm>
            <a:off x="1103312" y="2052918"/>
            <a:ext cx="4640665" cy="4195481"/>
          </a:xfrm>
        </p:spPr>
        <p:txBody>
          <a:bodyPr/>
          <a:lstStyle/>
          <a:p>
            <a:r>
              <a:rPr lang="es-ES" dirty="0"/>
              <a:t>Los microorganismos patógenos son organismos que no pueden ser observados si no es con la ayuda de un microscopio, y que causan enfermedades en los seres humanos</a:t>
            </a:r>
            <a:r>
              <a:rPr lang="es-ES" dirty="0" smtClean="0"/>
              <a:t>.</a:t>
            </a:r>
            <a:endParaRPr lang="es-419" dirty="0" smtClean="0"/>
          </a:p>
          <a:p>
            <a:r>
              <a:rPr lang="es-ES" dirty="0"/>
              <a:t>La infección es el ataque de los microorganismos a un ser vivo hospedador. La virulencia o patogenicidad depende de la capacidad que tenga el patógeno de producir una enfermedad.</a:t>
            </a:r>
          </a:p>
        </p:txBody>
      </p:sp>
      <p:pic>
        <p:nvPicPr>
          <p:cNvPr id="4" name="Imagen 3"/>
          <p:cNvPicPr>
            <a:picLocks noChangeAspect="1"/>
          </p:cNvPicPr>
          <p:nvPr/>
        </p:nvPicPr>
        <p:blipFill>
          <a:blip r:embed="rId2"/>
          <a:stretch>
            <a:fillRect/>
          </a:stretch>
        </p:blipFill>
        <p:spPr>
          <a:xfrm>
            <a:off x="6160730" y="2052918"/>
            <a:ext cx="4979495" cy="4242803"/>
          </a:xfrm>
          <a:prstGeom prst="rect">
            <a:avLst/>
          </a:prstGeom>
        </p:spPr>
      </p:pic>
    </p:spTree>
    <p:extLst>
      <p:ext uri="{BB962C8B-B14F-4D97-AF65-F5344CB8AC3E}">
        <p14:creationId xmlns:p14="http://schemas.microsoft.com/office/powerpoint/2010/main" val="308053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sz="4000" dirty="0" smtClean="0"/>
              <a:t>¿Qué factores depende que un microorganismo sea más infeccioso?</a:t>
            </a:r>
            <a:br>
              <a:rPr lang="es-419" sz="4000" dirty="0" smtClean="0"/>
            </a:br>
            <a:endParaRPr lang="es-ES" sz="4000" dirty="0"/>
          </a:p>
        </p:txBody>
      </p:sp>
      <p:sp>
        <p:nvSpPr>
          <p:cNvPr id="3" name="Marcador de contenido 2"/>
          <p:cNvSpPr>
            <a:spLocks noGrp="1"/>
          </p:cNvSpPr>
          <p:nvPr>
            <p:ph idx="1"/>
          </p:nvPr>
        </p:nvSpPr>
        <p:spPr>
          <a:xfrm>
            <a:off x="646111" y="2052918"/>
            <a:ext cx="11241089" cy="4195481"/>
          </a:xfrm>
        </p:spPr>
        <p:txBody>
          <a:bodyPr>
            <a:normAutofit lnSpcReduction="10000"/>
          </a:bodyPr>
          <a:lstStyle/>
          <a:p>
            <a:endParaRPr lang="es-ES" dirty="0"/>
          </a:p>
          <a:p>
            <a:r>
              <a:rPr lang="es-ES" dirty="0"/>
              <a:t>    </a:t>
            </a:r>
            <a:r>
              <a:rPr lang="es-ES" dirty="0">
                <a:solidFill>
                  <a:srgbClr val="FFFF00"/>
                </a:solidFill>
                <a:effectLst>
                  <a:outerShdw blurRad="38100" dist="38100" dir="2700000" algn="tl">
                    <a:srgbClr val="000000">
                      <a:alpha val="43137"/>
                    </a:srgbClr>
                  </a:outerShdw>
                </a:effectLst>
              </a:rPr>
              <a:t>Enzimas extracelulares</a:t>
            </a:r>
            <a:r>
              <a:rPr lang="es-ES" dirty="0">
                <a:solidFill>
                  <a:srgbClr val="FFFF00"/>
                </a:solidFill>
              </a:rPr>
              <a:t> </a:t>
            </a:r>
            <a:r>
              <a:rPr lang="es-ES" dirty="0"/>
              <a:t>que actúan sobre tejidos degradándolos.</a:t>
            </a:r>
          </a:p>
          <a:p>
            <a:r>
              <a:rPr lang="es-ES" dirty="0"/>
              <a:t>    Las </a:t>
            </a:r>
            <a:r>
              <a:rPr lang="es-ES" dirty="0">
                <a:solidFill>
                  <a:srgbClr val="FFFF00"/>
                </a:solidFill>
                <a:effectLst>
                  <a:outerShdw blurRad="38100" dist="38100" dir="2700000" algn="tl">
                    <a:srgbClr val="000000">
                      <a:alpha val="43137"/>
                    </a:srgbClr>
                  </a:outerShdw>
                </a:effectLst>
              </a:rPr>
              <a:t>Fimbrias</a:t>
            </a:r>
            <a:r>
              <a:rPr lang="es-ES" dirty="0"/>
              <a:t> que facilitan la adherencia de las bacterias.</a:t>
            </a:r>
          </a:p>
          <a:p>
            <a:r>
              <a:rPr lang="es-ES" dirty="0"/>
              <a:t>    </a:t>
            </a:r>
            <a:r>
              <a:rPr lang="es-ES" dirty="0" err="1">
                <a:solidFill>
                  <a:srgbClr val="FFFF00"/>
                </a:solidFill>
                <a:effectLst>
                  <a:outerShdw blurRad="38100" dist="38100" dir="2700000" algn="tl">
                    <a:srgbClr val="000000">
                      <a:alpha val="43137"/>
                    </a:srgbClr>
                  </a:outerShdw>
                </a:effectLst>
              </a:rPr>
              <a:t>Hemoaglutinina</a:t>
            </a:r>
            <a:r>
              <a:rPr lang="es-ES" dirty="0"/>
              <a:t>, molécula de la pared bacteriana que permite la unión a los eritrocitos.</a:t>
            </a:r>
          </a:p>
          <a:p>
            <a:r>
              <a:rPr lang="es-ES" dirty="0"/>
              <a:t>    Los </a:t>
            </a:r>
            <a:r>
              <a:rPr lang="es-ES" dirty="0">
                <a:solidFill>
                  <a:srgbClr val="FFFF00"/>
                </a:solidFill>
                <a:effectLst>
                  <a:outerShdw blurRad="38100" dist="38100" dir="2700000" algn="tl">
                    <a:srgbClr val="000000">
                      <a:alpha val="43137"/>
                    </a:srgbClr>
                  </a:outerShdw>
                </a:effectLst>
              </a:rPr>
              <a:t>flagelos</a:t>
            </a:r>
            <a:r>
              <a:rPr lang="es-ES" dirty="0"/>
              <a:t> que facilitan la diseminación por el organismo del huésped.</a:t>
            </a:r>
          </a:p>
          <a:p>
            <a:r>
              <a:rPr lang="es-ES" dirty="0"/>
              <a:t>    La </a:t>
            </a:r>
            <a:r>
              <a:rPr lang="es-ES" dirty="0">
                <a:solidFill>
                  <a:srgbClr val="FFFF00"/>
                </a:solidFill>
                <a:effectLst>
                  <a:outerShdw blurRad="38100" dist="38100" dir="2700000" algn="tl">
                    <a:srgbClr val="000000">
                      <a:alpha val="43137"/>
                    </a:srgbClr>
                  </a:outerShdw>
                </a:effectLst>
              </a:rPr>
              <a:t>capacidad de escapar a la respuesta inmune</a:t>
            </a:r>
            <a:r>
              <a:rPr lang="es-ES" dirty="0"/>
              <a:t>, por ejemplo, rodeándose de membrana celular perteneciente al huésped.</a:t>
            </a:r>
          </a:p>
          <a:p>
            <a:r>
              <a:rPr lang="es-ES" dirty="0"/>
              <a:t>    </a:t>
            </a:r>
            <a:r>
              <a:rPr lang="es-ES" dirty="0">
                <a:solidFill>
                  <a:srgbClr val="FFFF00"/>
                </a:solidFill>
                <a:effectLst>
                  <a:outerShdw blurRad="38100" dist="38100" dir="2700000" algn="tl">
                    <a:srgbClr val="000000">
                      <a:alpha val="43137"/>
                    </a:srgbClr>
                  </a:outerShdw>
                </a:effectLst>
              </a:rPr>
              <a:t>Toxinas</a:t>
            </a:r>
            <a:r>
              <a:rPr lang="es-ES" dirty="0"/>
              <a:t>: son sustancias producidas por el patógeno que tienen efecto tóxico. Actúan sin que exista colonización por parte del patógeno. Se pueden determinar dos tipos de toxinas. Estas son las exotoxinas que son liberadas al exterior celular y las endotoxinas que son moléculas de la pared bacteriana típicas de Gram </a:t>
            </a:r>
            <a:r>
              <a:rPr lang="es-419" dirty="0" smtClean="0"/>
              <a:t>negativa</a:t>
            </a:r>
            <a:r>
              <a:rPr lang="es-ES" dirty="0" smtClean="0"/>
              <a:t>.</a:t>
            </a:r>
            <a:endParaRPr lang="es-ES" dirty="0"/>
          </a:p>
          <a:p>
            <a:endParaRPr lang="es-ES" dirty="0"/>
          </a:p>
        </p:txBody>
      </p:sp>
    </p:spTree>
    <p:extLst>
      <p:ext uri="{BB962C8B-B14F-4D97-AF65-F5344CB8AC3E}">
        <p14:creationId xmlns:p14="http://schemas.microsoft.com/office/powerpoint/2010/main" val="114465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¿Qué medios puede utilizar un microorganismos para ingresar?</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92409074"/>
              </p:ext>
            </p:extLst>
          </p:nvPr>
        </p:nvGraphicFramePr>
        <p:xfrm>
          <a:off x="1798772" y="2554914"/>
          <a:ext cx="8947150" cy="3383280"/>
        </p:xfrm>
        <a:graphic>
          <a:graphicData uri="http://schemas.openxmlformats.org/drawingml/2006/table">
            <a:tbl>
              <a:tblPr firstRow="1" bandRow="1">
                <a:tableStyleId>{5C22544A-7EE6-4342-B048-85BDC9FD1C3A}</a:tableStyleId>
              </a:tblPr>
              <a:tblGrid>
                <a:gridCol w="4473575"/>
                <a:gridCol w="4473575"/>
              </a:tblGrid>
              <a:tr h="201165">
                <a:tc>
                  <a:txBody>
                    <a:bodyPr/>
                    <a:lstStyle/>
                    <a:p>
                      <a:pPr algn="ctr"/>
                      <a:r>
                        <a:rPr lang="es-419" dirty="0" smtClean="0"/>
                        <a:t>DIRECTO</a:t>
                      </a:r>
                      <a:endParaRPr lang="es-ES" dirty="0"/>
                    </a:p>
                  </a:txBody>
                  <a:tcPr/>
                </a:tc>
                <a:tc>
                  <a:txBody>
                    <a:bodyPr/>
                    <a:lstStyle/>
                    <a:p>
                      <a:pPr algn="ctr"/>
                      <a:r>
                        <a:rPr lang="es-419" dirty="0" smtClean="0"/>
                        <a:t>INDIRECTO</a:t>
                      </a:r>
                      <a:endParaRPr lang="es-ES" dirty="0"/>
                    </a:p>
                  </a:txBody>
                  <a:tcPr/>
                </a:tc>
              </a:tr>
              <a:tr h="370840">
                <a:tc>
                  <a:txBody>
                    <a:bodyPr/>
                    <a:lstStyle/>
                    <a:p>
                      <a:pPr algn="ctr"/>
                      <a:r>
                        <a:rPr lang="es-ES" dirty="0" smtClean="0"/>
                        <a:t>Heridas en la piel, ej. </a:t>
                      </a:r>
                      <a:r>
                        <a:rPr lang="es-ES" dirty="0" err="1" smtClean="0"/>
                        <a:t>Clostridium</a:t>
                      </a:r>
                      <a:r>
                        <a:rPr lang="es-ES" dirty="0" smtClean="0"/>
                        <a:t> </a:t>
                      </a:r>
                      <a:r>
                        <a:rPr lang="es-ES" dirty="0" err="1" smtClean="0"/>
                        <a:t>tetani</a:t>
                      </a:r>
                      <a:r>
                        <a:rPr lang="es-ES" dirty="0" smtClean="0"/>
                        <a:t>.</a:t>
                      </a:r>
                      <a:r>
                        <a:rPr lang="es-419" dirty="0" smtClean="0"/>
                        <a:t> (TÉTANOS)</a:t>
                      </a:r>
                      <a:endParaRPr lang="es-ES" dirty="0"/>
                    </a:p>
                  </a:txBody>
                  <a:tcPr/>
                </a:tc>
                <a:tc>
                  <a:txBody>
                    <a:bodyPr/>
                    <a:lstStyle/>
                    <a:p>
                      <a:pPr algn="ctr"/>
                      <a:r>
                        <a:rPr lang="es-ES" dirty="0" smtClean="0"/>
                        <a:t>Por el aire, mediante gotitas (aerosoles) de humedad o por partículas de polvo.</a:t>
                      </a:r>
                      <a:endParaRPr lang="es-ES" dirty="0"/>
                    </a:p>
                  </a:txBody>
                  <a:tcPr/>
                </a:tc>
              </a:tr>
              <a:tr h="370840">
                <a:tc>
                  <a:txBody>
                    <a:bodyPr/>
                    <a:lstStyle/>
                    <a:p>
                      <a:pPr algn="ctr"/>
                      <a:r>
                        <a:rPr lang="es-ES" dirty="0" err="1" smtClean="0"/>
                        <a:t>Via</a:t>
                      </a:r>
                      <a:r>
                        <a:rPr lang="es-ES" dirty="0" smtClean="0"/>
                        <a:t> sexual, ej. Virus VHI.</a:t>
                      </a:r>
                      <a:endParaRPr lang="es-ES" dirty="0"/>
                    </a:p>
                  </a:txBody>
                  <a:tcPr/>
                </a:tc>
                <a:tc>
                  <a:txBody>
                    <a:bodyPr/>
                    <a:lstStyle/>
                    <a:p>
                      <a:pPr algn="ctr"/>
                      <a:r>
                        <a:rPr lang="es-ES" dirty="0" smtClean="0"/>
                        <a:t>Por el agua y alimentos contaminados debido a la existencia de malas condiciones sanitarias o higiénicas en la manipulación.</a:t>
                      </a:r>
                      <a:endParaRPr lang="es-ES" dirty="0"/>
                    </a:p>
                  </a:txBody>
                  <a:tcPr/>
                </a:tc>
              </a:tr>
              <a:tr h="370840">
                <a:tc>
                  <a:txBody>
                    <a:bodyPr/>
                    <a:lstStyle/>
                    <a:p>
                      <a:pPr algn="ctr"/>
                      <a:r>
                        <a:rPr lang="es-ES" dirty="0" err="1" smtClean="0"/>
                        <a:t>Via</a:t>
                      </a:r>
                      <a:r>
                        <a:rPr lang="es-ES" dirty="0" smtClean="0"/>
                        <a:t> parental de madre a </a:t>
                      </a:r>
                      <a:r>
                        <a:rPr lang="es-ES" dirty="0" err="1" smtClean="0"/>
                        <a:t>feto,ej</a:t>
                      </a:r>
                      <a:r>
                        <a:rPr lang="es-ES" dirty="0" smtClean="0"/>
                        <a:t>. virus de la hepatitis.</a:t>
                      </a:r>
                      <a:endParaRPr lang="es-ES" dirty="0"/>
                    </a:p>
                  </a:txBody>
                  <a:tcPr/>
                </a:tc>
                <a:tc>
                  <a:txBody>
                    <a:bodyPr/>
                    <a:lstStyle/>
                    <a:p>
                      <a:pPr algn="ctr"/>
                      <a:r>
                        <a:rPr lang="es-ES" dirty="0" smtClean="0"/>
                        <a:t>Por animales, a los que se denomina vectores y son los reservorios de la infección.</a:t>
                      </a:r>
                      <a:endParaRPr lang="es-ES" dirty="0"/>
                    </a:p>
                  </a:txBody>
                  <a:tcPr/>
                </a:tc>
              </a:tr>
            </a:tbl>
          </a:graphicData>
        </a:graphic>
      </p:graphicFrame>
    </p:spTree>
    <p:extLst>
      <p:ext uri="{BB962C8B-B14F-4D97-AF65-F5344CB8AC3E}">
        <p14:creationId xmlns:p14="http://schemas.microsoft.com/office/powerpoint/2010/main" val="196891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¿Qué sustancias son capaces de neutralizar una infección?</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14476759"/>
              </p:ext>
            </p:extLst>
          </p:nvPr>
        </p:nvGraphicFramePr>
        <p:xfrm>
          <a:off x="1541195" y="2748097"/>
          <a:ext cx="8947150" cy="2865120"/>
        </p:xfrm>
        <a:graphic>
          <a:graphicData uri="http://schemas.openxmlformats.org/drawingml/2006/table">
            <a:tbl>
              <a:tblPr firstRow="1" bandRow="1">
                <a:tableStyleId>{5C22544A-7EE6-4342-B048-85BDC9FD1C3A}</a:tableStyleId>
              </a:tblPr>
              <a:tblGrid>
                <a:gridCol w="4473575"/>
                <a:gridCol w="4473575"/>
              </a:tblGrid>
              <a:tr h="370840">
                <a:tc>
                  <a:txBody>
                    <a:bodyPr/>
                    <a:lstStyle/>
                    <a:p>
                      <a:pPr algn="ctr"/>
                      <a:r>
                        <a:rPr lang="es-419" dirty="0" smtClean="0"/>
                        <a:t>PATÓGENO</a:t>
                      </a:r>
                      <a:endParaRPr lang="es-ES" dirty="0"/>
                    </a:p>
                  </a:txBody>
                  <a:tcPr/>
                </a:tc>
                <a:tc>
                  <a:txBody>
                    <a:bodyPr/>
                    <a:lstStyle/>
                    <a:p>
                      <a:pPr algn="ctr"/>
                      <a:r>
                        <a:rPr lang="es-419" dirty="0" smtClean="0"/>
                        <a:t>SUSTANCIA</a:t>
                      </a:r>
                      <a:endParaRPr lang="es-ES" dirty="0"/>
                    </a:p>
                  </a:txBody>
                  <a:tcPr/>
                </a:tc>
              </a:tr>
              <a:tr h="370840">
                <a:tc>
                  <a:txBody>
                    <a:bodyPr/>
                    <a:lstStyle/>
                    <a:p>
                      <a:pPr algn="ctr"/>
                      <a:r>
                        <a:rPr lang="es-419" dirty="0" smtClean="0"/>
                        <a:t>PRIÓN</a:t>
                      </a:r>
                      <a:endParaRPr lang="es-ES" dirty="0"/>
                    </a:p>
                  </a:txBody>
                  <a:tcPr/>
                </a:tc>
                <a:tc>
                  <a:txBody>
                    <a:bodyPr/>
                    <a:lstStyle/>
                    <a:p>
                      <a:pPr algn="ctr"/>
                      <a:r>
                        <a:rPr lang="es-419" dirty="0" smtClean="0"/>
                        <a:t>NO</a:t>
                      </a:r>
                      <a:r>
                        <a:rPr lang="es-419" baseline="0" dirty="0" smtClean="0"/>
                        <a:t> EXISTE</a:t>
                      </a:r>
                      <a:endParaRPr lang="es-ES" dirty="0"/>
                    </a:p>
                  </a:txBody>
                  <a:tcPr/>
                </a:tc>
              </a:tr>
              <a:tr h="370840">
                <a:tc>
                  <a:txBody>
                    <a:bodyPr/>
                    <a:lstStyle/>
                    <a:p>
                      <a:pPr algn="ctr"/>
                      <a:r>
                        <a:rPr lang="es-419" dirty="0" smtClean="0"/>
                        <a:t>VIRUS</a:t>
                      </a:r>
                      <a:endParaRPr lang="es-ES" dirty="0"/>
                    </a:p>
                  </a:txBody>
                  <a:tcPr/>
                </a:tc>
                <a:tc>
                  <a:txBody>
                    <a:bodyPr/>
                    <a:lstStyle/>
                    <a:p>
                      <a:pPr algn="ctr"/>
                      <a:r>
                        <a:rPr lang="es-419" dirty="0" smtClean="0"/>
                        <a:t>ANTIVIRAL</a:t>
                      </a:r>
                      <a:endParaRPr lang="es-ES" dirty="0"/>
                    </a:p>
                  </a:txBody>
                  <a:tcPr/>
                </a:tc>
              </a:tr>
              <a:tr h="370840">
                <a:tc>
                  <a:txBody>
                    <a:bodyPr/>
                    <a:lstStyle/>
                    <a:p>
                      <a:pPr algn="ctr"/>
                      <a:r>
                        <a:rPr lang="es-419" dirty="0" smtClean="0"/>
                        <a:t>BACTERIA</a:t>
                      </a:r>
                      <a:endParaRPr lang="es-ES" dirty="0"/>
                    </a:p>
                  </a:txBody>
                  <a:tcPr/>
                </a:tc>
                <a:tc>
                  <a:txBody>
                    <a:bodyPr/>
                    <a:lstStyle/>
                    <a:p>
                      <a:pPr algn="ctr"/>
                      <a:r>
                        <a:rPr lang="es-419" dirty="0" smtClean="0"/>
                        <a:t>ANTIBIÓTICO</a:t>
                      </a:r>
                      <a:endParaRPr lang="es-ES" dirty="0"/>
                    </a:p>
                  </a:txBody>
                  <a:tcPr/>
                </a:tc>
              </a:tr>
              <a:tr h="370840">
                <a:tc>
                  <a:txBody>
                    <a:bodyPr/>
                    <a:lstStyle/>
                    <a:p>
                      <a:pPr algn="ctr"/>
                      <a:r>
                        <a:rPr lang="es-419" dirty="0" smtClean="0"/>
                        <a:t>PROTOZOO</a:t>
                      </a:r>
                      <a:endParaRPr lang="es-ES" dirty="0"/>
                    </a:p>
                  </a:txBody>
                  <a:tcPr/>
                </a:tc>
                <a:tc>
                  <a:txBody>
                    <a:bodyPr/>
                    <a:lstStyle/>
                    <a:p>
                      <a:pPr algn="ctr"/>
                      <a:r>
                        <a:rPr lang="es-419" dirty="0" smtClean="0"/>
                        <a:t>QUIMIOTERAPIA</a:t>
                      </a:r>
                    </a:p>
                    <a:p>
                      <a:pPr algn="ctr"/>
                      <a:r>
                        <a:rPr lang="es-419" dirty="0" smtClean="0"/>
                        <a:t>ESPECÍFICA</a:t>
                      </a:r>
                      <a:endParaRPr lang="es-ES" dirty="0"/>
                    </a:p>
                  </a:txBody>
                  <a:tcPr/>
                </a:tc>
              </a:tr>
              <a:tr h="370840">
                <a:tc>
                  <a:txBody>
                    <a:bodyPr/>
                    <a:lstStyle/>
                    <a:p>
                      <a:pPr algn="ctr"/>
                      <a:r>
                        <a:rPr lang="es-419" dirty="0" smtClean="0"/>
                        <a:t>ALGA</a:t>
                      </a:r>
                      <a:endParaRPr lang="es-ES" dirty="0"/>
                    </a:p>
                  </a:txBody>
                  <a:tcPr/>
                </a:tc>
                <a:tc>
                  <a:txBody>
                    <a:bodyPr/>
                    <a:lstStyle/>
                    <a:p>
                      <a:pPr algn="ctr"/>
                      <a:r>
                        <a:rPr lang="es-419" dirty="0" smtClean="0"/>
                        <a:t>ALGICIDA</a:t>
                      </a:r>
                      <a:endParaRPr lang="es-ES" dirty="0"/>
                    </a:p>
                  </a:txBody>
                  <a:tcPr/>
                </a:tc>
              </a:tr>
              <a:tr h="370840">
                <a:tc>
                  <a:txBody>
                    <a:bodyPr/>
                    <a:lstStyle/>
                    <a:p>
                      <a:pPr algn="ctr"/>
                      <a:r>
                        <a:rPr lang="es-419" dirty="0" smtClean="0"/>
                        <a:t>HONGO</a:t>
                      </a:r>
                      <a:endParaRPr lang="es-ES" dirty="0"/>
                    </a:p>
                  </a:txBody>
                  <a:tcPr/>
                </a:tc>
                <a:tc>
                  <a:txBody>
                    <a:bodyPr/>
                    <a:lstStyle/>
                    <a:p>
                      <a:pPr algn="ctr"/>
                      <a:r>
                        <a:rPr lang="es-419" dirty="0" smtClean="0"/>
                        <a:t>FUNGICIDA</a:t>
                      </a:r>
                      <a:endParaRPr lang="es-ES" dirty="0"/>
                    </a:p>
                  </a:txBody>
                  <a:tcPr/>
                </a:tc>
              </a:tr>
            </a:tbl>
          </a:graphicData>
        </a:graphic>
      </p:graphicFrame>
    </p:spTree>
    <p:extLst>
      <p:ext uri="{BB962C8B-B14F-4D97-AF65-F5344CB8AC3E}">
        <p14:creationId xmlns:p14="http://schemas.microsoft.com/office/powerpoint/2010/main" val="3881478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¿Cómo ingresan los microorganismos?</a:t>
            </a:r>
            <a:endParaRPr lang="es-ES" dirty="0"/>
          </a:p>
        </p:txBody>
      </p:sp>
      <p:pic>
        <p:nvPicPr>
          <p:cNvPr id="4" name="Imagen 3"/>
          <p:cNvPicPr>
            <a:picLocks noChangeAspect="1"/>
          </p:cNvPicPr>
          <p:nvPr/>
        </p:nvPicPr>
        <p:blipFill>
          <a:blip r:embed="rId2"/>
          <a:stretch>
            <a:fillRect/>
          </a:stretch>
        </p:blipFill>
        <p:spPr>
          <a:xfrm>
            <a:off x="2305653" y="2182902"/>
            <a:ext cx="7532680" cy="4179261"/>
          </a:xfrm>
          <a:prstGeom prst="rect">
            <a:avLst/>
          </a:prstGeom>
        </p:spPr>
      </p:pic>
    </p:spTree>
    <p:extLst>
      <p:ext uri="{BB962C8B-B14F-4D97-AF65-F5344CB8AC3E}">
        <p14:creationId xmlns:p14="http://schemas.microsoft.com/office/powerpoint/2010/main" val="2879835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¿Cómo reacciona nuestro cuerpo?</a:t>
            </a:r>
            <a:endParaRPr lang="es-ES" dirty="0"/>
          </a:p>
        </p:txBody>
      </p:sp>
      <p:pic>
        <p:nvPicPr>
          <p:cNvPr id="4" name="Imagen 3"/>
          <p:cNvPicPr>
            <a:picLocks noChangeAspect="1"/>
          </p:cNvPicPr>
          <p:nvPr/>
        </p:nvPicPr>
        <p:blipFill>
          <a:blip r:embed="rId2"/>
          <a:stretch>
            <a:fillRect/>
          </a:stretch>
        </p:blipFill>
        <p:spPr>
          <a:xfrm>
            <a:off x="1689949" y="1257299"/>
            <a:ext cx="8239662" cy="5382931"/>
          </a:xfrm>
          <a:prstGeom prst="rect">
            <a:avLst/>
          </a:prstGeom>
        </p:spPr>
      </p:pic>
    </p:spTree>
    <p:extLst>
      <p:ext uri="{BB962C8B-B14F-4D97-AF65-F5344CB8AC3E}">
        <p14:creationId xmlns:p14="http://schemas.microsoft.com/office/powerpoint/2010/main" val="2117381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¿Qué mecanismos tenemos para defendernos?</a:t>
            </a:r>
            <a:endParaRPr lang="es-ES" dirty="0"/>
          </a:p>
        </p:txBody>
      </p:sp>
      <p:pic>
        <p:nvPicPr>
          <p:cNvPr id="4" name="Imagen 3"/>
          <p:cNvPicPr>
            <a:picLocks noChangeAspect="1"/>
          </p:cNvPicPr>
          <p:nvPr/>
        </p:nvPicPr>
        <p:blipFill rotWithShape="1">
          <a:blip r:embed="rId2"/>
          <a:srcRect t="10904"/>
          <a:stretch/>
        </p:blipFill>
        <p:spPr>
          <a:xfrm>
            <a:off x="1370392" y="1738648"/>
            <a:ext cx="9254678" cy="4997002"/>
          </a:xfrm>
          <a:prstGeom prst="rect">
            <a:avLst/>
          </a:prstGeom>
        </p:spPr>
      </p:pic>
    </p:spTree>
    <p:extLst>
      <p:ext uri="{BB962C8B-B14F-4D97-AF65-F5344CB8AC3E}">
        <p14:creationId xmlns:p14="http://schemas.microsoft.com/office/powerpoint/2010/main" val="837616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117</TotalTime>
  <Words>436</Words>
  <Application>Microsoft Office PowerPoint</Application>
  <PresentationFormat>Panorámica</PresentationFormat>
  <Paragraphs>54</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Century Gothic</vt:lpstr>
      <vt:lpstr>Wingdings 3</vt:lpstr>
      <vt:lpstr>Ion</vt:lpstr>
      <vt:lpstr>Sistema Inmunológico</vt:lpstr>
      <vt:lpstr>Recordemos…</vt:lpstr>
      <vt:lpstr>¿Qué son Microorganismos patógenos?</vt:lpstr>
      <vt:lpstr>¿Qué factores depende que un microorganismo sea más infeccioso? </vt:lpstr>
      <vt:lpstr>¿Qué medios puede utilizar un microorganismos para ingresar?</vt:lpstr>
      <vt:lpstr>¿Qué sustancias son capaces de neutralizar una infección?</vt:lpstr>
      <vt:lpstr>¿Cómo ingresan los microorganismos?</vt:lpstr>
      <vt:lpstr>¿Cómo reacciona nuestro cuerpo?</vt:lpstr>
      <vt:lpstr>¿Qué mecanismos tenemos para defendernos?</vt:lpstr>
      <vt:lpstr>¿Qué es la inmunidad innata y la adaptativa?</vt:lpstr>
      <vt:lpstr>¿Cómo se desarrolla ambos mecanismos?</vt:lpstr>
      <vt:lpstr>¿Cómo se generan los mecanismos inmunológicos?</vt:lpstr>
      <vt:lpstr>¿Cómo es la primera barrera defensiva?</vt:lpstr>
      <vt:lpstr>¿Cómo es la segunda barrera defensiva?</vt:lpstr>
      <vt:lpstr>¿Cómo es la segunda barrera defensiva?</vt:lpstr>
      <vt:lpstr>¿Cómo es la tercera barrera de defensa?</vt:lpstr>
      <vt:lpstr>¿Cómo actúan los anticuerpos?</vt:lpstr>
      <vt:lpstr>¿Cómo es la tercera barrera de defensa?</vt:lpstr>
      <vt:lpstr>Resumen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Inmunológico</dc:title>
  <dc:creator>Fitorodo</dc:creator>
  <cp:lastModifiedBy>Fitorodo</cp:lastModifiedBy>
  <cp:revision>15</cp:revision>
  <dcterms:created xsi:type="dcterms:W3CDTF">2016-08-21T22:37:41Z</dcterms:created>
  <dcterms:modified xsi:type="dcterms:W3CDTF">2016-08-22T00:35:26Z</dcterms:modified>
</cp:coreProperties>
</file>