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FF99"/>
    <a:srgbClr val="FFFF99"/>
    <a:srgbClr val="CCCCFF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683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438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09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75377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920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969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648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287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54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182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091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FEC97-A722-4CB0-8A74-2E8DEE99F2B2}" type="datetimeFigureOut">
              <a:rPr lang="es-CO" smtClean="0"/>
              <a:t>08/11/2017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E6F6-9C5B-442D-AEB0-36FE0995B4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1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631328" y="679054"/>
            <a:ext cx="1356063" cy="75379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     </a:t>
            </a:r>
            <a:r>
              <a:rPr lang="es-ES" dirty="0" smtClean="0">
                <a:latin typeface="Baskerville Old Face" panose="02020602080505020303" pitchFamily="18" charset="0"/>
              </a:rPr>
              <a:t>ANÀLISIS DEL CASO</a:t>
            </a:r>
          </a:p>
          <a:p>
            <a:pPr algn="ctr"/>
            <a:endParaRPr lang="es-CO" dirty="0"/>
          </a:p>
        </p:txBody>
      </p:sp>
      <p:sp>
        <p:nvSpPr>
          <p:cNvPr id="8" name="Nube 7"/>
          <p:cNvSpPr/>
          <p:nvPr/>
        </p:nvSpPr>
        <p:spPr>
          <a:xfrm>
            <a:off x="7416574" y="2051584"/>
            <a:ext cx="1563257" cy="1188720"/>
          </a:xfrm>
          <a:prstGeom prst="cloud">
            <a:avLst/>
          </a:prstGeom>
          <a:solidFill>
            <a:srgbClr val="CCCCFF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Alternativas de solución</a:t>
            </a:r>
            <a:r>
              <a:rPr lang="es-ES" dirty="0" smtClean="0"/>
              <a:t>.</a:t>
            </a:r>
            <a:endParaRPr lang="es-CO" dirty="0"/>
          </a:p>
        </p:txBody>
      </p:sp>
      <p:sp>
        <p:nvSpPr>
          <p:cNvPr id="9" name="Elipse 8"/>
          <p:cNvSpPr/>
          <p:nvPr/>
        </p:nvSpPr>
        <p:spPr>
          <a:xfrm>
            <a:off x="5970420" y="2209335"/>
            <a:ext cx="1277180" cy="806901"/>
          </a:xfrm>
          <a:prstGeom prst="ellipse">
            <a:avLst/>
          </a:prstGeom>
          <a:solidFill>
            <a:srgbClr val="FFFF99"/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Baskerville Old Face" panose="02020602080505020303" pitchFamily="18" charset="0"/>
              </a:rPr>
              <a:t>Causas</a:t>
            </a:r>
            <a:endParaRPr lang="es-CO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Elipse 9"/>
          <p:cNvSpPr/>
          <p:nvPr/>
        </p:nvSpPr>
        <p:spPr>
          <a:xfrm>
            <a:off x="9164898" y="2143472"/>
            <a:ext cx="1417320" cy="1214438"/>
          </a:xfrm>
          <a:prstGeom prst="ellipse">
            <a:avLst/>
          </a:prstGeom>
          <a:solidFill>
            <a:srgbClr val="CCFFFF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Análisis de las alternativas</a:t>
            </a:r>
            <a:endParaRPr lang="es-CO" dirty="0"/>
          </a:p>
        </p:txBody>
      </p:sp>
      <p:sp>
        <p:nvSpPr>
          <p:cNvPr id="12" name="Doble onda 11"/>
          <p:cNvSpPr/>
          <p:nvPr/>
        </p:nvSpPr>
        <p:spPr>
          <a:xfrm>
            <a:off x="10678350" y="2267883"/>
            <a:ext cx="1407795" cy="845317"/>
          </a:xfrm>
          <a:prstGeom prst="doubleWave">
            <a:avLst>
              <a:gd name="adj1" fmla="val 6250"/>
              <a:gd name="adj2" fmla="val 1488"/>
            </a:avLst>
          </a:prstGeom>
          <a:solidFill>
            <a:schemeClr val="accent2">
              <a:lumMod val="60000"/>
              <a:lumOff val="40000"/>
            </a:schemeClr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Decisión</a:t>
            </a:r>
          </a:p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Mejor solución </a:t>
            </a:r>
            <a:endParaRPr lang="es-CO" sz="1400" dirty="0">
              <a:latin typeface="Baskerville Old Face" panose="02020602080505020303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442589" y="679054"/>
            <a:ext cx="188739" cy="7618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F0000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544663" y="2170193"/>
            <a:ext cx="1257300" cy="575042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latin typeface="Baskerville Old Face" panose="02020602080505020303" pitchFamily="18" charset="0"/>
              </a:rPr>
              <a:t>Hechos</a:t>
            </a:r>
            <a:endParaRPr lang="es-CO" sz="1600" dirty="0">
              <a:latin typeface="Baskerville Old Face" panose="02020602080505020303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44684" y="2924690"/>
            <a:ext cx="1751079" cy="3406140"/>
          </a:xfrm>
          <a:prstGeom prst="rect">
            <a:avLst/>
          </a:prstGeom>
          <a:solidFill>
            <a:srgbClr val="FFFF99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Retraso en los despachos	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Retraso en las llegadas de importaciones.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El sistema de inventario es muy poco eficiente.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Se pierden productos.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Las garantías tiene que ser subidas a U.S.A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Poca organización en la bodega.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Falta de publicidad.</a:t>
            </a:r>
          </a:p>
          <a:p>
            <a:pPr algn="just">
              <a:buFontTx/>
              <a:buChar char="-"/>
            </a:pPr>
            <a:r>
              <a:rPr lang="es-ES" sz="1300" dirty="0" smtClean="0">
                <a:latin typeface="Baskerville Old Face" panose="02020602080505020303" pitchFamily="18" charset="0"/>
              </a:rPr>
              <a:t>La persona encargada de recursos humanos no se encuentra muy pendiente de su trabajo.</a:t>
            </a:r>
          </a:p>
        </p:txBody>
      </p:sp>
      <p:sp>
        <p:nvSpPr>
          <p:cNvPr id="21" name="Nube 20"/>
          <p:cNvSpPr/>
          <p:nvPr/>
        </p:nvSpPr>
        <p:spPr>
          <a:xfrm>
            <a:off x="2275472" y="1892694"/>
            <a:ext cx="1800627" cy="1308815"/>
          </a:xfrm>
          <a:prstGeom prst="cloud">
            <a:avLst/>
          </a:prstGeom>
          <a:solidFill>
            <a:srgbClr val="CCFF99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Análisis de posible problemas </a:t>
            </a:r>
            <a:endParaRPr lang="es-CO" sz="1400" dirty="0" smtClean="0">
              <a:latin typeface="Baskerville Old Face" panose="02020602080505020303" pitchFamily="18" charset="0"/>
            </a:endParaRPr>
          </a:p>
          <a:p>
            <a:pPr algn="ctr"/>
            <a:endParaRPr lang="es-CO" dirty="0"/>
          </a:p>
        </p:txBody>
      </p:sp>
      <p:cxnSp>
        <p:nvCxnSpPr>
          <p:cNvPr id="23" name="Conector recto 22"/>
          <p:cNvCxnSpPr/>
          <p:nvPr/>
        </p:nvCxnSpPr>
        <p:spPr>
          <a:xfrm flipV="1">
            <a:off x="1158642" y="1720022"/>
            <a:ext cx="10106186" cy="218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endCxn id="16" idx="0"/>
          </p:cNvCxnSpPr>
          <p:nvPr/>
        </p:nvCxnSpPr>
        <p:spPr>
          <a:xfrm>
            <a:off x="1158642" y="1731874"/>
            <a:ext cx="14671" cy="43831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 flipH="1">
            <a:off x="3139359" y="1752757"/>
            <a:ext cx="3623" cy="2125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5052528" y="1741841"/>
            <a:ext cx="0" cy="6090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6621069" y="1731874"/>
            <a:ext cx="3400" cy="51357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>
            <a:endCxn id="8" idx="3"/>
          </p:cNvCxnSpPr>
          <p:nvPr/>
        </p:nvCxnSpPr>
        <p:spPr>
          <a:xfrm>
            <a:off x="8180578" y="1741841"/>
            <a:ext cx="17625" cy="377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de flecha 38"/>
          <p:cNvCxnSpPr>
            <a:endCxn id="10" idx="0"/>
          </p:cNvCxnSpPr>
          <p:nvPr/>
        </p:nvCxnSpPr>
        <p:spPr>
          <a:xfrm flipH="1">
            <a:off x="9873558" y="1712714"/>
            <a:ext cx="5682" cy="4307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/>
          <p:nvPr/>
        </p:nvCxnSpPr>
        <p:spPr>
          <a:xfrm flipH="1">
            <a:off x="11249970" y="1712714"/>
            <a:ext cx="14858" cy="5842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ángulo 46"/>
          <p:cNvSpPr/>
          <p:nvPr/>
        </p:nvSpPr>
        <p:spPr>
          <a:xfrm>
            <a:off x="4251309" y="2323205"/>
            <a:ext cx="1602439" cy="71745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   	 Identificación de        problema raíz.</a:t>
            </a:r>
            <a:endParaRPr lang="es-CO" sz="1400" dirty="0" smtClean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algn="ctr"/>
            <a:endParaRPr lang="es-CO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Rectángulo 47"/>
          <p:cNvSpPr/>
          <p:nvPr/>
        </p:nvSpPr>
        <p:spPr>
          <a:xfrm>
            <a:off x="4223473" y="2317329"/>
            <a:ext cx="179284" cy="717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0" name="Rectángulo 59"/>
          <p:cNvSpPr/>
          <p:nvPr/>
        </p:nvSpPr>
        <p:spPr>
          <a:xfrm>
            <a:off x="5804768" y="3228021"/>
            <a:ext cx="1405795" cy="834623"/>
          </a:xfrm>
          <a:prstGeom prst="rect">
            <a:avLst/>
          </a:prstGeom>
          <a:solidFill>
            <a:srgbClr val="FFFF99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s-ES" sz="105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100" dirty="0" smtClean="0">
                <a:latin typeface="Baskerville Old Face" panose="02020602080505020303" pitchFamily="18" charset="0"/>
              </a:rPr>
              <a:t>Escaza disponibilidad </a:t>
            </a:r>
            <a:r>
              <a:rPr lang="es-ES" sz="1100" dirty="0">
                <a:latin typeface="Baskerville Old Face" panose="02020602080505020303" pitchFamily="18" charset="0"/>
              </a:rPr>
              <a:t>en las áreas de gerencia y administración.</a:t>
            </a:r>
          </a:p>
          <a:p>
            <a:pPr algn="ctr"/>
            <a:endParaRPr lang="es-CO" dirty="0"/>
          </a:p>
        </p:txBody>
      </p:sp>
      <p:sp>
        <p:nvSpPr>
          <p:cNvPr id="61" name="Rectángulo 60"/>
          <p:cNvSpPr/>
          <p:nvPr/>
        </p:nvSpPr>
        <p:spPr>
          <a:xfrm>
            <a:off x="5750616" y="4381163"/>
            <a:ext cx="1413143" cy="893764"/>
          </a:xfrm>
          <a:prstGeom prst="rect">
            <a:avLst/>
          </a:prstGeom>
          <a:solidFill>
            <a:srgbClr val="FFFF99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1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100" dirty="0" smtClean="0">
                <a:latin typeface="Baskerville Old Face" panose="02020602080505020303" pitchFamily="18" charset="0"/>
              </a:rPr>
              <a:t>Limitado </a:t>
            </a:r>
            <a:r>
              <a:rPr lang="es-ES" sz="1100" dirty="0">
                <a:latin typeface="Baskerville Old Face" panose="02020602080505020303" pitchFamily="18" charset="0"/>
              </a:rPr>
              <a:t>flujo de trabajo, en las metas y objetivos personales y </a:t>
            </a:r>
            <a:r>
              <a:rPr lang="es-ES" sz="1100" dirty="0" smtClean="0">
                <a:latin typeface="Baskerville Old Face" panose="02020602080505020303" pitchFamily="18" charset="0"/>
              </a:rPr>
              <a:t>grupales, </a:t>
            </a:r>
            <a:r>
              <a:rPr lang="es-ES" sz="1100" dirty="0">
                <a:latin typeface="Baskerville Old Face" panose="02020602080505020303" pitchFamily="18" charset="0"/>
              </a:rPr>
              <a:t>hace falta definición concentra</a:t>
            </a:r>
            <a:r>
              <a:rPr lang="es-ES" sz="1000" dirty="0">
                <a:latin typeface="Baskerville Old Face" panose="02020602080505020303" pitchFamily="18" charset="0"/>
              </a:rPr>
              <a:t>.</a:t>
            </a:r>
          </a:p>
          <a:p>
            <a:pPr algn="ctr"/>
            <a:endParaRPr lang="es-CO" sz="1000" dirty="0"/>
          </a:p>
        </p:txBody>
      </p:sp>
      <p:sp>
        <p:nvSpPr>
          <p:cNvPr id="62" name="Rectángulo 61"/>
          <p:cNvSpPr/>
          <p:nvPr/>
        </p:nvSpPr>
        <p:spPr>
          <a:xfrm>
            <a:off x="5750616" y="5575851"/>
            <a:ext cx="1347963" cy="905333"/>
          </a:xfrm>
          <a:prstGeom prst="rect">
            <a:avLst/>
          </a:prstGeom>
          <a:solidFill>
            <a:srgbClr val="FFFF99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2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400" dirty="0" smtClean="0">
                <a:latin typeface="Baskerville Old Face" panose="02020602080505020303" pitchFamily="18" charset="0"/>
              </a:rPr>
              <a:t>Falta </a:t>
            </a:r>
            <a:r>
              <a:rPr lang="es-ES" sz="1400" dirty="0">
                <a:latin typeface="Baskerville Old Face" panose="02020602080505020303" pitchFamily="18" charset="0"/>
              </a:rPr>
              <a:t>de interés por crecimiento empresarial.</a:t>
            </a:r>
          </a:p>
          <a:p>
            <a:pPr algn="ctr"/>
            <a:endParaRPr lang="es-CO" dirty="0"/>
          </a:p>
        </p:txBody>
      </p:sp>
      <p:sp>
        <p:nvSpPr>
          <p:cNvPr id="63" name="Rectángulo 62"/>
          <p:cNvSpPr/>
          <p:nvPr/>
        </p:nvSpPr>
        <p:spPr>
          <a:xfrm>
            <a:off x="7445940" y="3436276"/>
            <a:ext cx="1588912" cy="794098"/>
          </a:xfrm>
          <a:prstGeom prst="rect">
            <a:avLst/>
          </a:prstGeom>
          <a:solidFill>
            <a:srgbClr val="CCCCFF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Asesoría </a:t>
            </a:r>
            <a:r>
              <a:rPr lang="es-ES" sz="1000" dirty="0">
                <a:latin typeface="Baskerville Old Face" panose="02020602080505020303" pitchFamily="18" charset="0"/>
              </a:rPr>
              <a:t>Externa </a:t>
            </a:r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Efectos: la empresa tendría beneficios pues sus trabajadores se capacitaran para hacer mejor su trabajo</a:t>
            </a:r>
            <a:endParaRPr lang="es-ES" sz="1000" dirty="0">
              <a:latin typeface="Baskerville Old Face" panose="02020602080505020303" pitchFamily="18" charset="0"/>
            </a:endParaRPr>
          </a:p>
          <a:p>
            <a:pPr algn="ctr"/>
            <a:endParaRPr lang="es-CO" sz="1000" dirty="0"/>
          </a:p>
        </p:txBody>
      </p:sp>
      <p:sp>
        <p:nvSpPr>
          <p:cNvPr id="64" name="Rectángulo 63"/>
          <p:cNvSpPr/>
          <p:nvPr/>
        </p:nvSpPr>
        <p:spPr>
          <a:xfrm>
            <a:off x="7487072" y="5750650"/>
            <a:ext cx="1646254" cy="758946"/>
          </a:xfrm>
          <a:prstGeom prst="rect">
            <a:avLst/>
          </a:prstGeom>
          <a:solidFill>
            <a:srgbClr val="CCCC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endParaRPr lang="es-ES" sz="1000" dirty="0">
              <a:latin typeface="Baskerville Old Face" panose="02020602080505020303" pitchFamily="18" charset="0"/>
            </a:endParaRP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Respaldo </a:t>
            </a:r>
            <a:r>
              <a:rPr lang="es-ES" sz="1000" dirty="0">
                <a:latin typeface="Baskerville Old Face" panose="02020602080505020303" pitchFamily="18" charset="0"/>
              </a:rPr>
              <a:t>de </a:t>
            </a:r>
            <a:r>
              <a:rPr lang="es-ES" sz="1000" dirty="0" smtClean="0">
                <a:latin typeface="Baskerville Old Face" panose="02020602080505020303" pitchFamily="18" charset="0"/>
              </a:rPr>
              <a:t>inventario</a:t>
            </a: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Efectos: mas labores para los trabajadores pero se vera reflejado, cuando todo empieza a tener orden.</a:t>
            </a:r>
            <a:endParaRPr lang="es-ES" sz="1000" dirty="0">
              <a:latin typeface="Baskerville Old Face" panose="02020602080505020303" pitchFamily="18" charset="0"/>
            </a:endParaRPr>
          </a:p>
          <a:p>
            <a:pPr algn="ctr"/>
            <a:endParaRPr lang="es-CO" dirty="0"/>
          </a:p>
        </p:txBody>
      </p:sp>
      <p:sp>
        <p:nvSpPr>
          <p:cNvPr id="65" name="Rectángulo 64"/>
          <p:cNvSpPr/>
          <p:nvPr/>
        </p:nvSpPr>
        <p:spPr>
          <a:xfrm>
            <a:off x="7487072" y="4379325"/>
            <a:ext cx="1559135" cy="1075444"/>
          </a:xfrm>
          <a:prstGeom prst="rect">
            <a:avLst/>
          </a:prstGeom>
          <a:solidFill>
            <a:srgbClr val="CCCCFF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endParaRPr lang="es-ES" sz="1000" dirty="0">
              <a:latin typeface="Baskerville Old Face" panose="02020602080505020303" pitchFamily="18" charset="0"/>
            </a:endParaRPr>
          </a:p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Implementación </a:t>
            </a:r>
            <a:r>
              <a:rPr lang="es-ES" sz="1000" dirty="0">
                <a:latin typeface="Baskerville Old Face" panose="02020602080505020303" pitchFamily="18" charset="0"/>
              </a:rPr>
              <a:t>de nuevos sistemas de software, producción y </a:t>
            </a:r>
            <a:r>
              <a:rPr lang="es-ES" sz="1000" dirty="0" smtClean="0">
                <a:latin typeface="Baskerville Old Face" panose="02020602080505020303" pitchFamily="18" charset="0"/>
              </a:rPr>
              <a:t>organización.</a:t>
            </a: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Efectos: Se contratara a una persona que establezca el sistemas, su efecto no causara daño alguno </a:t>
            </a:r>
          </a:p>
          <a:p>
            <a:pPr algn="ctr"/>
            <a:endParaRPr lang="es-ES" sz="1000" dirty="0">
              <a:latin typeface="Baskerville Old Face" panose="02020602080505020303" pitchFamily="18" charset="0"/>
            </a:endParaRPr>
          </a:p>
          <a:p>
            <a:pPr algn="ctr"/>
            <a:endParaRPr lang="es-CO" dirty="0"/>
          </a:p>
        </p:txBody>
      </p:sp>
      <p:sp>
        <p:nvSpPr>
          <p:cNvPr id="66" name="Conector 65"/>
          <p:cNvSpPr/>
          <p:nvPr/>
        </p:nvSpPr>
        <p:spPr>
          <a:xfrm>
            <a:off x="4303365" y="3298914"/>
            <a:ext cx="1330770" cy="1252376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 dirty="0" smtClean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algn="ctr"/>
            <a:endParaRPr lang="es-ES" sz="900" dirty="0">
              <a:solidFill>
                <a:schemeClr val="tx1"/>
              </a:solidFill>
              <a:latin typeface="Baskerville Old Face" panose="02020602080505020303" pitchFamily="18" charset="0"/>
            </a:endParaRPr>
          </a:p>
          <a:p>
            <a:pPr algn="ctr"/>
            <a:endParaRPr lang="es-E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200" dirty="0" smtClean="0">
                <a:solidFill>
                  <a:schemeClr val="tx1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Planeación </a:t>
            </a:r>
            <a:r>
              <a:rPr lang="es-ES" sz="1200" dirty="0">
                <a:solidFill>
                  <a:schemeClr val="tx1"/>
                </a:solidFill>
                <a:latin typeface="Baskerville Old Face" panose="02020602080505020303" pitchFamily="18" charset="0"/>
                <a:cs typeface="Arial" panose="020B0604020202020204" pitchFamily="34" charset="0"/>
              </a:rPr>
              <a:t>estratégica a corto, mediano y largo plazo</a:t>
            </a:r>
          </a:p>
          <a:p>
            <a:pPr algn="ctr"/>
            <a:endParaRPr lang="es-CO" sz="900" dirty="0">
              <a:solidFill>
                <a:schemeClr val="tx1"/>
              </a:solidFill>
            </a:endParaRPr>
          </a:p>
          <a:p>
            <a:pPr algn="ctr"/>
            <a:endParaRPr lang="es-CO" dirty="0"/>
          </a:p>
        </p:txBody>
      </p:sp>
      <p:cxnSp>
        <p:nvCxnSpPr>
          <p:cNvPr id="71" name="Conector recto de flecha 70"/>
          <p:cNvCxnSpPr/>
          <p:nvPr/>
        </p:nvCxnSpPr>
        <p:spPr>
          <a:xfrm>
            <a:off x="3143174" y="3235175"/>
            <a:ext cx="10979" cy="150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 flipH="1">
            <a:off x="3123454" y="4627760"/>
            <a:ext cx="8622" cy="155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>
            <a:off x="3115690" y="5655119"/>
            <a:ext cx="4566" cy="217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/>
          <p:nvPr/>
        </p:nvCxnSpPr>
        <p:spPr>
          <a:xfrm flipH="1">
            <a:off x="4968750" y="3065711"/>
            <a:ext cx="10700" cy="233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de flecha 78"/>
          <p:cNvCxnSpPr/>
          <p:nvPr/>
        </p:nvCxnSpPr>
        <p:spPr>
          <a:xfrm>
            <a:off x="6466108" y="4057934"/>
            <a:ext cx="9566" cy="330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cto de flecha 80"/>
          <p:cNvCxnSpPr/>
          <p:nvPr/>
        </p:nvCxnSpPr>
        <p:spPr>
          <a:xfrm flipH="1">
            <a:off x="8238790" y="4165335"/>
            <a:ext cx="3211" cy="228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82"/>
          <p:cNvCxnSpPr/>
          <p:nvPr/>
        </p:nvCxnSpPr>
        <p:spPr>
          <a:xfrm flipH="1">
            <a:off x="8240542" y="5487444"/>
            <a:ext cx="8368" cy="280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Conector recto de flecha 84"/>
          <p:cNvCxnSpPr/>
          <p:nvPr/>
        </p:nvCxnSpPr>
        <p:spPr>
          <a:xfrm>
            <a:off x="8229681" y="3174968"/>
            <a:ext cx="8368" cy="2370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cto de flecha 86"/>
          <p:cNvCxnSpPr>
            <a:endCxn id="60" idx="0"/>
          </p:cNvCxnSpPr>
          <p:nvPr/>
        </p:nvCxnSpPr>
        <p:spPr>
          <a:xfrm flipH="1">
            <a:off x="6507666" y="2980830"/>
            <a:ext cx="11973" cy="247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cto de flecha 88"/>
          <p:cNvCxnSpPr/>
          <p:nvPr/>
        </p:nvCxnSpPr>
        <p:spPr>
          <a:xfrm>
            <a:off x="9973572" y="3384266"/>
            <a:ext cx="5421" cy="211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/>
          <p:nvPr/>
        </p:nvCxnSpPr>
        <p:spPr>
          <a:xfrm flipH="1">
            <a:off x="6417562" y="5284173"/>
            <a:ext cx="7035" cy="269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/>
          <p:nvPr/>
        </p:nvCxnSpPr>
        <p:spPr>
          <a:xfrm flipH="1">
            <a:off x="9978993" y="4366141"/>
            <a:ext cx="12482" cy="197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1173313" y="2764553"/>
            <a:ext cx="0" cy="1504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1991049" y="3401657"/>
            <a:ext cx="2233366" cy="1200244"/>
          </a:xfrm>
          <a:prstGeom prst="roundRect">
            <a:avLst/>
          </a:prstGeom>
          <a:solidFill>
            <a:srgbClr val="CCFF99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Baskerville Old Face" panose="02020602080505020303" pitchFamily="18" charset="0"/>
              </a:rPr>
              <a:t> </a:t>
            </a:r>
            <a:r>
              <a:rPr lang="es-ES" sz="1000" dirty="0">
                <a:latin typeface="Baskerville Old Face" panose="02020602080505020303" pitchFamily="18" charset="0"/>
              </a:rPr>
              <a:t>El área de logística no esta coordinando bien sus despachos y esta provocando retrasos que pueden perjudicar en la percepción de los clientes, una mala organización puede ocasionar perdida de productos y lo primeramente dicho</a:t>
            </a:r>
            <a:endParaRPr lang="es-CO" sz="10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1984456" y="4745299"/>
            <a:ext cx="2264810" cy="915396"/>
          </a:xfrm>
          <a:prstGeom prst="roundRect">
            <a:avLst/>
          </a:prstGeom>
          <a:solidFill>
            <a:srgbClr val="CCFF99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1000" dirty="0">
                <a:latin typeface="Arial" panose="020B0604020202020204" pitchFamily="34" charset="0"/>
                <a:cs typeface="Arial" panose="020B0604020202020204" pitchFamily="34" charset="0"/>
              </a:rPr>
              <a:t>sistemas utilizados no están siendo efectivos y provocan una mala  contabilidad, administración y comercio que desfavorece  al crecimiento y la organización de la empresa.</a:t>
            </a:r>
          </a:p>
          <a:p>
            <a:pPr algn="ctr"/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2048022" y="5843834"/>
            <a:ext cx="2186299" cy="665762"/>
          </a:xfrm>
          <a:prstGeom prst="roundRect">
            <a:avLst/>
          </a:prstGeom>
          <a:solidFill>
            <a:srgbClr val="CCFF99"/>
          </a:solid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endParaRPr lang="es-ES" sz="1000" dirty="0" smtClean="0">
              <a:latin typeface="Baskerville Old Face" panose="02020602080505020303" pitchFamily="18" charset="0"/>
            </a:endParaRPr>
          </a:p>
          <a:p>
            <a:pPr algn="ctr"/>
            <a:r>
              <a:rPr lang="es-ES" sz="1000" dirty="0" smtClean="0">
                <a:latin typeface="Baskerville Old Face" panose="02020602080505020303" pitchFamily="18" charset="0"/>
              </a:rPr>
              <a:t> </a:t>
            </a:r>
            <a:r>
              <a:rPr lang="es-ES" sz="1000" dirty="0">
                <a:latin typeface="Baskerville Old Face" panose="02020602080505020303" pitchFamily="18" charset="0"/>
              </a:rPr>
              <a:t>Los trabajadores no se sienten favorecidos porque la persona encargada de recursos humanos no esta realizando bien su trabajo </a:t>
            </a:r>
            <a:endParaRPr lang="es-CO" sz="1000" dirty="0">
              <a:latin typeface="Baskerville Old Face" panose="02020602080505020303" pitchFamily="18" charset="0"/>
            </a:endParaRPr>
          </a:p>
          <a:p>
            <a:pPr algn="ctr"/>
            <a:endParaRPr lang="es-CO" dirty="0"/>
          </a:p>
        </p:txBody>
      </p:sp>
      <p:sp>
        <p:nvSpPr>
          <p:cNvPr id="44" name="Rectángulo 43"/>
          <p:cNvSpPr/>
          <p:nvPr/>
        </p:nvSpPr>
        <p:spPr>
          <a:xfrm>
            <a:off x="9101394" y="3573405"/>
            <a:ext cx="1685459" cy="1534814"/>
          </a:xfrm>
          <a:prstGeom prst="rect">
            <a:avLst/>
          </a:prstGeom>
          <a:solidFill>
            <a:srgbClr val="CCFFFF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sz="1000" dirty="0"/>
          </a:p>
          <a:p>
            <a:pPr algn="ctr"/>
            <a:endParaRPr lang="es-CO" sz="1000" dirty="0" smtClean="0"/>
          </a:p>
          <a:p>
            <a:pPr algn="ctr"/>
            <a:r>
              <a:rPr lang="es-CO" sz="1000" dirty="0" smtClean="0"/>
              <a:t>En </a:t>
            </a:r>
            <a:r>
              <a:rPr lang="es-CO" sz="1000" dirty="0"/>
              <a:t>las alternativas  previas se necesita de un capital que será costoso, pero va a optimizar los procesos, la organización de productos , los trabajadores tendrán </a:t>
            </a:r>
            <a:r>
              <a:rPr lang="es-CO" sz="1000" dirty="0" smtClean="0"/>
              <a:t>capacidad para realizar </a:t>
            </a:r>
            <a:r>
              <a:rPr lang="es-CO" sz="1000" dirty="0"/>
              <a:t>un buen trabajo y transmitirán ideas </a:t>
            </a:r>
            <a:r>
              <a:rPr lang="es-CO" sz="1000" dirty="0" smtClean="0"/>
              <a:t>para </a:t>
            </a:r>
            <a:r>
              <a:rPr lang="es-CO" sz="1000" dirty="0"/>
              <a:t>el crecimiento de la empresa. </a:t>
            </a:r>
          </a:p>
          <a:p>
            <a:pPr algn="ctr"/>
            <a:endParaRPr lang="es-CO" dirty="0"/>
          </a:p>
        </p:txBody>
      </p:sp>
      <p:sp>
        <p:nvSpPr>
          <p:cNvPr id="45" name="Recortar rectángulo de esquina sencilla 44"/>
          <p:cNvSpPr/>
          <p:nvPr/>
        </p:nvSpPr>
        <p:spPr>
          <a:xfrm>
            <a:off x="9994974" y="5274927"/>
            <a:ext cx="2047276" cy="1470583"/>
          </a:xfrm>
          <a:prstGeom prst="snip1Rect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Implementar sistemas </a:t>
            </a:r>
            <a:r>
              <a:rPr lang="es-CO" sz="1200" dirty="0"/>
              <a:t>que optimicen todos los procesos de la empresa ,  todo bajo una proyección estratégica por parte del personal encargado de cada área, con un fin de lucro</a:t>
            </a:r>
          </a:p>
        </p:txBody>
      </p:sp>
      <p:sp>
        <p:nvSpPr>
          <p:cNvPr id="49" name="Nube 48"/>
          <p:cNvSpPr/>
          <p:nvPr/>
        </p:nvSpPr>
        <p:spPr>
          <a:xfrm>
            <a:off x="10858693" y="3728586"/>
            <a:ext cx="1227452" cy="873315"/>
          </a:xfrm>
          <a:prstGeom prst="cloud">
            <a:avLst/>
          </a:prstGeom>
          <a:solidFill>
            <a:schemeClr val="accent2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IMPACTO</a:t>
            </a:r>
            <a:endParaRPr lang="es-CO" sz="1200" dirty="0"/>
          </a:p>
        </p:txBody>
      </p:sp>
      <p:cxnSp>
        <p:nvCxnSpPr>
          <p:cNvPr id="51" name="Conector recto de flecha 50"/>
          <p:cNvCxnSpPr/>
          <p:nvPr/>
        </p:nvCxnSpPr>
        <p:spPr>
          <a:xfrm>
            <a:off x="11382247" y="3201509"/>
            <a:ext cx="0" cy="3944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ector recto de flecha 67"/>
          <p:cNvCxnSpPr/>
          <p:nvPr/>
        </p:nvCxnSpPr>
        <p:spPr>
          <a:xfrm>
            <a:off x="11264828" y="4705397"/>
            <a:ext cx="0" cy="4976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recto de flecha 69"/>
          <p:cNvCxnSpPr>
            <a:stCxn id="4" idx="2"/>
          </p:cNvCxnSpPr>
          <p:nvPr/>
        </p:nvCxnSpPr>
        <p:spPr>
          <a:xfrm>
            <a:off x="6309360" y="1432849"/>
            <a:ext cx="7332" cy="2980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4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299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52</cp:revision>
  <dcterms:created xsi:type="dcterms:W3CDTF">2017-11-08T16:09:22Z</dcterms:created>
  <dcterms:modified xsi:type="dcterms:W3CDTF">2017-11-08T20:08:37Z</dcterms:modified>
</cp:coreProperties>
</file>