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87" d="100"/>
          <a:sy n="87" d="100"/>
        </p:scale>
        <p:origin x="-1494" y="3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E2370CBB-C4B0-42E5-9C86-7BBCD0F6D318}" type="datetimeFigureOut">
              <a:rPr lang="es-MX" smtClean="0"/>
              <a:t>22/05/2009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A9DB179-D87E-4A86-99EB-D18E4E26D4C2}"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2370CBB-C4B0-42E5-9C86-7BBCD0F6D318}" type="datetimeFigureOut">
              <a:rPr lang="es-MX" smtClean="0"/>
              <a:t>22/05/2009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A9DB179-D87E-4A86-99EB-D18E4E26D4C2}"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2370CBB-C4B0-42E5-9C86-7BBCD0F6D318}" type="datetimeFigureOut">
              <a:rPr lang="es-MX" smtClean="0"/>
              <a:t>22/05/2009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A9DB179-D87E-4A86-99EB-D18E4E26D4C2}"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2370CBB-C4B0-42E5-9C86-7BBCD0F6D318}" type="datetimeFigureOut">
              <a:rPr lang="es-MX" smtClean="0"/>
              <a:t>22/05/2009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A9DB179-D87E-4A86-99EB-D18E4E26D4C2}"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2370CBB-C4B0-42E5-9C86-7BBCD0F6D318}" type="datetimeFigureOut">
              <a:rPr lang="es-MX" smtClean="0"/>
              <a:t>22/05/2009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A9DB179-D87E-4A86-99EB-D18E4E26D4C2}"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E2370CBB-C4B0-42E5-9C86-7BBCD0F6D318}" type="datetimeFigureOut">
              <a:rPr lang="es-MX" smtClean="0"/>
              <a:t>22/05/2009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A9DB179-D87E-4A86-99EB-D18E4E26D4C2}"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E2370CBB-C4B0-42E5-9C86-7BBCD0F6D318}" type="datetimeFigureOut">
              <a:rPr lang="es-MX" smtClean="0"/>
              <a:t>22/05/2009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FA9DB179-D87E-4A86-99EB-D18E4E26D4C2}"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2370CBB-C4B0-42E5-9C86-7BBCD0F6D318}" type="datetimeFigureOut">
              <a:rPr lang="es-MX" smtClean="0"/>
              <a:t>22/05/2009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FA9DB179-D87E-4A86-99EB-D18E4E26D4C2}"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2370CBB-C4B0-42E5-9C86-7BBCD0F6D318}" type="datetimeFigureOut">
              <a:rPr lang="es-MX" smtClean="0"/>
              <a:t>22/05/2009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FA9DB179-D87E-4A86-99EB-D18E4E26D4C2}"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2370CBB-C4B0-42E5-9C86-7BBCD0F6D318}" type="datetimeFigureOut">
              <a:rPr lang="es-MX" smtClean="0"/>
              <a:t>22/05/2009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A9DB179-D87E-4A86-99EB-D18E4E26D4C2}"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2370CBB-C4B0-42E5-9C86-7BBCD0F6D318}" type="datetimeFigureOut">
              <a:rPr lang="es-MX" smtClean="0"/>
              <a:t>22/05/2009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A9DB179-D87E-4A86-99EB-D18E4E26D4C2}"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70CBB-C4B0-42E5-9C86-7BBCD0F6D318}" type="datetimeFigureOut">
              <a:rPr lang="es-MX" smtClean="0"/>
              <a:t>22/05/2009</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9DB179-D87E-4A86-99EB-D18E4E26D4C2}"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es.wikipedia.org/wiki/Paul_Allen" TargetMode="External"/><Relationship Id="rId13" Type="http://schemas.openxmlformats.org/officeDocument/2006/relationships/hyperlink" Target="http://es.wikipedia.org/wiki/1991" TargetMode="External"/><Relationship Id="rId18" Type="http://schemas.openxmlformats.org/officeDocument/2006/relationships/hyperlink" Target="http://es.wikipedia.org/wiki/DOC" TargetMode="External"/><Relationship Id="rId3" Type="http://schemas.openxmlformats.org/officeDocument/2006/relationships/hyperlink" Target="http://es.wikipedia.org/wiki/MS-DOS" TargetMode="External"/><Relationship Id="rId7" Type="http://schemas.openxmlformats.org/officeDocument/2006/relationships/hyperlink" Target="http://es.wikipedia.org/wiki/Bill_Gates" TargetMode="External"/><Relationship Id="rId12" Type="http://schemas.openxmlformats.org/officeDocument/2006/relationships/hyperlink" Target="http://es.wikipedia.org/wiki/1990" TargetMode="External"/><Relationship Id="rId17" Type="http://schemas.openxmlformats.org/officeDocument/2006/relationships/hyperlink" Target="http://es.wikipedia.org/wiki/2006" TargetMode="External"/><Relationship Id="rId2" Type="http://schemas.openxmlformats.org/officeDocument/2006/relationships/audio" Target="../media/audio2.wav"/><Relationship Id="rId16" Type="http://schemas.openxmlformats.org/officeDocument/2006/relationships/hyperlink" Target="http://es.wikipedia.org/wiki/2001" TargetMode="External"/><Relationship Id="rId1" Type="http://schemas.openxmlformats.org/officeDocument/2006/relationships/slideLayout" Target="../slideLayouts/slideLayout1.xml"/><Relationship Id="rId6" Type="http://schemas.openxmlformats.org/officeDocument/2006/relationships/hyperlink" Target="http://es.wikipedia.org/wiki/1981" TargetMode="External"/><Relationship Id="rId11" Type="http://schemas.openxmlformats.org/officeDocument/2006/relationships/hyperlink" Target="http://es.wikipedia.org/wiki/Windows" TargetMode="External"/><Relationship Id="rId5" Type="http://schemas.openxmlformats.org/officeDocument/2006/relationships/hyperlink" Target="http://es.wikipedia.org/wiki/Xerox" TargetMode="External"/><Relationship Id="rId15" Type="http://schemas.openxmlformats.org/officeDocument/2006/relationships/hyperlink" Target="http://es.wikipedia.org/wiki/Microsoft_Office" TargetMode="External"/><Relationship Id="rId10" Type="http://schemas.openxmlformats.org/officeDocument/2006/relationships/hyperlink" Target="http://es.wikipedia.org/wiki/Xenix" TargetMode="External"/><Relationship Id="rId4" Type="http://schemas.openxmlformats.org/officeDocument/2006/relationships/hyperlink" Target="http://es.wikipedia.org/wiki/WordPerfect" TargetMode="External"/><Relationship Id="rId9" Type="http://schemas.openxmlformats.org/officeDocument/2006/relationships/hyperlink" Target="http://es.wikipedia.org/wiki/WYSIWYG" TargetMode="External"/><Relationship Id="rId14" Type="http://schemas.openxmlformats.org/officeDocument/2006/relationships/hyperlink" Target="http://es.wikipedia.org/wiki/199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ctr">
              <a:buNone/>
            </a:pPr>
            <a:r>
              <a:rPr lang="es-MX" sz="12000" dirty="0" smtClean="0"/>
              <a:t>Microsoft </a:t>
            </a:r>
          </a:p>
          <a:p>
            <a:pPr algn="ctr">
              <a:buNone/>
            </a:pPr>
            <a:r>
              <a:rPr lang="es-MX" sz="12000" dirty="0" err="1" smtClean="0"/>
              <a:t>word</a:t>
            </a:r>
            <a:endParaRPr lang="es-MX" sz="12000" dirty="0"/>
          </a:p>
        </p:txBody>
      </p:sp>
    </p:spTree>
  </p:cSld>
  <p:clrMapOvr>
    <a:masterClrMapping/>
  </p:clrMapOvr>
  <p:transition spd="slow">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30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MX" dirty="0" smtClean="0"/>
              <a:t/>
            </a:r>
            <a:br>
              <a:rPr lang="es-MX" dirty="0" smtClean="0"/>
            </a:br>
            <a:endParaRPr lang="es-MX" dirty="0"/>
          </a:p>
        </p:txBody>
      </p:sp>
      <p:sp>
        <p:nvSpPr>
          <p:cNvPr id="3" name="2 Subtítulo"/>
          <p:cNvSpPr>
            <a:spLocks noGrp="1"/>
          </p:cNvSpPr>
          <p:nvPr>
            <p:ph type="subTitle" idx="1"/>
          </p:nvPr>
        </p:nvSpPr>
        <p:spPr>
          <a:xfrm>
            <a:off x="500034" y="857232"/>
            <a:ext cx="8215370" cy="4781568"/>
          </a:xfrm>
        </p:spPr>
        <p:txBody>
          <a:bodyPr>
            <a:noAutofit/>
          </a:bodyPr>
          <a:lstStyle/>
          <a:p>
            <a:r>
              <a:rPr lang="es-MX" sz="1400" dirty="0" smtClean="0">
                <a:solidFill>
                  <a:schemeClr val="tx1"/>
                </a:solidFill>
              </a:rPr>
              <a:t>En sus inicios, MS Word tardó más de cinco años en lograr el éxito en un mercado en el que se usaba comúnmente </a:t>
            </a:r>
            <a:r>
              <a:rPr lang="es-MX" sz="1400" dirty="0" smtClean="0">
                <a:solidFill>
                  <a:schemeClr val="tx1"/>
                </a:solidFill>
                <a:hlinkClick r:id="rId3" tooltip="MS-DOS"/>
              </a:rPr>
              <a:t>MS-DOS</a:t>
            </a:r>
            <a:r>
              <a:rPr lang="es-MX" sz="1400" dirty="0" smtClean="0">
                <a:solidFill>
                  <a:schemeClr val="tx1"/>
                </a:solidFill>
              </a:rPr>
              <a:t>, y cuando otros programas, tales como Corel </a:t>
            </a:r>
            <a:r>
              <a:rPr lang="es-MX" sz="1400" dirty="0" smtClean="0">
                <a:solidFill>
                  <a:schemeClr val="tx1"/>
                </a:solidFill>
                <a:hlinkClick r:id="rId4" tooltip="WordPerfect"/>
              </a:rPr>
              <a:t>WordPerfect</a:t>
            </a:r>
            <a:r>
              <a:rPr lang="es-MX" sz="1400" dirty="0" smtClean="0">
                <a:solidFill>
                  <a:schemeClr val="tx1"/>
                </a:solidFill>
              </a:rPr>
              <a:t>, eran mucho más utilizados y populares.</a:t>
            </a:r>
            <a:br>
              <a:rPr lang="es-MX" sz="1400" dirty="0" smtClean="0">
                <a:solidFill>
                  <a:schemeClr val="tx1"/>
                </a:solidFill>
              </a:rPr>
            </a:br>
            <a:r>
              <a:rPr lang="es-MX" sz="1400" dirty="0" smtClean="0">
                <a:solidFill>
                  <a:schemeClr val="tx1"/>
                </a:solidFill>
              </a:rPr>
              <a:t>La primera versión de Microsoft Word fue un desarrollo realizado por Charles </a:t>
            </a:r>
            <a:r>
              <a:rPr lang="es-MX" sz="1400" dirty="0" err="1" smtClean="0">
                <a:solidFill>
                  <a:schemeClr val="tx1"/>
                </a:solidFill>
              </a:rPr>
              <a:t>Simonyi</a:t>
            </a:r>
            <a:r>
              <a:rPr lang="es-MX" sz="1400" dirty="0" smtClean="0">
                <a:solidFill>
                  <a:schemeClr val="tx1"/>
                </a:solidFill>
              </a:rPr>
              <a:t> y Richard </a:t>
            </a:r>
            <a:r>
              <a:rPr lang="es-MX" sz="1400" dirty="0" err="1" smtClean="0">
                <a:solidFill>
                  <a:schemeClr val="tx1"/>
                </a:solidFill>
              </a:rPr>
              <a:t>Brodie</a:t>
            </a:r>
            <a:r>
              <a:rPr lang="es-MX" sz="1400" dirty="0" smtClean="0">
                <a:solidFill>
                  <a:schemeClr val="tx1"/>
                </a:solidFill>
              </a:rPr>
              <a:t>, dos ex-programadores de </a:t>
            </a:r>
            <a:r>
              <a:rPr lang="es-MX" sz="1400" dirty="0" smtClean="0">
                <a:solidFill>
                  <a:schemeClr val="tx1"/>
                </a:solidFill>
                <a:hlinkClick r:id="rId5" tooltip="Xerox"/>
              </a:rPr>
              <a:t>Xerox</a:t>
            </a:r>
            <a:r>
              <a:rPr lang="es-MX" sz="1400" dirty="0" smtClean="0">
                <a:solidFill>
                  <a:schemeClr val="tx1"/>
                </a:solidFill>
              </a:rPr>
              <a:t> contratados en </a:t>
            </a:r>
            <a:r>
              <a:rPr lang="es-MX" sz="1400" dirty="0" smtClean="0">
                <a:solidFill>
                  <a:schemeClr val="tx1"/>
                </a:solidFill>
                <a:hlinkClick r:id="rId6" tooltip="1981"/>
              </a:rPr>
              <a:t>1981</a:t>
            </a:r>
            <a:r>
              <a:rPr lang="es-MX" sz="1400" dirty="0" smtClean="0">
                <a:solidFill>
                  <a:schemeClr val="tx1"/>
                </a:solidFill>
              </a:rPr>
              <a:t> por </a:t>
            </a:r>
            <a:r>
              <a:rPr lang="es-MX" sz="1400" dirty="0" smtClean="0">
                <a:solidFill>
                  <a:schemeClr val="tx1"/>
                </a:solidFill>
                <a:hlinkClick r:id="rId7" tooltip="Bill Gates"/>
              </a:rPr>
              <a:t>Bill Gates</a:t>
            </a:r>
            <a:r>
              <a:rPr lang="es-MX" sz="1400" dirty="0" smtClean="0">
                <a:solidFill>
                  <a:schemeClr val="tx1"/>
                </a:solidFill>
              </a:rPr>
              <a:t> y </a:t>
            </a:r>
            <a:r>
              <a:rPr lang="es-MX" sz="1400" dirty="0" smtClean="0">
                <a:solidFill>
                  <a:schemeClr val="tx1"/>
                </a:solidFill>
                <a:hlinkClick r:id="rId8" tooltip="Paul Allen"/>
              </a:rPr>
              <a:t>Paul Allen</a:t>
            </a:r>
            <a:r>
              <a:rPr lang="es-MX" sz="1400" dirty="0" smtClean="0">
                <a:solidFill>
                  <a:schemeClr val="tx1"/>
                </a:solidFill>
              </a:rPr>
              <a:t>. Estos programadores habían trabajado en Xerox Bravo, que fuera el primer procesador de textos desarrollado bajo la técnica </a:t>
            </a:r>
            <a:r>
              <a:rPr lang="es-MX" sz="1400" dirty="0" smtClean="0">
                <a:solidFill>
                  <a:schemeClr val="tx1"/>
                </a:solidFill>
                <a:hlinkClick r:id="rId9" tooltip="WYSIWYG"/>
              </a:rPr>
              <a:t>WYSIWYG</a:t>
            </a:r>
            <a:r>
              <a:rPr lang="es-MX" sz="1400" dirty="0" smtClean="0">
                <a:solidFill>
                  <a:schemeClr val="tx1"/>
                </a:solidFill>
              </a:rPr>
              <a:t> (“</a:t>
            </a:r>
            <a:r>
              <a:rPr lang="es-MX" sz="1400" dirty="0" err="1" smtClean="0">
                <a:solidFill>
                  <a:schemeClr val="tx1"/>
                </a:solidFill>
              </a:rPr>
              <a:t>What</a:t>
            </a:r>
            <a:r>
              <a:rPr lang="es-MX" sz="1400" dirty="0" smtClean="0">
                <a:solidFill>
                  <a:schemeClr val="tx1"/>
                </a:solidFill>
              </a:rPr>
              <a:t> </a:t>
            </a:r>
            <a:r>
              <a:rPr lang="es-MX" sz="1400" dirty="0" err="1" smtClean="0">
                <a:solidFill>
                  <a:schemeClr val="tx1"/>
                </a:solidFill>
              </a:rPr>
              <a:t>You</a:t>
            </a:r>
            <a:r>
              <a:rPr lang="es-MX" sz="1400" dirty="0" smtClean="0">
                <a:solidFill>
                  <a:schemeClr val="tx1"/>
                </a:solidFill>
              </a:rPr>
              <a:t> </a:t>
            </a:r>
            <a:r>
              <a:rPr lang="es-MX" sz="1400" dirty="0" err="1" smtClean="0">
                <a:solidFill>
                  <a:schemeClr val="tx1"/>
                </a:solidFill>
              </a:rPr>
              <a:t>See</a:t>
            </a:r>
            <a:r>
              <a:rPr lang="es-MX" sz="1400" dirty="0" smtClean="0">
                <a:solidFill>
                  <a:schemeClr val="tx1"/>
                </a:solidFill>
              </a:rPr>
              <a:t> </a:t>
            </a:r>
            <a:r>
              <a:rPr lang="es-MX" sz="1400" dirty="0" err="1" smtClean="0">
                <a:solidFill>
                  <a:schemeClr val="tx1"/>
                </a:solidFill>
              </a:rPr>
              <a:t>Is</a:t>
            </a:r>
            <a:r>
              <a:rPr lang="es-MX" sz="1400" dirty="0" smtClean="0">
                <a:solidFill>
                  <a:schemeClr val="tx1"/>
                </a:solidFill>
              </a:rPr>
              <a:t> </a:t>
            </a:r>
            <a:r>
              <a:rPr lang="es-MX" sz="1400" dirty="0" err="1" smtClean="0">
                <a:solidFill>
                  <a:schemeClr val="tx1"/>
                </a:solidFill>
              </a:rPr>
              <a:t>What</a:t>
            </a:r>
            <a:r>
              <a:rPr lang="es-MX" sz="1400" dirty="0" smtClean="0">
                <a:solidFill>
                  <a:schemeClr val="tx1"/>
                </a:solidFill>
              </a:rPr>
              <a:t> </a:t>
            </a:r>
            <a:r>
              <a:rPr lang="es-MX" sz="1400" dirty="0" err="1" smtClean="0">
                <a:solidFill>
                  <a:schemeClr val="tx1"/>
                </a:solidFill>
              </a:rPr>
              <a:t>You</a:t>
            </a:r>
            <a:r>
              <a:rPr lang="es-MX" sz="1400" dirty="0" smtClean="0">
                <a:solidFill>
                  <a:schemeClr val="tx1"/>
                </a:solidFill>
              </a:rPr>
              <a:t> </a:t>
            </a:r>
            <a:r>
              <a:rPr lang="es-MX" sz="1400" dirty="0" err="1" smtClean="0">
                <a:solidFill>
                  <a:schemeClr val="tx1"/>
                </a:solidFill>
              </a:rPr>
              <a:t>Get</a:t>
            </a:r>
            <a:r>
              <a:rPr lang="es-MX" sz="1400" dirty="0" smtClean="0">
                <a:solidFill>
                  <a:schemeClr val="tx1"/>
                </a:solidFill>
              </a:rPr>
              <a:t>”); es decir el usuario podía ver anticipadamente, en pantalla, el formato final que aparecería en el impreso del documento. Esta primera versión, Word 1.0, salió al mercado en octubre de 1983 para plataforma </a:t>
            </a:r>
            <a:r>
              <a:rPr lang="es-MX" sz="1400" dirty="0" err="1" smtClean="0">
                <a:solidFill>
                  <a:schemeClr val="tx1"/>
                </a:solidFill>
                <a:hlinkClick r:id="rId10" tooltip="Xenix"/>
              </a:rPr>
              <a:t>Xenix</a:t>
            </a:r>
            <a:r>
              <a:rPr lang="es-MX" sz="1400" dirty="0" smtClean="0">
                <a:solidFill>
                  <a:schemeClr val="tx1"/>
                </a:solidFill>
              </a:rPr>
              <a:t> </a:t>
            </a:r>
            <a:r>
              <a:rPr lang="es-MX" sz="1400" dirty="0" smtClean="0">
                <a:solidFill>
                  <a:schemeClr val="tx1"/>
                </a:solidFill>
                <a:hlinkClick r:id="rId3" tooltip="MS-DOS"/>
              </a:rPr>
              <a:t>MS-DOS</a:t>
            </a:r>
            <a:r>
              <a:rPr lang="es-MX" sz="1400" dirty="0" smtClean="0">
                <a:solidFill>
                  <a:schemeClr val="tx1"/>
                </a:solidFill>
              </a:rPr>
              <a:t>; en principio fue rudimentario y le siguieron otras cuatro versiones muy similares que no produjeron casi impacto en las ventas a usuarios finales.</a:t>
            </a:r>
            <a:br>
              <a:rPr lang="es-MX" sz="1400" dirty="0" smtClean="0">
                <a:solidFill>
                  <a:schemeClr val="tx1"/>
                </a:solidFill>
              </a:rPr>
            </a:br>
            <a:r>
              <a:rPr lang="es-MX" sz="1400" dirty="0" smtClean="0">
                <a:solidFill>
                  <a:schemeClr val="tx1"/>
                </a:solidFill>
              </a:rPr>
              <a:t>La primera versión de Word para </a:t>
            </a:r>
            <a:r>
              <a:rPr lang="es-MX" sz="1400" dirty="0" smtClean="0">
                <a:solidFill>
                  <a:schemeClr val="tx1"/>
                </a:solidFill>
                <a:hlinkClick r:id="rId11" tooltip="Windows"/>
              </a:rPr>
              <a:t>Windows</a:t>
            </a:r>
            <a:r>
              <a:rPr lang="es-MX" sz="1400" dirty="0" smtClean="0">
                <a:solidFill>
                  <a:schemeClr val="tx1"/>
                </a:solidFill>
              </a:rPr>
              <a:t> salió en el año 1989, que si bien en un entorno gráfico resultó bastante más fácil de operar, tampoco permitió que las ventas se incrementaran notablemente. Cuando se lanzó al mercado Windows 3.0, en </a:t>
            </a:r>
            <a:r>
              <a:rPr lang="es-MX" sz="1400" dirty="0" smtClean="0">
                <a:solidFill>
                  <a:schemeClr val="tx1"/>
                </a:solidFill>
                <a:hlinkClick r:id="rId12" tooltip="1990"/>
              </a:rPr>
              <a:t>1990</a:t>
            </a:r>
            <a:r>
              <a:rPr lang="es-MX" sz="1400" dirty="0" smtClean="0">
                <a:solidFill>
                  <a:schemeClr val="tx1"/>
                </a:solidFill>
              </a:rPr>
              <a:t>, se produjo el real despegue. A Word 1.0 le sucedieron Word 2.0 en </a:t>
            </a:r>
            <a:r>
              <a:rPr lang="es-MX" sz="1400" dirty="0" smtClean="0">
                <a:solidFill>
                  <a:schemeClr val="tx1"/>
                </a:solidFill>
                <a:hlinkClick r:id="rId13" tooltip="1991"/>
              </a:rPr>
              <a:t>1991</a:t>
            </a:r>
            <a:r>
              <a:rPr lang="es-MX" sz="1400" dirty="0" smtClean="0">
                <a:solidFill>
                  <a:schemeClr val="tx1"/>
                </a:solidFill>
              </a:rPr>
              <a:t>, Word 6.0 en </a:t>
            </a:r>
            <a:r>
              <a:rPr lang="es-MX" sz="1400" dirty="0" smtClean="0">
                <a:solidFill>
                  <a:schemeClr val="tx1"/>
                </a:solidFill>
                <a:hlinkClick r:id="rId14" tooltip="1993"/>
              </a:rPr>
              <a:t>1993</a:t>
            </a:r>
            <a:r>
              <a:rPr lang="es-MX" sz="1400" dirty="0" smtClean="0">
                <a:solidFill>
                  <a:schemeClr val="tx1"/>
                </a:solidFill>
              </a:rPr>
              <a:t>. El posterior salto en los números de versión se introdujo a fin de que coincidiera con la numeración del versionado de </a:t>
            </a:r>
            <a:r>
              <a:rPr lang="es-MX" sz="1400" dirty="0" smtClean="0">
                <a:solidFill>
                  <a:schemeClr val="tx1"/>
                </a:solidFill>
                <a:hlinkClick r:id="rId11" tooltip="Windows"/>
              </a:rPr>
              <a:t>Windows</a:t>
            </a:r>
            <a:r>
              <a:rPr lang="es-MX" sz="1400" dirty="0" smtClean="0">
                <a:solidFill>
                  <a:schemeClr val="tx1"/>
                </a:solidFill>
              </a:rPr>
              <a:t>, tal como fue Word 95 y Word 97. Con la salida del Windows 2000 (1999) también surgió la versión homóloga de Word. La versión Word 2002 emergió en la misma época que el sistema </a:t>
            </a:r>
            <a:r>
              <a:rPr lang="es-MX" sz="1400" dirty="0" smtClean="0">
                <a:solidFill>
                  <a:schemeClr val="tx1"/>
                </a:solidFill>
                <a:hlinkClick r:id="rId15" tooltip="Microsoft Office"/>
              </a:rPr>
              <a:t>Microsoft Office</a:t>
            </a:r>
            <a:r>
              <a:rPr lang="es-MX" sz="1400" dirty="0" smtClean="0">
                <a:solidFill>
                  <a:schemeClr val="tx1"/>
                </a:solidFill>
              </a:rPr>
              <a:t> XP, en el año </a:t>
            </a:r>
            <a:r>
              <a:rPr lang="es-MX" sz="1400" dirty="0" smtClean="0">
                <a:solidFill>
                  <a:schemeClr val="tx1"/>
                </a:solidFill>
                <a:hlinkClick r:id="rId16" tooltip="2001"/>
              </a:rPr>
              <a:t>2001</a:t>
            </a:r>
            <a:r>
              <a:rPr lang="es-MX" sz="1400" dirty="0" smtClean="0">
                <a:solidFill>
                  <a:schemeClr val="tx1"/>
                </a:solidFill>
              </a:rPr>
              <a:t>; un año </a:t>
            </a:r>
            <a:r>
              <a:rPr lang="es-MX" sz="1400" dirty="0" err="1" smtClean="0">
                <a:solidFill>
                  <a:schemeClr val="tx1"/>
                </a:solidFill>
              </a:rPr>
              <a:t>despues</a:t>
            </a:r>
            <a:r>
              <a:rPr lang="es-MX" sz="1400" dirty="0" smtClean="0">
                <a:solidFill>
                  <a:schemeClr val="tx1"/>
                </a:solidFill>
              </a:rPr>
              <a:t> le siguió la </a:t>
            </a:r>
            <a:r>
              <a:rPr lang="es-MX" sz="1400" dirty="0" err="1" smtClean="0">
                <a:solidFill>
                  <a:schemeClr val="tx1"/>
                </a:solidFill>
              </a:rPr>
              <a:t>version</a:t>
            </a:r>
            <a:r>
              <a:rPr lang="es-MX" sz="1400" dirty="0" smtClean="0">
                <a:solidFill>
                  <a:schemeClr val="tx1"/>
                </a:solidFill>
              </a:rPr>
              <a:t> Microsoft Office 2003 conjuntamente con Microsoft Windows </a:t>
            </a:r>
            <a:r>
              <a:rPr lang="es-MX" sz="1400" dirty="0" err="1" smtClean="0">
                <a:solidFill>
                  <a:schemeClr val="tx1"/>
                </a:solidFill>
              </a:rPr>
              <a:t>Xp</a:t>
            </a:r>
            <a:r>
              <a:rPr lang="es-MX" sz="1400" dirty="0" smtClean="0">
                <a:solidFill>
                  <a:schemeClr val="tx1"/>
                </a:solidFill>
              </a:rPr>
              <a:t> Profesional 2002. La más reciente lanzada al mercado es Microsoft Office 2007, en </a:t>
            </a:r>
            <a:r>
              <a:rPr lang="es-MX" sz="1400" dirty="0" smtClean="0">
                <a:solidFill>
                  <a:schemeClr val="tx1"/>
                </a:solidFill>
                <a:hlinkClick r:id="rId17" tooltip="2006"/>
              </a:rPr>
              <a:t>2006</a:t>
            </a:r>
            <a:r>
              <a:rPr lang="es-MX" sz="1400" dirty="0" smtClean="0">
                <a:solidFill>
                  <a:schemeClr val="tx1"/>
                </a:solidFill>
              </a:rPr>
              <a:t>, mismo año en el que salió el sistema Microsoft Windows Vista.</a:t>
            </a:r>
            <a:br>
              <a:rPr lang="es-MX" sz="1400" dirty="0" smtClean="0">
                <a:solidFill>
                  <a:schemeClr val="tx1"/>
                </a:solidFill>
              </a:rPr>
            </a:br>
            <a:r>
              <a:rPr lang="es-MX" sz="1400" dirty="0" smtClean="0">
                <a:solidFill>
                  <a:schemeClr val="tx1"/>
                </a:solidFill>
              </a:rPr>
              <a:t>Microsoft Word es actualmente (2009) líder absoluto en ese sector del mercado, contando con alrededor de 500 millones de usuarios (cifras de 2008); </a:t>
            </a:r>
            <a:r>
              <a:rPr lang="es-MX" sz="1400" baseline="30000" dirty="0" smtClean="0">
                <a:solidFill>
                  <a:schemeClr val="tx1"/>
                </a:solidFill>
                <a:hlinkClick r:id="rId18"/>
              </a:rPr>
              <a:t>[2]</a:t>
            </a:r>
            <a:r>
              <a:rPr lang="es-MX" sz="1400" dirty="0" smtClean="0">
                <a:solidFill>
                  <a:schemeClr val="tx1"/>
                </a:solidFill>
              </a:rPr>
              <a:t> y si bien ya ha cumplido sus 25 años,</a:t>
            </a:r>
            <a:r>
              <a:rPr lang="es-MX" sz="1400" baseline="30000" dirty="0" smtClean="0">
                <a:solidFill>
                  <a:schemeClr val="tx1"/>
                </a:solidFill>
                <a:hlinkClick r:id="rId18"/>
              </a:rPr>
              <a:t>[3]</a:t>
            </a:r>
            <a:r>
              <a:rPr lang="es-MX" sz="1400" dirty="0" smtClean="0">
                <a:solidFill>
                  <a:schemeClr val="tx1"/>
                </a:solidFill>
              </a:rPr>
              <a:t> continúa su liderazgo; pero ya los procesadores de texto basados en la red y las soluciones de código abierto comenzaron a ganarle terreno. Actualmente el equipo de Microsoft trabaja en lo que será la suite con la siguiente versión de Word, que de momento tiene nombre clave de Office 2010.</a:t>
            </a:r>
            <a:r>
              <a:rPr lang="es-MX" sz="1400" baseline="30000" dirty="0" smtClean="0">
                <a:solidFill>
                  <a:schemeClr val="tx1"/>
                </a:solidFill>
                <a:hlinkClick r:id="rId18"/>
              </a:rPr>
              <a:t>[4</a:t>
            </a:r>
            <a:endParaRPr lang="es-MX" sz="1400" dirty="0">
              <a:solidFill>
                <a:schemeClr val="tx1"/>
              </a:solidFill>
            </a:endParaRPr>
          </a:p>
        </p:txBody>
      </p:sp>
    </p:spTree>
  </p:cSld>
  <p:clrMapOvr>
    <a:masterClrMapping/>
  </p:clrMapOvr>
  <p:transition>
    <p:sndAc>
      <p:stSnd loop="1">
        <p:snd r:embed="rId2"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45</Words>
  <Application>Microsoft Office PowerPoint</Application>
  <PresentationFormat>Presentación en pantalla (4:3)</PresentationFormat>
  <Paragraphs>4</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Diapositiva 1</vt:lpstr>
      <vt:lpstr> </vt:lpstr>
    </vt:vector>
  </TitlesOfParts>
  <Company>Microsoft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Microsoft</dc:creator>
  <cp:lastModifiedBy>Microsoft</cp:lastModifiedBy>
  <cp:revision>1</cp:revision>
  <dcterms:created xsi:type="dcterms:W3CDTF">2009-05-23T00:12:57Z</dcterms:created>
  <dcterms:modified xsi:type="dcterms:W3CDTF">2009-05-23T00:19:00Z</dcterms:modified>
</cp:coreProperties>
</file>