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BF62-4E50-43DA-85B8-44A45D8E6592}" type="datetimeFigureOut">
              <a:rPr lang="en-US" smtClean="0"/>
              <a:t>9/23/2008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36270-C6BF-4217-9B89-F81D7316A1A0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BF62-4E50-43DA-85B8-44A45D8E6592}" type="datetimeFigureOut">
              <a:rPr lang="en-US" smtClean="0"/>
              <a:t>9/23/2008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36270-C6BF-4217-9B89-F81D7316A1A0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BF62-4E50-43DA-85B8-44A45D8E6592}" type="datetimeFigureOut">
              <a:rPr lang="en-US" smtClean="0"/>
              <a:t>9/23/2008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36270-C6BF-4217-9B89-F81D7316A1A0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BF62-4E50-43DA-85B8-44A45D8E6592}" type="datetimeFigureOut">
              <a:rPr lang="en-US" smtClean="0"/>
              <a:t>9/23/2008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36270-C6BF-4217-9B89-F81D7316A1A0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BF62-4E50-43DA-85B8-44A45D8E6592}" type="datetimeFigureOut">
              <a:rPr lang="en-US" smtClean="0"/>
              <a:t>9/23/2008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36270-C6BF-4217-9B89-F81D7316A1A0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BF62-4E50-43DA-85B8-44A45D8E6592}" type="datetimeFigureOut">
              <a:rPr lang="en-US" smtClean="0"/>
              <a:t>9/23/2008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36270-C6BF-4217-9B89-F81D7316A1A0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BF62-4E50-43DA-85B8-44A45D8E6592}" type="datetimeFigureOut">
              <a:rPr lang="en-US" smtClean="0"/>
              <a:t>9/23/2008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36270-C6BF-4217-9B89-F81D7316A1A0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BF62-4E50-43DA-85B8-44A45D8E6592}" type="datetimeFigureOut">
              <a:rPr lang="en-US" smtClean="0"/>
              <a:t>9/23/2008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36270-C6BF-4217-9B89-F81D7316A1A0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BF62-4E50-43DA-85B8-44A45D8E6592}" type="datetimeFigureOut">
              <a:rPr lang="en-US" smtClean="0"/>
              <a:t>9/23/2008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36270-C6BF-4217-9B89-F81D7316A1A0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BF62-4E50-43DA-85B8-44A45D8E6592}" type="datetimeFigureOut">
              <a:rPr lang="en-US" smtClean="0"/>
              <a:t>9/23/2008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36270-C6BF-4217-9B89-F81D7316A1A0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BF62-4E50-43DA-85B8-44A45D8E6592}" type="datetimeFigureOut">
              <a:rPr lang="en-US" smtClean="0"/>
              <a:t>9/23/2008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36270-C6BF-4217-9B89-F81D7316A1A0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4BF62-4E50-43DA-85B8-44A45D8E6592}" type="datetimeFigureOut">
              <a:rPr lang="en-US" smtClean="0"/>
              <a:t>9/23/2008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536270-C6BF-4217-9B89-F81D7316A1A0}" type="slidenum">
              <a:rPr lang="en-US" smtClean="0"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2844" y="285728"/>
            <a:ext cx="8786874" cy="1470025"/>
          </a:xfrm>
        </p:spPr>
        <p:txBody>
          <a:bodyPr/>
          <a:lstStyle/>
          <a:p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Selección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Preparación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y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Colocación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00034" y="2071678"/>
            <a:ext cx="8215370" cy="3567122"/>
          </a:xfrm>
        </p:spPr>
        <p:txBody>
          <a:bodyPr>
            <a:normAutofit lnSpcReduction="10000"/>
          </a:bodyPr>
          <a:lstStyle/>
          <a:p>
            <a:pPr algn="just"/>
            <a:r>
              <a:rPr lang="es-ES" b="1" i="1" dirty="0" smtClean="0">
                <a:solidFill>
                  <a:schemeClr val="accent3">
                    <a:lumMod val="50000"/>
                  </a:schemeClr>
                </a:solidFill>
              </a:rPr>
              <a:t>Los factores a considerar en la selección del lugar en el cual se colocará el Centro de Cómputo son :</a:t>
            </a:r>
          </a:p>
          <a:p>
            <a:pPr algn="just">
              <a:buFont typeface="Arial" pitchFamily="34" charset="0"/>
              <a:buChar char="•"/>
            </a:pPr>
            <a:r>
              <a:rPr lang="es-ES" dirty="0" smtClean="0">
                <a:solidFill>
                  <a:schemeClr val="accent3">
                    <a:lumMod val="75000"/>
                  </a:schemeClr>
                </a:solidFill>
              </a:rPr>
              <a:t>Ruido. </a:t>
            </a:r>
          </a:p>
          <a:p>
            <a:pPr algn="just">
              <a:buFont typeface="Arial" pitchFamily="34" charset="0"/>
              <a:buChar char="•"/>
            </a:pPr>
            <a:r>
              <a:rPr lang="es-ES" dirty="0" smtClean="0">
                <a:solidFill>
                  <a:schemeClr val="accent3">
                    <a:lumMod val="75000"/>
                  </a:schemeClr>
                </a:solidFill>
              </a:rPr>
              <a:t>Espacio Requerido. </a:t>
            </a:r>
          </a:p>
          <a:p>
            <a:pPr algn="just">
              <a:buFont typeface="Arial" pitchFamily="34" charset="0"/>
              <a:buChar char="•"/>
            </a:pPr>
            <a:r>
              <a:rPr lang="es-ES" dirty="0" smtClean="0">
                <a:solidFill>
                  <a:schemeClr val="accent3">
                    <a:lumMod val="75000"/>
                  </a:schemeClr>
                </a:solidFill>
              </a:rPr>
              <a:t>Condiciones ambientales. </a:t>
            </a:r>
          </a:p>
          <a:p>
            <a:pPr algn="just">
              <a:buFont typeface="Arial" pitchFamily="34" charset="0"/>
              <a:buChar char="•"/>
            </a:pPr>
            <a:r>
              <a:rPr lang="es-ES" dirty="0" smtClean="0">
                <a:solidFill>
                  <a:schemeClr val="accent3">
                    <a:lumMod val="75000"/>
                  </a:schemeClr>
                </a:solidFill>
              </a:rPr>
              <a:t>Acceso al Centro de Cómputo. 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Selección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del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Área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General :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57365"/>
            <a:ext cx="8229600" cy="3786214"/>
          </a:xfrm>
        </p:spPr>
        <p:txBody>
          <a:bodyPr/>
          <a:lstStyle/>
          <a:p>
            <a:r>
              <a:rPr lang="es-ES" dirty="0" smtClean="0">
                <a:solidFill>
                  <a:schemeClr val="accent3">
                    <a:lumMod val="75000"/>
                  </a:schemeClr>
                </a:solidFill>
              </a:rPr>
              <a:t>Cercanía a usuarios potenciales. </a:t>
            </a:r>
          </a:p>
          <a:p>
            <a:r>
              <a:rPr lang="es-ES" dirty="0" smtClean="0">
                <a:solidFill>
                  <a:schemeClr val="accent3">
                    <a:lumMod val="75000"/>
                  </a:schemeClr>
                </a:solidFill>
              </a:rPr>
              <a:t>Servicios de Seguridad. </a:t>
            </a:r>
          </a:p>
          <a:p>
            <a:r>
              <a:rPr lang="es-ES" dirty="0" smtClean="0">
                <a:solidFill>
                  <a:schemeClr val="accent3">
                    <a:lumMod val="75000"/>
                  </a:schemeClr>
                </a:solidFill>
              </a:rPr>
              <a:t>Buenas vías de comunicación. </a:t>
            </a:r>
          </a:p>
          <a:p>
            <a:r>
              <a:rPr lang="es-ES" dirty="0" smtClean="0">
                <a:solidFill>
                  <a:schemeClr val="accent3">
                    <a:lumMod val="75000"/>
                  </a:schemeClr>
                </a:solidFill>
              </a:rPr>
              <a:t>Suministro de energía confiable. </a:t>
            </a:r>
          </a:p>
          <a:p>
            <a:r>
              <a:rPr lang="es-ES" dirty="0" smtClean="0">
                <a:solidFill>
                  <a:schemeClr val="accent3">
                    <a:lumMod val="75000"/>
                  </a:schemeClr>
                </a:solidFill>
              </a:rPr>
              <a:t>Buenos servicios de comunicación. </a:t>
            </a:r>
          </a:p>
          <a:p>
            <a:r>
              <a:rPr lang="es-ES" dirty="0" smtClean="0">
                <a:solidFill>
                  <a:schemeClr val="accent3">
                    <a:lumMod val="75000"/>
                  </a:schemeClr>
                </a:solidFill>
              </a:rPr>
              <a:t>Rentas e impuestos atractivos.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</a:rPr>
              <a:t>Selección de un sitio específico :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928802"/>
            <a:ext cx="8229600" cy="3614750"/>
          </a:xfrm>
        </p:spPr>
        <p:txBody>
          <a:bodyPr/>
          <a:lstStyle/>
          <a:p>
            <a:pPr algn="just"/>
            <a:r>
              <a:rPr lang="es-ES" dirty="0" smtClean="0">
                <a:solidFill>
                  <a:schemeClr val="accent3">
                    <a:lumMod val="75000"/>
                  </a:schemeClr>
                </a:solidFill>
              </a:rPr>
              <a:t>Localización en partes elevadas como protección contra inundaciones. </a:t>
            </a:r>
          </a:p>
          <a:p>
            <a:pPr algn="just"/>
            <a:r>
              <a:rPr lang="es-ES" dirty="0" smtClean="0">
                <a:solidFill>
                  <a:schemeClr val="accent3">
                    <a:lumMod val="75000"/>
                  </a:schemeClr>
                </a:solidFill>
              </a:rPr>
              <a:t>Proximidad a servicios de transporte urbano o comercial. </a:t>
            </a:r>
          </a:p>
          <a:p>
            <a:pPr algn="just"/>
            <a:r>
              <a:rPr lang="es-ES" dirty="0" smtClean="0">
                <a:solidFill>
                  <a:schemeClr val="accent3">
                    <a:lumMod val="75000"/>
                  </a:schemeClr>
                </a:solidFill>
              </a:rPr>
              <a:t>Facilidad de acceso a los bancos de datos. </a:t>
            </a:r>
          </a:p>
          <a:p>
            <a:pPr algn="just"/>
            <a:r>
              <a:rPr lang="es-ES" dirty="0" smtClean="0">
                <a:solidFill>
                  <a:schemeClr val="accent3">
                    <a:lumMod val="75000"/>
                  </a:schemeClr>
                </a:solidFill>
              </a:rPr>
              <a:t>Proximidad a Aeropuertos.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32" y="274638"/>
            <a:ext cx="9043958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</a:rPr>
              <a:t>Selección de un local o edificio específico: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2844" y="1285860"/>
            <a:ext cx="8858312" cy="484030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ES" dirty="0" smtClean="0">
                <a:solidFill>
                  <a:schemeClr val="accent3">
                    <a:lumMod val="75000"/>
                  </a:schemeClr>
                </a:solidFill>
              </a:rPr>
              <a:t>Espacio adecuado para el equipo y personal ( tomando en cuenta una expansión ). </a:t>
            </a:r>
          </a:p>
          <a:p>
            <a:pPr algn="just"/>
            <a:r>
              <a:rPr lang="es-ES" dirty="0" smtClean="0">
                <a:solidFill>
                  <a:schemeClr val="accent3">
                    <a:lumMod val="75000"/>
                  </a:schemeClr>
                </a:solidFill>
              </a:rPr>
              <a:t>Ausencia de dificultades para la preparación del sitio. </a:t>
            </a:r>
          </a:p>
          <a:p>
            <a:pPr algn="just"/>
            <a:r>
              <a:rPr lang="es-ES" dirty="0" smtClean="0">
                <a:solidFill>
                  <a:schemeClr val="accent3">
                    <a:lumMod val="75000"/>
                  </a:schemeClr>
                </a:solidFill>
              </a:rPr>
              <a:t>Espacio adecuado para los equipos de aire acondicionado y de suministro de energía. </a:t>
            </a:r>
          </a:p>
          <a:p>
            <a:pPr algn="just"/>
            <a:r>
              <a:rPr lang="es-ES" dirty="0" smtClean="0">
                <a:solidFill>
                  <a:schemeClr val="accent3">
                    <a:lumMod val="75000"/>
                  </a:schemeClr>
                </a:solidFill>
              </a:rPr>
              <a:t>Posibilidad de colocar el centro de datos lejos de áreas que contengan materiales peligrosos. </a:t>
            </a:r>
          </a:p>
          <a:p>
            <a:pPr algn="just"/>
            <a:r>
              <a:rPr lang="es-ES" dirty="0" smtClean="0">
                <a:solidFill>
                  <a:schemeClr val="accent3">
                    <a:lumMod val="75000"/>
                  </a:schemeClr>
                </a:solidFill>
              </a:rPr>
              <a:t>Posibilidad de colocar un área o sala de espera para los visitantes del centro de cómputo. </a:t>
            </a:r>
          </a:p>
          <a:p>
            <a:pPr algn="just"/>
            <a:r>
              <a:rPr lang="es-ES" dirty="0" smtClean="0">
                <a:solidFill>
                  <a:schemeClr val="accent3">
                    <a:lumMod val="75000"/>
                  </a:schemeClr>
                </a:solidFill>
              </a:rPr>
              <a:t>Posibilidad de controlar el acceso. </a:t>
            </a:r>
          </a:p>
          <a:p>
            <a:pPr algn="just"/>
            <a:r>
              <a:rPr lang="es-ES" dirty="0" smtClean="0">
                <a:solidFill>
                  <a:schemeClr val="accent3">
                    <a:lumMod val="75000"/>
                  </a:schemeClr>
                </a:solidFill>
              </a:rPr>
              <a:t>Instalación de misceláneas adecuadas.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Condiciones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Ambientales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600201"/>
            <a:ext cx="9001156" cy="4186254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s-ES" b="1" dirty="0" smtClean="0">
                <a:solidFill>
                  <a:schemeClr val="accent3">
                    <a:lumMod val="75000"/>
                  </a:schemeClr>
                </a:solidFill>
              </a:rPr>
              <a:t>Instalaciones eléctricas : </a:t>
            </a:r>
            <a:r>
              <a:rPr lang="es-ES" dirty="0" smtClean="0">
                <a:solidFill>
                  <a:schemeClr val="accent3">
                    <a:lumMod val="75000"/>
                  </a:schemeClr>
                </a:solidFill>
              </a:rPr>
              <a:t>Es uno de los aspectos fundamentales que deben cuidarse cuando se va a diseñar el centro de cómputo ya que si no se </a:t>
            </a:r>
            <a:r>
              <a:rPr lang="es-ES" dirty="0" err="1" smtClean="0">
                <a:solidFill>
                  <a:schemeClr val="accent3">
                    <a:lumMod val="75000"/>
                  </a:schemeClr>
                </a:solidFill>
              </a:rPr>
              <a:t>efectua</a:t>
            </a:r>
            <a:r>
              <a:rPr lang="es-ES" dirty="0" smtClean="0">
                <a:solidFill>
                  <a:schemeClr val="accent3">
                    <a:lumMod val="75000"/>
                  </a:schemeClr>
                </a:solidFill>
              </a:rPr>
              <a:t> un buen cálculo sobre la carga que se va a utilizar, esto nos </a:t>
            </a:r>
            <a:r>
              <a:rPr lang="es-ES" dirty="0" err="1" smtClean="0">
                <a:solidFill>
                  <a:schemeClr val="accent3">
                    <a:lumMod val="75000"/>
                  </a:schemeClr>
                </a:solidFill>
              </a:rPr>
              <a:t>ocasionaria</a:t>
            </a:r>
            <a:r>
              <a:rPr lang="es-ES" dirty="0" smtClean="0">
                <a:solidFill>
                  <a:schemeClr val="accent3">
                    <a:lumMod val="75000"/>
                  </a:schemeClr>
                </a:solidFill>
              </a:rPr>
              <a:t> serios problemas al utilizar el equipo. Por esto se requiere hacer un análisis sobre todos los equipos y dispositivos que se vayan a utilizar en el centro de cómputo como si fuesen a trabajar todos al mismo tiempo, así podremos obtener la carga máxima que se pudiera llegar a utilizar. Los equipos de cómputo son unos de los más sensibles a las variaciones de corriente eléctrica por lo tanto es necesario instalar equipos de protección.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1406" y="285728"/>
            <a:ext cx="8929718" cy="5840435"/>
          </a:xfrm>
        </p:spPr>
        <p:txBody>
          <a:bodyPr>
            <a:normAutofit/>
          </a:bodyPr>
          <a:lstStyle/>
          <a:p>
            <a:pPr algn="just"/>
            <a:r>
              <a:rPr lang="es-ES" b="1" u="sng" dirty="0" smtClean="0">
                <a:solidFill>
                  <a:schemeClr val="accent3">
                    <a:lumMod val="75000"/>
                  </a:schemeClr>
                </a:solidFill>
              </a:rPr>
              <a:t>Sistemas de flujo ( Suministro ) </a:t>
            </a:r>
            <a:r>
              <a:rPr lang="es-ES" b="1" u="sng" dirty="0" err="1" smtClean="0">
                <a:solidFill>
                  <a:schemeClr val="accent3">
                    <a:lumMod val="75000"/>
                  </a:schemeClr>
                </a:solidFill>
              </a:rPr>
              <a:t>ininterrumpible</a:t>
            </a:r>
            <a:r>
              <a:rPr lang="es-ES" b="1" u="sng" dirty="0" smtClean="0">
                <a:solidFill>
                  <a:schemeClr val="accent3">
                    <a:lumMod val="75000"/>
                  </a:schemeClr>
                </a:solidFill>
              </a:rPr>
              <a:t> :</a:t>
            </a:r>
            <a:r>
              <a:rPr lang="es-ES" dirty="0" smtClean="0">
                <a:solidFill>
                  <a:schemeClr val="accent3">
                    <a:lumMod val="75000"/>
                  </a:schemeClr>
                </a:solidFill>
              </a:rPr>
              <a:t> Se recibe un suministro normal para cargar baterías y se proporciona un suministro limpio cuando el suministro de energía comercial falla. Sirven para proporcionar energía temporal. </a:t>
            </a:r>
          </a:p>
          <a:p>
            <a:pPr algn="just"/>
            <a:r>
              <a:rPr lang="es-ES" b="1" u="sng" dirty="0" smtClean="0">
                <a:solidFill>
                  <a:schemeClr val="accent3">
                    <a:lumMod val="75000"/>
                  </a:schemeClr>
                </a:solidFill>
              </a:rPr>
              <a:t>Acondicionadores de línea :</a:t>
            </a:r>
            <a:r>
              <a:rPr lang="es-ES" dirty="0" smtClean="0">
                <a:solidFill>
                  <a:schemeClr val="accent3">
                    <a:lumMod val="75000"/>
                  </a:schemeClr>
                </a:solidFill>
              </a:rPr>
              <a:t> Sirven para eliminar las variaciones de voltaje y el ruido eléctrico en grados variantes pero no almacenan energía eléctrica, lo que significa que no pueden </a:t>
            </a:r>
            <a:r>
              <a:rPr lang="es-ES" dirty="0" err="1" smtClean="0">
                <a:solidFill>
                  <a:schemeClr val="accent3">
                    <a:lumMod val="75000"/>
                  </a:schemeClr>
                </a:solidFill>
              </a:rPr>
              <a:t>contrarestar</a:t>
            </a:r>
            <a:r>
              <a:rPr lang="es-ES" dirty="0" smtClean="0">
                <a:solidFill>
                  <a:schemeClr val="accent3">
                    <a:lumMod val="75000"/>
                  </a:schemeClr>
                </a:solidFill>
              </a:rPr>
              <a:t> interrupciones en el suministro de electricidad. </a:t>
            </a:r>
          </a:p>
          <a:p>
            <a:pPr algn="just">
              <a:buNone/>
            </a:pP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571613"/>
            <a:ext cx="9072594" cy="3286148"/>
          </a:xfrm>
        </p:spPr>
        <p:txBody>
          <a:bodyPr/>
          <a:lstStyle/>
          <a:p>
            <a:pPr algn="just"/>
            <a:r>
              <a:rPr lang="es-ES" b="1" dirty="0" smtClean="0">
                <a:solidFill>
                  <a:schemeClr val="accent3">
                    <a:lumMod val="75000"/>
                  </a:schemeClr>
                </a:solidFill>
              </a:rPr>
              <a:t>Flujo de luminosidad : </a:t>
            </a:r>
            <a:r>
              <a:rPr lang="es-ES" dirty="0" smtClean="0">
                <a:solidFill>
                  <a:schemeClr val="accent3">
                    <a:lumMod val="75000"/>
                  </a:schemeClr>
                </a:solidFill>
              </a:rPr>
              <a:t>En las oficinas no es igual el número de luminosidad que se requiere, que en una casa, puesto que las actividades que se realizan son diferentes, se recomienda entre 50 y 75 candelas por pie cuadrado.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439</Words>
  <Application>Microsoft Office PowerPoint</Application>
  <PresentationFormat>Presentación en pantalla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Selección, Preparación y Colocación</vt:lpstr>
      <vt:lpstr>Selección del Área General :</vt:lpstr>
      <vt:lpstr>Selección de un sitio específico :</vt:lpstr>
      <vt:lpstr>Selección de un local o edificio específico:</vt:lpstr>
      <vt:lpstr>Condiciones Ambientales</vt:lpstr>
      <vt:lpstr>Diapositiva 6</vt:lpstr>
      <vt:lpstr>Diapositiva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Selección, Preparación y Colocación</dc:title>
  <dc:creator>JREYES</dc:creator>
  <cp:lastModifiedBy>JREYES</cp:lastModifiedBy>
  <cp:revision>3</cp:revision>
  <dcterms:created xsi:type="dcterms:W3CDTF">2008-09-23T20:17:43Z</dcterms:created>
  <dcterms:modified xsi:type="dcterms:W3CDTF">2008-09-23T20:38:09Z</dcterms:modified>
</cp:coreProperties>
</file>