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D13F56-D200-4AA5-BBF9-491800B24953}" type="datetimeFigureOut">
              <a:rPr lang="es-ES" smtClean="0"/>
              <a:pPr/>
              <a:t>01/10/2008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51DAA5-51C1-4F89-AAD8-51FA157451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cibertaller.com/blogfgbn/wp-content/images/Captura197.jpg&amp;imgrefurl=http://www.factoriagris.com/monta-ya-tu-tienda-electronica/&amp;h=553&amp;w=433&amp;sz=71&amp;hl=es&amp;start=11&amp;um=1&amp;usg=__1UuD_rn8DGSKC8r3OD3GSPVKp74=&amp;tbnid=mqNLbF_X92x4dM:&amp;tbnh=133&amp;tbnw=104&amp;prev=/images?q=tienda+electronica&amp;um=1&amp;hl=es&amp;lr=&amp;sa=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dreams.mujeresdeempresa.com/" TargetMode="External"/><Relationship Id="rId2" Type="http://schemas.openxmlformats.org/officeDocument/2006/relationships/hyperlink" Target="http://www.mitien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s-ES" b="1" i="1" spc="300" dirty="0" smtClean="0"/>
              <a:t>Conducción de una Tienda Electrónica</a:t>
            </a:r>
            <a:endParaRPr lang="es-ES" b="1" i="1" spc="3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214686"/>
            <a:ext cx="5643602" cy="2538418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/>
              <a:t>Trabajo elaborado por:</a:t>
            </a:r>
          </a:p>
          <a:p>
            <a:pPr algn="l"/>
            <a:r>
              <a:rPr lang="es-ES" b="1" dirty="0" smtClean="0"/>
              <a:t>Rolando Flores</a:t>
            </a:r>
          </a:p>
          <a:p>
            <a:pPr algn="l"/>
            <a:r>
              <a:rPr lang="es-ES" b="1" dirty="0" smtClean="0"/>
              <a:t>Julián Luque</a:t>
            </a:r>
          </a:p>
          <a:p>
            <a:pPr algn="l"/>
            <a:r>
              <a:rPr lang="es-ES" b="1" dirty="0" smtClean="0"/>
              <a:t>Ennia Quintero</a:t>
            </a:r>
          </a:p>
          <a:p>
            <a:pPr algn="l"/>
            <a:r>
              <a:rPr lang="es-ES" b="1" dirty="0" smtClean="0"/>
              <a:t>Jesús Reyes</a:t>
            </a:r>
          </a:p>
          <a:p>
            <a:endParaRPr lang="es-ES" dirty="0"/>
          </a:p>
        </p:txBody>
      </p:sp>
      <p:pic>
        <p:nvPicPr>
          <p:cNvPr id="4" name="3 Imagen" descr="http://tbn0.google.com/images?q=tbn:mqNLbF_X92x4dM:http://www.cibertaller.com/blogfgbn/wp-content/images/Captura19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14554"/>
            <a:ext cx="28575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Tiendas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68882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Algunas tiendas electrónicas no se instalan necesariamente para vender, sólo se acceden  para consultar el catálogo de los productos y servicios que pueden adquirirse en un establecimiento. </a:t>
            </a:r>
          </a:p>
          <a:p>
            <a:endParaRPr lang="es-ES" dirty="0" smtClean="0"/>
          </a:p>
          <a:p>
            <a:r>
              <a:rPr lang="es-ES" dirty="0" smtClean="0"/>
              <a:t>Hay tiendas tradicionales, que además ofrecen sus servicios o productos en línea.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Existe un modelo de tienda electrónica, que es similar al concepto de centro comercial. </a:t>
            </a:r>
          </a:p>
          <a:p>
            <a:pPr lvl="1"/>
            <a:r>
              <a:rPr lang="es-ES" dirty="0" smtClean="0"/>
              <a:t>Agrupan a diversos proveedores, los que conservan sus propias características y se encuentran agrupados por categorías. 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6146" name="Picture 2" descr="C:\Users\Julián José\AppData\Local\Microsoft\Windows\Temporary Internet Files\Content.IE5\0OIAO2Y4\MCj03009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500986" cy="1263624"/>
          </a:xfrm>
          <a:prstGeom prst="rect">
            <a:avLst/>
          </a:prstGeom>
          <a:noFill/>
        </p:spPr>
      </p:pic>
      <p:pic>
        <p:nvPicPr>
          <p:cNvPr id="5" name="4 Imagen" descr="LC2CAFAFR4ICA38IKH5CA2AVF6BCACA29QBCASTZ0YZCAPKARWGCAMTGNPLCAPRZHHBCAKR25KPCA641S8BCA2ZVM06CAQUX4TVCAFYMA0UCAO89B3YCAFIZZTWCA6701HQCAK4CFKJCA750K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5500702"/>
            <a:ext cx="1181100" cy="11525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Costos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Las empresas diseñan y establecen tiendas virtuales de acuerdo a sus propias necesidades, con inversiones a partir de $3,000.00 anuales. </a:t>
            </a:r>
          </a:p>
          <a:p>
            <a:r>
              <a:rPr lang="es-ES" dirty="0" smtClean="0"/>
              <a:t>Existen compañías que ofrecen este servicio, además del mantenimiento y la administración de los catálogos. </a:t>
            </a:r>
          </a:p>
          <a:p>
            <a:r>
              <a:rPr lang="es-ES" dirty="0" smtClean="0"/>
              <a:t>Es recomendable evaluar los costos, pues éstos pueden verse incrementados por comisiones debidas a la venta y la publicación de los productos, lo que puede rebasar económicamente la expectativa de contar con una tienda virtual. </a:t>
            </a:r>
          </a:p>
          <a:p>
            <a:endParaRPr lang="es-ES" dirty="0"/>
          </a:p>
        </p:txBody>
      </p:sp>
      <p:pic>
        <p:nvPicPr>
          <p:cNvPr id="12290" name="Picture 2" descr="C:\Users\Julián José\AppData\Local\Microsoft\Windows\Temporary Internet Files\Content.IE5\UIY00695\MCj043163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Posicionamiento, publicidad y promoción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 </a:t>
            </a:r>
            <a:r>
              <a:rPr lang="es-ES" b="1" dirty="0" smtClean="0"/>
              <a:t>Posicionamiento en buscadores</a:t>
            </a:r>
            <a:r>
              <a:rPr lang="es-ES" dirty="0" smtClean="0"/>
              <a:t>:</a:t>
            </a:r>
          </a:p>
          <a:p>
            <a:r>
              <a:rPr lang="es-ES" dirty="0" smtClean="0"/>
              <a:t> Para que nuestra tienda virtual sea visitada por un buen número de usuarios, es fundamental que éstos tengan acceso a ella. </a:t>
            </a:r>
          </a:p>
          <a:p>
            <a:r>
              <a:rPr lang="es-ES" dirty="0" smtClean="0"/>
              <a:t>El principal medio que hace que los usuarios visiten las tiendas virtuales se encuentra en los motores de búsqueda o buscadores.</a:t>
            </a:r>
          </a:p>
          <a:p>
            <a:r>
              <a:rPr lang="es-ES" dirty="0" smtClean="0"/>
              <a:t>así el 68.1% de los internautas compradores acceden a las tiendas virtuales por medio de buscadores genéricos y sus herramientas.</a:t>
            </a:r>
          </a:p>
          <a:p>
            <a:r>
              <a:rPr lang="es-ES" dirty="0" smtClean="0"/>
              <a:t>Para “aparecer” en estos buscadores en una buena posición es fundamental desarrollar acciones de posicionamiento en buscadores, lo que permitirá a la empresa encontrarse en los primeros lugares de búsqueda, cuando los usuarios introduzcan en el buscador las palabras claves deseadas.</a:t>
            </a:r>
          </a:p>
          <a:p>
            <a:endParaRPr lang="es-ES" dirty="0"/>
          </a:p>
        </p:txBody>
      </p:sp>
      <p:pic>
        <p:nvPicPr>
          <p:cNvPr id="13315" name="Picture 3" descr="C:\Users\Julián José\AppData\Local\Microsoft\Windows\Temporary Internet Files\Content.IE5\SP9DXAHA\MCBD0732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857892"/>
            <a:ext cx="1814170" cy="552298"/>
          </a:xfrm>
          <a:prstGeom prst="rect">
            <a:avLst/>
          </a:prstGeom>
          <a:noFill/>
        </p:spPr>
      </p:pic>
      <p:pic>
        <p:nvPicPr>
          <p:cNvPr id="13316" name="Picture 4" descr="C:\Users\Julián José\AppData\Local\Microsoft\Windows\Temporary Internet Files\Content.IE5\0OIAO2Y4\MCj039099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84225" cy="82296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Posicionamiento, publicidad y promoción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/>
              <a:t>Acciones de Publicidad y Promoción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s-ES" dirty="0" smtClean="0"/>
              <a:t>A pesar de tratarse de una tienda virtual, para su promoción y publicidad pueden utilizarse además los medios tradicionales de publicidad como: televisión, radio, prensa en papel, etc.</a:t>
            </a:r>
          </a:p>
          <a:p>
            <a:endParaRPr lang="es-ES" dirty="0" smtClean="0"/>
          </a:p>
          <a:p>
            <a:pPr>
              <a:buNone/>
            </a:pPr>
            <a:r>
              <a:rPr lang="es-ES" b="1" dirty="0" smtClean="0"/>
              <a:t>Establecimiento de herramientas de Marketing y Promoción</a:t>
            </a:r>
            <a:r>
              <a:rPr lang="es-ES" dirty="0" smtClean="0"/>
              <a:t>, </a:t>
            </a:r>
          </a:p>
          <a:p>
            <a:pPr>
              <a:buNone/>
            </a:pPr>
            <a:r>
              <a:rPr lang="es-ES" dirty="0" smtClean="0"/>
              <a:t>como servicios de alertas por correo electrónico (informando de promociones, rebajas, descuentos, o productos en stock...) o estableciendo condiciones especiales para la compra </a:t>
            </a:r>
            <a:r>
              <a:rPr lang="es-ES" i="1" dirty="0" smtClean="0"/>
              <a:t>on-line</a:t>
            </a:r>
            <a:r>
              <a:rPr lang="es-ES" dirty="0" smtClean="0"/>
              <a:t> (como envío gratuito de los pedidos, regalos por la compra de determinados productos, etc.).</a:t>
            </a:r>
          </a:p>
          <a:p>
            <a:endParaRPr lang="es-ES" dirty="0"/>
          </a:p>
        </p:txBody>
      </p:sp>
      <p:pic>
        <p:nvPicPr>
          <p:cNvPr id="14338" name="Picture 2" descr="C:\Users\Julián José\AppData\Local\Microsoft\Windows\Temporary Internet Files\Content.IE5\UIY00695\MCj038356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715016"/>
            <a:ext cx="747979" cy="887882"/>
          </a:xfrm>
          <a:prstGeom prst="rect">
            <a:avLst/>
          </a:prstGeom>
          <a:noFill/>
        </p:spPr>
      </p:pic>
      <p:pic>
        <p:nvPicPr>
          <p:cNvPr id="14339" name="Picture 3" descr="C:\Users\Julián José\AppData\Local\Microsoft\Windows\Temporary Internet Files\Content.IE5\6VDF1FEA\MCj037056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725119" cy="98115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ES" dirty="0" smtClean="0"/>
              <a:t>Ventajas de una 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dirty="0" smtClean="0"/>
              <a:t>Ofrecer tus productos y/o servicios a toda la comunidad de internautas </a:t>
            </a:r>
            <a:r>
              <a:rPr lang="es-ES" b="1" dirty="0" smtClean="0"/>
              <a:t>en todo el mundo</a:t>
            </a:r>
            <a:r>
              <a:rPr lang="es-ES" dirty="0" smtClean="0"/>
              <a:t>. </a:t>
            </a:r>
          </a:p>
          <a:p>
            <a:pPr lvl="0"/>
            <a:r>
              <a:rPr lang="es-ES" dirty="0" smtClean="0"/>
              <a:t>Aportar toda la </a:t>
            </a:r>
            <a:r>
              <a:rPr lang="es-ES" b="1" dirty="0" smtClean="0"/>
              <a:t>información sobre tus productos</a:t>
            </a:r>
            <a:r>
              <a:rPr lang="es-ES" dirty="0" smtClean="0"/>
              <a:t>, esto te evitaría horas de conversaciones bien telefónicas o personales. </a:t>
            </a:r>
          </a:p>
          <a:p>
            <a:pPr lvl="0"/>
            <a:r>
              <a:rPr lang="es-ES" b="1" dirty="0" smtClean="0"/>
              <a:t>Automatizar todo el proceso</a:t>
            </a:r>
            <a:r>
              <a:rPr lang="es-ES" dirty="0" smtClean="0"/>
              <a:t> de la venta ahorrando tiempo y dinero. </a:t>
            </a:r>
          </a:p>
          <a:p>
            <a:pPr lvl="0"/>
            <a:r>
              <a:rPr lang="es-ES" dirty="0" smtClean="0"/>
              <a:t>Facilitar la </a:t>
            </a:r>
            <a:r>
              <a:rPr lang="es-ES" b="1" dirty="0" smtClean="0"/>
              <a:t>colaboración con otras personas o empresas</a:t>
            </a:r>
            <a:r>
              <a:rPr lang="es-ES" dirty="0" smtClean="0"/>
              <a:t> interesadas en distribuir tus productos </a:t>
            </a:r>
          </a:p>
        </p:txBody>
      </p:sp>
      <p:pic>
        <p:nvPicPr>
          <p:cNvPr id="15363" name="Picture 3" descr="C:\Users\Julián José\AppData\Local\Microsoft\Windows\Temporary Internet Files\Content.IE5\UIY00695\MCj040626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7178" y="2786058"/>
            <a:ext cx="1194592" cy="1433510"/>
          </a:xfrm>
          <a:prstGeom prst="rect">
            <a:avLst/>
          </a:prstGeom>
          <a:noFill/>
        </p:spPr>
      </p:pic>
      <p:pic>
        <p:nvPicPr>
          <p:cNvPr id="15365" name="Picture 5" descr="C:\Users\Julián José\AppData\Local\Microsoft\Windows\Temporary Internet Files\Content.IE5\SP9DXAHA\MCBS01606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659948"/>
            <a:ext cx="1014873" cy="937360"/>
          </a:xfrm>
          <a:prstGeom prst="rect">
            <a:avLst/>
          </a:prstGeom>
          <a:noFill/>
        </p:spPr>
      </p:pic>
      <p:pic>
        <p:nvPicPr>
          <p:cNvPr id="15367" name="Picture 7" descr="C:\Users\Julián José\AppData\Local\Microsoft\Windows\Temporary Internet Files\Content.IE5\0OIAO2Y4\MCj028608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984" y="428604"/>
            <a:ext cx="1283814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Ventajas de una 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" dirty="0" smtClean="0"/>
              <a:t>Establecer otras muchas </a:t>
            </a:r>
            <a:r>
              <a:rPr lang="es-ES" b="1" dirty="0" smtClean="0"/>
              <a:t>relaciones y alianzas comerciales</a:t>
            </a:r>
            <a:r>
              <a:rPr lang="es-ES" dirty="0" smtClean="0"/>
              <a:t> sólo posibles a través del comercio electrónico. </a:t>
            </a:r>
          </a:p>
          <a:p>
            <a:pPr lvl="0"/>
            <a:endParaRPr lang="es-ES" dirty="0" smtClean="0"/>
          </a:p>
          <a:p>
            <a:pPr lvl="0"/>
            <a:r>
              <a:rPr lang="es-ES" b="1" dirty="0" smtClean="0"/>
              <a:t>Obtener información</a:t>
            </a:r>
            <a:r>
              <a:rPr lang="es-ES" dirty="0" smtClean="0"/>
              <a:t> muy valiosa sobre quien está interesado en tus productos, qué cualidades aprecian más, que productos son los preferidos, que otros productos utilizan tus clientes... </a:t>
            </a:r>
          </a:p>
          <a:p>
            <a:endParaRPr lang="es-ES" dirty="0" smtClean="0"/>
          </a:p>
          <a:p>
            <a:r>
              <a:rPr lang="es-ES" dirty="0" smtClean="0"/>
              <a:t>Crear y mantener una </a:t>
            </a:r>
            <a:r>
              <a:rPr lang="es-ES" b="1" dirty="0" smtClean="0"/>
              <a:t>lista de clientes o posibles clientes</a:t>
            </a:r>
            <a:r>
              <a:rPr lang="es-ES" dirty="0" smtClean="0"/>
              <a:t> con los que mantener contacto permanente, enviándoles información de su interés, ofertas especiales de tus productos... creando así una buena relación de confianza y fidelización que aumentará tus ventas. </a:t>
            </a:r>
          </a:p>
          <a:p>
            <a:endParaRPr lang="es-ES" dirty="0"/>
          </a:p>
        </p:txBody>
      </p:sp>
      <p:pic>
        <p:nvPicPr>
          <p:cNvPr id="16387" name="Picture 3" descr="C:\Users\Julián José\AppData\Local\Microsoft\Windows\Temporary Internet Files\Content.IE5\6VDF1FEA\MCj02377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297104" cy="1405648"/>
          </a:xfrm>
          <a:prstGeom prst="rect">
            <a:avLst/>
          </a:prstGeom>
          <a:noFill/>
        </p:spPr>
      </p:pic>
      <p:pic>
        <p:nvPicPr>
          <p:cNvPr id="16388" name="Picture 4" descr="C:\Users\Julián José\AppData\Local\Microsoft\Windows\Temporary Internet Files\Content.IE5\0OIAO2Y4\MCj03120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8916" y="4000504"/>
            <a:ext cx="1815084" cy="127650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Análisis del Tema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es-ES" dirty="0" smtClean="0"/>
              <a:t>Para poder tener una Tienda Electrónica hay que conocer todas las normas existentes de seguridad del vendedor y comprador.</a:t>
            </a:r>
          </a:p>
          <a:p>
            <a:r>
              <a:rPr lang="es-ES" dirty="0" smtClean="0"/>
              <a:t>Elegir el programa o Software a usar en la tienda.</a:t>
            </a:r>
          </a:p>
          <a:p>
            <a:r>
              <a:rPr lang="es-ES" dirty="0" smtClean="0"/>
              <a:t>Tener un buen manejo de los buscadores para que la tienda sea </a:t>
            </a:r>
            <a:r>
              <a:rPr lang="es-ES" dirty="0" err="1" smtClean="0"/>
              <a:t>accesada</a:t>
            </a:r>
            <a:r>
              <a:rPr lang="es-ES" dirty="0" smtClean="0"/>
              <a:t> en forma rápida y ganar los clientes.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17411" name="Picture 3" descr="C:\Users\Julián José\AppData\Local\Microsoft\Windows\Temporary Internet Files\Content.IE5\6VDF1FEA\MCAN0010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683" y="4071942"/>
            <a:ext cx="1436317" cy="1234427"/>
          </a:xfrm>
          <a:prstGeom prst="rect">
            <a:avLst/>
          </a:prstGeom>
          <a:noFill/>
        </p:spPr>
      </p:pic>
      <p:pic>
        <p:nvPicPr>
          <p:cNvPr id="17412" name="Picture 4" descr="C:\Users\Julián José\AppData\Local\Microsoft\Windows\Temporary Internet Files\Content.IE5\0OIAO2Y4\MCj008904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556297" cy="97943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Análisis del Tema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Hacer una página Web que sea interesante y llamativa para los usuarios.</a:t>
            </a:r>
          </a:p>
          <a:p>
            <a:r>
              <a:rPr lang="es-ES" dirty="0" smtClean="0"/>
              <a:t>Colocar las especificaciones de los productos para evitar llamadas que pueden aumentar los costos en el negocio.</a:t>
            </a:r>
          </a:p>
          <a:p>
            <a:r>
              <a:rPr lang="es-ES" dirty="0" smtClean="0"/>
              <a:t>Mantener una fluidez en el envío de los pedidos.</a:t>
            </a:r>
          </a:p>
          <a:p>
            <a:r>
              <a:rPr lang="es-ES" dirty="0" smtClean="0"/>
              <a:t>Buen dominio del comercio electrónico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7170" name="Picture 2" descr="C:\Users\Julián José\AppData\Local\Microsoft\Windows\Temporary Internet Files\Content.IE5\SP9DXAHA\MCBD0694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814170" cy="1814170"/>
          </a:xfrm>
          <a:prstGeom prst="rect">
            <a:avLst/>
          </a:prstGeom>
          <a:noFill/>
        </p:spPr>
      </p:pic>
      <p:pic>
        <p:nvPicPr>
          <p:cNvPr id="7171" name="Picture 3" descr="C:\Users\Julián José\AppData\Local\Microsoft\Windows\Temporary Internet Files\Content.IE5\0OIAO2Y4\MCj038355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28" y="3643314"/>
            <a:ext cx="434340" cy="95646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72000" y="2571744"/>
            <a:ext cx="3334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71472" y="2071678"/>
            <a:ext cx="4814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¿PREGUNTAS?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5" name="Picture 3" descr="C:\Users\Julián José\AppData\Local\Microsoft\Windows\Temporary Internet Files\Content.IE5\UIY00695\MCj023749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857232"/>
            <a:ext cx="2086824" cy="2278455"/>
          </a:xfrm>
          <a:prstGeom prst="rect">
            <a:avLst/>
          </a:prstGeom>
          <a:noFill/>
        </p:spPr>
      </p:pic>
      <p:pic>
        <p:nvPicPr>
          <p:cNvPr id="8196" name="Picture 4" descr="C:\Users\Julián José\AppData\Local\Microsoft\Windows\Temporary Internet Files\Content.IE5\6VDF1FEA\MPj040244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929066"/>
            <a:ext cx="1611778" cy="182977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/>
              <a:t>Definiciones de Tienda Electrónica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Tienda es donde se pueden ver catálogos de diferentes productos, para incluirlos en la cesta de la compra y realizar el pago electrónico etc.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Página web donde se pueden realizar compras electrónicas en la cual le solicitará una serie de datos al usuario en orden de ejecutar la ...</a:t>
            </a:r>
            <a:endParaRPr lang="es-ES" dirty="0"/>
          </a:p>
        </p:txBody>
      </p:sp>
      <p:pic>
        <p:nvPicPr>
          <p:cNvPr id="9218" name="Picture 2" descr="C:\Users\Julián José\AppData\Local\Microsoft\Windows\Temporary Internet Files\Content.IE5\UIY00695\MCj041152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143248"/>
            <a:ext cx="1169272" cy="126999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El local físico de la tienda es un conjunto de páginas web mostradas al visitante desde nuestro servidor web. </a:t>
            </a:r>
          </a:p>
          <a:p>
            <a:r>
              <a:rPr lang="es-ES" dirty="0" smtClean="0"/>
              <a:t>Debe estar en las mejores condiciones y eso supone elegir bien dónde vamos a ubicar nuestro servidor web. </a:t>
            </a:r>
          </a:p>
          <a:p>
            <a:r>
              <a:rPr lang="es-ES" dirty="0" smtClean="0"/>
              <a:t>Nuestro servidor web será el encargado de mostrar esas páginas que representan nuestro comercio a los clientes. </a:t>
            </a:r>
          </a:p>
          <a:p>
            <a:r>
              <a:rPr lang="es-ES" dirty="0" smtClean="0"/>
              <a:t>La elección de una buena plataforma tecnológica para desarrollar nuestra tienda virtual </a:t>
            </a:r>
          </a:p>
          <a:p>
            <a:r>
              <a:rPr lang="es-ES" dirty="0" smtClean="0"/>
              <a:t>Adaptar esa plataforma según los cambios que se vayan produciendo son básicas para llevar a buen término el proyecto de comercio virtual.</a:t>
            </a:r>
          </a:p>
          <a:p>
            <a:endParaRPr lang="es-ES" dirty="0"/>
          </a:p>
        </p:txBody>
      </p:sp>
      <p:pic>
        <p:nvPicPr>
          <p:cNvPr id="4099" name="Picture 3" descr="C:\Users\Julián José\AppData\Local\Microsoft\Windows\Temporary Internet Files\Content.IE5\UIY00695\MCj02972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985838" cy="9858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nueva tienda virtual puede ubicarse en "local propio", es decir tener su propio dominio en Internet, por ejemplo, </a:t>
            </a:r>
            <a:r>
              <a:rPr lang="es-ES" dirty="0" smtClean="0">
                <a:hlinkClick r:id="rId2"/>
              </a:rPr>
              <a:t>http://www.mitienda.com/</a:t>
            </a:r>
            <a:r>
              <a:rPr lang="es-ES" dirty="0" smtClean="0"/>
              <a:t>, o ubicarse dentro de alguna galería o centro comercial compartiendo servicios con otros comercios, por ejemplo: </a:t>
            </a:r>
            <a:r>
              <a:rPr lang="es-ES" dirty="0" smtClean="0">
                <a:hlinkClick r:id="rId3"/>
              </a:rPr>
              <a:t>http://digitaldreams.mujeresdeempresa.com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C:\Users\Julián José\AppData\Local\Microsoft\Windows\Temporary Internet Files\Content.IE5\SP9DXAHA\MCj031183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66"/>
            <a:ext cx="749808" cy="96377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Funcionamiento de una 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68882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Cuando un comprador entra a una tienda electrónica,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se registra o ingresa su clave de acceso.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navega por el sitio para seleccionar el o los artículos de su preferencia.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Cuando procede a realizar su compra, observa una ventana emergente en la que se le informa que se encuentra en un sitio seguro, con un URL </a:t>
            </a:r>
            <a:r>
              <a:rPr lang="es-ES" dirty="0" err="1" smtClean="0"/>
              <a:t>https</a:t>
            </a:r>
            <a:r>
              <a:rPr lang="es-ES" dirty="0" smtClean="0"/>
              <a:t> en lugar de http.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El navegador tendrá a su vez activado el icono de candado cerrado. </a:t>
            </a:r>
          </a:p>
          <a:p>
            <a:endParaRPr lang="es-ES" dirty="0"/>
          </a:p>
        </p:txBody>
      </p:sp>
      <p:pic>
        <p:nvPicPr>
          <p:cNvPr id="3074" name="Picture 2" descr="C:\Users\Julián José\AppData\Local\Microsoft\Windows\Temporary Internet Files\Content.IE5\6VDF1FEA\MCj02903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1064066" cy="14370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Funcionamiento de una Tienda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En el mismo sitio el cliente puede consultar las políticas acerca de la garantía y las devoluciones fijadas a los productos;</a:t>
            </a:r>
          </a:p>
          <a:p>
            <a:r>
              <a:rPr lang="es-ES" dirty="0" smtClean="0"/>
              <a:t>información sobre el costo de envío, y la descripción de los impuestos aplicables. </a:t>
            </a:r>
          </a:p>
          <a:p>
            <a:r>
              <a:rPr lang="es-ES" dirty="0" smtClean="0"/>
              <a:t>A través de la sección de contacto, debe recibir una respuesta rápida a cualquier pregunta que haya formulado por correo electrónico. </a:t>
            </a:r>
          </a:p>
          <a:p>
            <a:r>
              <a:rPr lang="es-ES" dirty="0" smtClean="0"/>
              <a:t>En ocasiones podrá hacer uso de la sección de mensajes o preguntas frecuentes, y consultar las normas contra la venta de productos ilegales. </a:t>
            </a:r>
          </a:p>
          <a:p>
            <a:endParaRPr lang="es-E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357826"/>
            <a:ext cx="1037895" cy="105956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Funcionamiento de una Tienda Electrónica, forma de pago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571612"/>
            <a:ext cx="7929618" cy="4883196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Ofrecen diferentes opciones: tarjeta de crédito, tarjeta de débito, giro o depósito bancario, cheque y, en algunos casos, el pago contra la entrega del producto. </a:t>
            </a:r>
          </a:p>
          <a:p>
            <a:r>
              <a:rPr lang="es-ES" dirty="0" smtClean="0"/>
              <a:t>Los expertos recomiendan que el pago no se haga con tarjeta de débito, sino con tarjeta de crédito. </a:t>
            </a:r>
          </a:p>
          <a:p>
            <a:r>
              <a:rPr lang="es-ES" dirty="0" smtClean="0"/>
              <a:t>Las tiendas formalmente establecidas se ponen en contacto con el comprador a través del correo electrónico, a los pocos minutos de efectuarse la operación, como seguridad. </a:t>
            </a:r>
          </a:p>
          <a:p>
            <a:r>
              <a:rPr lang="es-ES" dirty="0" smtClean="0"/>
              <a:t>Se brinda información  para su corroboración: fecha, hora y lugar de entrega, que le será útil para dar seguimiento a su pedido. </a:t>
            </a:r>
          </a:p>
          <a:p>
            <a:r>
              <a:rPr lang="es-ES" dirty="0" smtClean="0"/>
              <a:t>Suelen guardar los datos de sus clientes pensando en futuras ventas, sobre todo cuando se trata de compradores frecuentes, para evitar la molestia</a:t>
            </a:r>
          </a:p>
          <a:p>
            <a:pPr>
              <a:buNone/>
            </a:pPr>
            <a:r>
              <a:rPr lang="es-ES" dirty="0" smtClean="0"/>
              <a:t>	 de ser registrados en cada compra</a:t>
            </a:r>
            <a:endParaRPr lang="es-ES" dirty="0"/>
          </a:p>
        </p:txBody>
      </p:sp>
      <p:pic>
        <p:nvPicPr>
          <p:cNvPr id="5124" name="Picture 4" descr="C:\Users\Julián José\AppData\Local\Microsoft\Windows\Temporary Internet Files\Content.IE5\6VDF1FEA\MPj042234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4643446"/>
            <a:ext cx="1144108" cy="1715325"/>
          </a:xfrm>
          <a:prstGeom prst="rect">
            <a:avLst/>
          </a:prstGeom>
          <a:noFill/>
        </p:spPr>
      </p:pic>
      <p:pic>
        <p:nvPicPr>
          <p:cNvPr id="5125" name="Picture 5" descr="C:\Users\Julián José\AppData\Local\Microsoft\Windows\Temporary Internet Files\Content.IE5\SP9DXAHA\MCj04061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88112"/>
            <a:ext cx="928694" cy="65649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Requerimientos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Se necesita un software que haga funcionar  el equipo físico con que éste sea soportado. </a:t>
            </a:r>
          </a:p>
          <a:p>
            <a:r>
              <a:rPr lang="es-ES" dirty="0" smtClean="0"/>
              <a:t>Debe administrar sus catálogos y dar seguimiento a sus ventas. </a:t>
            </a:r>
          </a:p>
          <a:p>
            <a:r>
              <a:rPr lang="es-ES" dirty="0" smtClean="0"/>
              <a:t>Se requiere  instalar un servidor de seguridad, que mantenga íntegra la información y dé seguridad a los clientes.</a:t>
            </a:r>
          </a:p>
          <a:p>
            <a:r>
              <a:rPr lang="es-ES" dirty="0" smtClean="0"/>
              <a:t>Se recomienda la expedición de un certificado digital, porque contribuye a comprobar la autenticidad de una empresa dedicada a las ventas por Internet. </a:t>
            </a:r>
          </a:p>
          <a:p>
            <a:endParaRPr lang="es-ES" dirty="0"/>
          </a:p>
        </p:txBody>
      </p:sp>
      <p:pic>
        <p:nvPicPr>
          <p:cNvPr id="10246" name="Picture 6" descr="C:\Users\Julián José\AppData\Local\Microsoft\Windows\Temporary Internet Files\Content.IE5\SP9DXAHA\MCj02997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28604"/>
            <a:ext cx="1045894" cy="126564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3792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Requerimientos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El documento debe contener el nombre de la empresa, un número de serie, la fecha de expiración, una copia de la clave pública y la firma digital de la entidad emisora. Para el cliente este certificado significa tener confianza en el negocio. </a:t>
            </a:r>
          </a:p>
          <a:p>
            <a:endParaRPr lang="es-ES" dirty="0" smtClean="0"/>
          </a:p>
          <a:p>
            <a:r>
              <a:rPr lang="es-ES" dirty="0" smtClean="0"/>
              <a:t>Como las ventas se realizan a través de la red, debe celebrarse un acuerdo con alguna entidad financiera para que valide y acepte la información que emiten los compradores al hacer pagos con tarjetas de crédito, cheques o giros. </a:t>
            </a:r>
          </a:p>
          <a:p>
            <a:endParaRPr lang="es-ES" dirty="0" smtClean="0"/>
          </a:p>
          <a:p>
            <a:r>
              <a:rPr lang="es-ES" dirty="0" smtClean="0"/>
              <a:t>Para hacer llegar los productos a los clientes, se debe contratar el servicio de envío con una empresa de mensajería que garantice las entregas. </a:t>
            </a:r>
          </a:p>
          <a:p>
            <a:endParaRPr lang="es-ES" dirty="0"/>
          </a:p>
        </p:txBody>
      </p:sp>
      <p:pic>
        <p:nvPicPr>
          <p:cNvPr id="11267" name="Picture 3" descr="C:\Users\Julián José\AppData\Local\Microsoft\Windows\Temporary Internet Files\Content.IE5\UIY00695\MCj029036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1533" y="214290"/>
            <a:ext cx="2122467" cy="14071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1369</Words>
  <Application>Microsoft Office PowerPoint</Application>
  <PresentationFormat>Presentación en pantalla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Conducción de una Tienda Electrónica</vt:lpstr>
      <vt:lpstr>Definiciones de Tienda Electrónica</vt:lpstr>
      <vt:lpstr>Tienda electrónica</vt:lpstr>
      <vt:lpstr>Tienda electrónica</vt:lpstr>
      <vt:lpstr>Funcionamiento de una Tienda Electrónica</vt:lpstr>
      <vt:lpstr>Funcionamiento de una Tienda Electrónica</vt:lpstr>
      <vt:lpstr>Funcionamiento de una Tienda Electrónica, forma de pago</vt:lpstr>
      <vt:lpstr>Requerimientos  </vt:lpstr>
      <vt:lpstr>Requerimientos  </vt:lpstr>
      <vt:lpstr>Tipos de Tiendas</vt:lpstr>
      <vt:lpstr>Costos  </vt:lpstr>
      <vt:lpstr>Posicionamiento, publicidad y promoción</vt:lpstr>
      <vt:lpstr>Posicionamiento, publicidad y promoción</vt:lpstr>
      <vt:lpstr>Ventajas de una Tienda Electrónica</vt:lpstr>
      <vt:lpstr>Ventajas de una Tienda Electrónica</vt:lpstr>
      <vt:lpstr>Análisis del Tema</vt:lpstr>
      <vt:lpstr>Análisis del Tema</vt:lpstr>
      <vt:lpstr>Diapositiva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Conducción de una Tienda Electrónica</dc:title>
  <dc:creator>Julián José</dc:creator>
  <cp:lastModifiedBy>Julián José</cp:lastModifiedBy>
  <cp:revision>19</cp:revision>
  <dcterms:created xsi:type="dcterms:W3CDTF">2008-09-30T00:41:58Z</dcterms:created>
  <dcterms:modified xsi:type="dcterms:W3CDTF">2008-10-01T18:38:32Z</dcterms:modified>
</cp:coreProperties>
</file>