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EB90CD-9C82-44B9-B240-F036962A9327}" type="datetimeFigureOut">
              <a:rPr lang="es-ES" smtClean="0"/>
              <a:t>06/02/2011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CAE826C-4BB5-4AC8-B806-493FC6AC61C2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Baladas%20en%20ingles\Celine%20Dion%20-%20Where%20Does%20My%20Heart%20Beat%20Now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3/mapro/mapro.shtml" TargetMode="External"/><Relationship Id="rId2" Type="http://schemas.openxmlformats.org/officeDocument/2006/relationships/hyperlink" Target="http://www.monografias.com/trabajos7/sepe/sepe.s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hyperlink" Target="http://www.monografias.com/trabajos7/mobu/mobu.shtml" TargetMode="External"/><Relationship Id="rId4" Type="http://schemas.openxmlformats.org/officeDocument/2006/relationships/hyperlink" Target="http://www.monografias.com/trabajos12/desorgan/desorgan.s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6/objetivos-educacion/objetivos-educacion.shtml" TargetMode="External"/><Relationship Id="rId2" Type="http://schemas.openxmlformats.org/officeDocument/2006/relationships/hyperlink" Target="http://www.monografias.com/trabajos35/tipos-riesgos/tipos-riesgos.s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monografias.com/trabajos14/dinamica-grupos/dinamica-grupos.s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5/calidad-serv/calidad-serv.shtml#PLANT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Baladas%20en%20ingles\Celine%20Dion%20-%20Where%20Does%20My%20Heart%20Beat%20Now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120680"/>
          </a:xfrm>
        </p:spPr>
        <p:txBody>
          <a:bodyPr>
            <a:normAutofit fontScale="90000"/>
          </a:bodyPr>
          <a:lstStyle/>
          <a:p>
            <a:r>
              <a:rPr lang="es-PA" sz="2400" dirty="0">
                <a:latin typeface="Algerian" pitchFamily="82" charset="0"/>
              </a:rPr>
              <a:t/>
            </a:r>
            <a:br>
              <a:rPr lang="es-PA" sz="2400" dirty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/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UNIVERSIDAD AUTÓNOMA DE CHIRIQUÍ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FACULTAD CIENCIAS DE LA EDUCACIÓN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SEMINARIO DE INFORMATICA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/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TEMA: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CLIMA ORGANIZACIONAL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>
                <a:latin typeface="Algerian" pitchFamily="82" charset="0"/>
              </a:rPr>
              <a:t/>
            </a:r>
            <a:br>
              <a:rPr lang="es-PA" sz="2400" dirty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REALIZADO POR: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>
                <a:latin typeface="Algerian" pitchFamily="82" charset="0"/>
              </a:rPr>
              <a:t/>
            </a:r>
            <a:br>
              <a:rPr lang="es-PA" sz="2400" dirty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GLENDY C. ARAÚZ G.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CED. 4-713-45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>
                <a:latin typeface="Algerian" pitchFamily="82" charset="0"/>
              </a:rPr>
              <a:t/>
            </a:r>
            <a:br>
              <a:rPr lang="es-PA" sz="2400" dirty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PROFESORA: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VIELKA MARIBEL BATISTA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>
                <a:latin typeface="Algerian" pitchFamily="82" charset="0"/>
              </a:rPr>
              <a:t/>
            </a:r>
            <a:br>
              <a:rPr lang="es-PA" sz="2400" dirty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>FEBRERO 2011</a:t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 smtClean="0">
                <a:latin typeface="Algerian" pitchFamily="82" charset="0"/>
              </a:rPr>
              <a:t/>
            </a:r>
            <a:br>
              <a:rPr lang="es-PA" sz="2400" dirty="0" smtClean="0">
                <a:latin typeface="Algerian" pitchFamily="82" charset="0"/>
              </a:rPr>
            </a:br>
            <a:r>
              <a:rPr lang="es-PA" sz="2400" dirty="0">
                <a:latin typeface="Algerian" pitchFamily="82" charset="0"/>
              </a:rPr>
              <a:t/>
            </a:r>
            <a:br>
              <a:rPr lang="es-PA" sz="2400" dirty="0">
                <a:latin typeface="Algerian" pitchFamily="82" charset="0"/>
              </a:rPr>
            </a:br>
            <a:endParaRPr lang="es-ES" sz="2400" dirty="0">
              <a:latin typeface="Algerian" pitchFamily="82" charset="0"/>
            </a:endParaRPr>
          </a:p>
        </p:txBody>
      </p:sp>
      <p:pic>
        <p:nvPicPr>
          <p:cNvPr id="6" name="Celine Dion - Where Does My Heart Beat 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A" sz="3600" b="1" dirty="0" smtClean="0">
                <a:latin typeface="Algerian" pitchFamily="82" charset="0"/>
              </a:rPr>
              <a:t>CARACTERÍSTICAS DEL CLIMA ORGANIZACIONAL</a:t>
            </a:r>
            <a:endParaRPr lang="es-ES" sz="3600" b="1" dirty="0">
              <a:latin typeface="Algerian" pitchFamily="82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buNone/>
            </a:pPr>
            <a:r>
              <a:rPr lang="es-PA" dirty="0" smtClean="0"/>
              <a:t>ESTRUCTURA: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algn="just"/>
            <a:r>
              <a:rPr lang="es-ES" dirty="0" smtClean="0">
                <a:latin typeface="Georgia" pitchFamily="18" charset="0"/>
              </a:rPr>
              <a:t>Representa la </a:t>
            </a:r>
            <a:r>
              <a:rPr lang="es-ES" u="sng" dirty="0" smtClean="0">
                <a:latin typeface="Georgia" pitchFamily="18" charset="0"/>
                <a:hlinkClick r:id="rId2"/>
              </a:rPr>
              <a:t>percepción</a:t>
            </a:r>
            <a:r>
              <a:rPr lang="es-ES" dirty="0" smtClean="0">
                <a:latin typeface="Georgia" pitchFamily="18" charset="0"/>
              </a:rPr>
              <a:t> que tiene los miembros de la organización acerca de la cantidad de reglas, </a:t>
            </a:r>
            <a:r>
              <a:rPr lang="es-ES" dirty="0" smtClean="0">
                <a:latin typeface="Georgia" pitchFamily="18" charset="0"/>
                <a:hlinkClick r:id="rId3"/>
              </a:rPr>
              <a:t>procedimientos</a:t>
            </a:r>
            <a:r>
              <a:rPr lang="es-ES" dirty="0" smtClean="0">
                <a:latin typeface="Georgia" pitchFamily="18" charset="0"/>
              </a:rPr>
              <a:t>, trámites y otras limitaciones a que se ven enfrentados en el </a:t>
            </a:r>
            <a:r>
              <a:rPr lang="es-ES" dirty="0" smtClean="0">
                <a:latin typeface="Georgia" pitchFamily="18" charset="0"/>
                <a:hlinkClick r:id="rId4"/>
              </a:rPr>
              <a:t>desarrollo</a:t>
            </a:r>
            <a:r>
              <a:rPr lang="es-ES" dirty="0" smtClean="0">
                <a:latin typeface="Georgia" pitchFamily="18" charset="0"/>
              </a:rPr>
              <a:t> de su trabajo. La medida en que la organización pone el énfasis en la </a:t>
            </a:r>
            <a:r>
              <a:rPr lang="es-ES" dirty="0" smtClean="0">
                <a:latin typeface="Georgia" pitchFamily="18" charset="0"/>
                <a:hlinkClick r:id="rId5"/>
              </a:rPr>
              <a:t>burocracia</a:t>
            </a:r>
            <a:r>
              <a:rPr lang="es-ES" dirty="0" smtClean="0">
                <a:latin typeface="Georgia" pitchFamily="18" charset="0"/>
              </a:rPr>
              <a:t>, versus el énfasis puesto en un ambiente de trabajo libre, informal e inestructurado.</a:t>
            </a:r>
            <a:endParaRPr lang="es-ES" dirty="0">
              <a:latin typeface="Georgia" pitchFamily="18" charset="0"/>
            </a:endParaRPr>
          </a:p>
        </p:txBody>
      </p:sp>
      <p:pic>
        <p:nvPicPr>
          <p:cNvPr id="1026" name="Picture 2" descr="http://t2.gstatic.com/images?q=tbn:ANd9GcSJqW77Qtt3aZEA2t80DssjWKQ4JGMtvTf67IB4GwkeWv-3xLitg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2060848"/>
            <a:ext cx="3024336" cy="32403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187624" y="273050"/>
            <a:ext cx="3456384" cy="1162050"/>
          </a:xfrm>
        </p:spPr>
        <p:txBody>
          <a:bodyPr>
            <a:normAutofit/>
          </a:bodyPr>
          <a:lstStyle/>
          <a:p>
            <a:r>
              <a:rPr lang="es-PA" sz="2400" dirty="0" smtClean="0">
                <a:latin typeface="Algerian" pitchFamily="82" charset="0"/>
              </a:rPr>
              <a:t>RESPONSABILIDAD</a:t>
            </a:r>
            <a:endParaRPr lang="es-ES" sz="2400" dirty="0">
              <a:latin typeface="Algerian" pitchFamily="82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idx="2"/>
          </p:nvPr>
        </p:nvSpPr>
        <p:spPr>
          <a:xfrm>
            <a:off x="971600" y="1435100"/>
            <a:ext cx="3384376" cy="4691063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>
                <a:latin typeface="Georgia" pitchFamily="18" charset="0"/>
              </a:rPr>
              <a:t>Es el sentimiento de los miembros de la organización acerca de su autonomía en la toma de decisiones relacionadas a su trabajo. Es la medida en que la supervisión que reciben es de tipo general y no estrecha, es decir, el sentimiento de ser su propio jefe y no tener doble chequeo en el trabajo.</a:t>
            </a:r>
          </a:p>
          <a:p>
            <a:pPr algn="just"/>
            <a:endParaRPr lang="es-ES" sz="2000" dirty="0">
              <a:latin typeface="Georgia" pitchFamily="18" charset="0"/>
            </a:endParaRPr>
          </a:p>
        </p:txBody>
      </p:sp>
      <p:pic>
        <p:nvPicPr>
          <p:cNvPr id="15362" name="Picture 2" descr="http://t2.gstatic.com/images?q=tbn:ANd9GcRRedNy8VgdQV0fJqhM2uSA3UOiR-7Ml1OYlZYqPdTH-13ZqL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4032448" cy="29923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3528392" cy="1296144"/>
          </a:xfrm>
        </p:spPr>
        <p:txBody>
          <a:bodyPr/>
          <a:lstStyle/>
          <a:p>
            <a:r>
              <a:rPr lang="es-ES" sz="4000" dirty="0" smtClean="0">
                <a:latin typeface="Algerian" pitchFamily="82" charset="0"/>
              </a:rPr>
              <a:t>Recompensa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899592" y="2564904"/>
            <a:ext cx="3888432" cy="3561259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>
                <a:latin typeface="Georgia" pitchFamily="18" charset="0"/>
              </a:rPr>
              <a:t>Corresponde a la percepción de los miembros sobre la adecuación de la recompensa recibida por el trabajo bien hecho. Es la medida en que la organización utiliza más el premio que el castigo. </a:t>
            </a:r>
          </a:p>
          <a:p>
            <a:pPr algn="just"/>
            <a:endParaRPr lang="es-ES" sz="2400" dirty="0">
              <a:latin typeface="Georgia" pitchFamily="18" charset="0"/>
            </a:endParaRPr>
          </a:p>
        </p:txBody>
      </p:sp>
      <p:pic>
        <p:nvPicPr>
          <p:cNvPr id="16386" name="Picture 2" descr="http://t3.gstatic.com/images?q=tbn:ANd9GcQ3jEbSAzwM3By7BsUlu9bKGSEd3ybZjuC2Kflo6Gecc8kTMHEHUJDK2MC8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564904"/>
            <a:ext cx="3312368" cy="2801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4000" dirty="0" smtClean="0">
                <a:latin typeface="Algerian" pitchFamily="82" charset="0"/>
              </a:rPr>
              <a:t>DESAFIOS</a:t>
            </a:r>
            <a:endParaRPr lang="es-ES" sz="4000" dirty="0">
              <a:latin typeface="Algerian" pitchFamily="82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395536" y="1484784"/>
            <a:ext cx="8208912" cy="1728192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>
                <a:latin typeface="Georgia" pitchFamily="18" charset="0"/>
              </a:rPr>
              <a:t>Corresponde al sentimiento que tienen los miembros de la organización acerca de los desafíos que impone el trabajo. Es la medida en que la organización promueve la aceptación de </a:t>
            </a:r>
            <a:r>
              <a:rPr lang="es-ES" sz="2000" dirty="0" smtClean="0">
                <a:latin typeface="Georgia" pitchFamily="18" charset="0"/>
                <a:hlinkClick r:id="rId2"/>
              </a:rPr>
              <a:t>riesgos</a:t>
            </a:r>
            <a:r>
              <a:rPr lang="es-ES" sz="2000" dirty="0" smtClean="0">
                <a:latin typeface="Georgia" pitchFamily="18" charset="0"/>
              </a:rPr>
              <a:t> calculados a fin de lograr los </a:t>
            </a:r>
            <a:r>
              <a:rPr lang="es-ES" sz="2000" dirty="0" smtClean="0">
                <a:latin typeface="Georgia" pitchFamily="18" charset="0"/>
                <a:hlinkClick r:id="rId3"/>
              </a:rPr>
              <a:t>objetivos</a:t>
            </a:r>
            <a:r>
              <a:rPr lang="es-ES" sz="2000" dirty="0" smtClean="0">
                <a:latin typeface="Georgia" pitchFamily="18" charset="0"/>
              </a:rPr>
              <a:t> propuestos.</a:t>
            </a:r>
            <a:endParaRPr lang="es-ES" sz="2000" dirty="0">
              <a:latin typeface="Georgia" pitchFamily="18" charset="0"/>
            </a:endParaRPr>
          </a:p>
        </p:txBody>
      </p:sp>
      <p:pic>
        <p:nvPicPr>
          <p:cNvPr id="17410" name="Picture 2" descr="http://t2.gstatic.com/images?q=tbn:ANd9GcSfuZ4VAk1lY-B3qWLLS1oOTtLNNEHRhwKwbkg94aYFpQbZG47e4nT8yqg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284984"/>
            <a:ext cx="5040560" cy="3240360"/>
          </a:xfrm>
          <a:prstGeom prst="snipRound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>
            <a:normAutofit/>
          </a:bodyPr>
          <a:lstStyle/>
          <a:p>
            <a:r>
              <a:rPr lang="es-PA" sz="6000" u="sng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RELACIONES</a:t>
            </a:r>
            <a:endParaRPr lang="es-ES" sz="6000" u="sng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128792" cy="1800200"/>
          </a:xfrm>
        </p:spPr>
        <p:txBody>
          <a:bodyPr>
            <a:normAutofit fontScale="92500" lnSpcReduction="20000"/>
          </a:bodyPr>
          <a:lstStyle/>
          <a:p>
            <a:r>
              <a:rPr lang="es-ES" sz="2800" dirty="0" smtClean="0">
                <a:solidFill>
                  <a:schemeClr val="tx1"/>
                </a:solidFill>
                <a:latin typeface="Georgia" pitchFamily="18" charset="0"/>
              </a:rPr>
              <a:t>Es la percepción por parte de los miembros de la empresa acerca de la existencia de un ambiente de trabajo grato y de buenas relaciones sociales tanto entre pares como entre jefes y subordinados. </a:t>
            </a:r>
          </a:p>
          <a:p>
            <a:endParaRPr lang="es-ES" dirty="0"/>
          </a:p>
        </p:txBody>
      </p:sp>
      <p:pic>
        <p:nvPicPr>
          <p:cNvPr id="18434" name="Picture 2" descr="http://t2.gstatic.com/images?q=tbn:ANd9GcQ6oc3sOLPhjBOj5xfNITa32sod68IWZCltxZDa7Fe4xnTiPAGJ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77072"/>
            <a:ext cx="3816424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5400" u="sng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COOPERACIÓN</a:t>
            </a:r>
            <a:endParaRPr lang="es-ES" sz="5400" u="sng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 flipH="1">
            <a:off x="4502944" y="1770501"/>
            <a:ext cx="374146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b="1" dirty="0" smtClean="0"/>
              <a:t>Cooperación </a:t>
            </a:r>
            <a:endParaRPr lang="es-ES" dirty="0" smtClean="0"/>
          </a:p>
          <a:p>
            <a:pPr algn="just">
              <a:buNone/>
            </a:pPr>
            <a:r>
              <a:rPr lang="es-ES" dirty="0" smtClean="0">
                <a:latin typeface="Georgia" pitchFamily="18" charset="0"/>
              </a:rPr>
              <a:t>Es el sentimiento de los miembros de la empresa sobre la existencia de un espíritu de ayuda de parte de los directivos, y de otros empleados del </a:t>
            </a:r>
            <a:r>
              <a:rPr lang="es-ES" dirty="0" smtClean="0">
                <a:latin typeface="Georgia" pitchFamily="18" charset="0"/>
                <a:hlinkClick r:id="rId2"/>
              </a:rPr>
              <a:t>grupo</a:t>
            </a:r>
            <a:r>
              <a:rPr lang="es-ES" dirty="0" smtClean="0">
                <a:latin typeface="Georgia" pitchFamily="18" charset="0"/>
              </a:rPr>
              <a:t>. El énfasis está puesto en el apoyo mutuo, tanto de niveles superiores como inferiores.</a:t>
            </a:r>
          </a:p>
          <a:p>
            <a:endParaRPr lang="es-ES" dirty="0"/>
          </a:p>
        </p:txBody>
      </p:sp>
      <p:pic>
        <p:nvPicPr>
          <p:cNvPr id="19458" name="Picture 2" descr="http://t0.gstatic.com/images?q=tbn:ANd9GcQhArOjlRo34WNtdCiK5pQPEhiGgMi2HoUO2ETgEfxWaDs_XnHFbO2wxWr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6"/>
            <a:ext cx="3672408" cy="403244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A" sz="5400" u="sng" dirty="0" smtClean="0">
                <a:latin typeface="Algerian" pitchFamily="82" charset="0"/>
              </a:rPr>
              <a:t>CONFLICTOS</a:t>
            </a:r>
            <a:endParaRPr lang="es-ES" sz="5400" u="sng" dirty="0">
              <a:latin typeface="Algerian" pitchFamily="82" charset="0"/>
            </a:endParaRPr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    </a:t>
            </a:r>
            <a:r>
              <a:rPr lang="es-ES" sz="3000" dirty="0" smtClean="0">
                <a:latin typeface="Georgia" pitchFamily="18" charset="0"/>
              </a:rPr>
              <a:t>Es el sentimiento del grado en que los miembros de la organización, tanto pares como superiores, aceptan las opiniones discrepantes y no temen enfrentar y solucionar los </a:t>
            </a:r>
            <a:r>
              <a:rPr lang="es-ES" sz="3000" dirty="0" smtClean="0">
                <a:latin typeface="Georgia" pitchFamily="18" charset="0"/>
                <a:hlinkClick r:id="rId3"/>
              </a:rPr>
              <a:t>problemas</a:t>
            </a:r>
            <a:r>
              <a:rPr lang="es-ES" sz="3000" dirty="0" smtClean="0">
                <a:latin typeface="Georgia" pitchFamily="18" charset="0"/>
              </a:rPr>
              <a:t> tan pronto surjan.</a:t>
            </a:r>
          </a:p>
          <a:p>
            <a:pPr algn="just"/>
            <a:endParaRPr lang="es-ES" dirty="0"/>
          </a:p>
        </p:txBody>
      </p:sp>
      <p:pic>
        <p:nvPicPr>
          <p:cNvPr id="20483" name="Picture 3" descr="http://t3.gstatic.com/images?q=tbn:ANd9GcTFGbio7MuYBIVEKkGeetdOIXInhM0OVbwJ5f9Lb8LdBlc8Vms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005064"/>
            <a:ext cx="4968552" cy="2304256"/>
          </a:xfrm>
          <a:prstGeom prst="snip2Diag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2" name="Celine Dion - Where Does My Heart Beat 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</TotalTime>
  <Words>326</Words>
  <Application>Microsoft Office PowerPoint</Application>
  <PresentationFormat>Presentación en pantalla (4:3)</PresentationFormat>
  <Paragraphs>21</Paragraphs>
  <Slides>8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Metro</vt:lpstr>
      <vt:lpstr>  UNIVERSIDAD AUTÓNOMA DE CHIRIQUÍ FACULTAD CIENCIAS DE LA EDUCACIÓN SEMINARIO DE INFORMATICA  TEMA: CLIMA ORGANIZACIONAL  REALIZADO POR:  GLENDY C. ARAÚZ G. CED. 4-713-45  PROFESORA: VIELKA MARIBEL BATISTA  FEBRERO 2011   </vt:lpstr>
      <vt:lpstr>CARACTERÍSTICAS DEL CLIMA ORGANIZACIONAL</vt:lpstr>
      <vt:lpstr>RESPONSABILIDAD</vt:lpstr>
      <vt:lpstr>Recompensa </vt:lpstr>
      <vt:lpstr>DESAFIOS</vt:lpstr>
      <vt:lpstr>RELACIONES</vt:lpstr>
      <vt:lpstr>COOPERACIÓN</vt:lpstr>
      <vt:lpstr>CONFLICTOS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UNIVERSIDAD AUTÓNOMA DE CHIRIQUÍ FACULTAD CIENCIAS DE LA EDUCACIÓN SEMINARIO DE INFORMATICA  TEMA: CLIMA ORGANIZACIONAL  REALIZADO POR:  GLENDY C. ARAÚZ G. CED. 4-713-45  PROFESORA: VIELKA MARIBEL BATISTA  FEBRERO 2011   </dc:title>
  <dc:creator>Edgar González</dc:creator>
  <cp:lastModifiedBy>Edgar González</cp:lastModifiedBy>
  <cp:revision>8</cp:revision>
  <dcterms:created xsi:type="dcterms:W3CDTF">2011-02-06T13:51:36Z</dcterms:created>
  <dcterms:modified xsi:type="dcterms:W3CDTF">2011-02-06T15:03:48Z</dcterms:modified>
</cp:coreProperties>
</file>