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31CEE-56E1-4F6A-BD3F-B95A1E2B9859}" type="datetimeFigureOut">
              <a:rPr lang="es-PE" smtClean="0"/>
              <a:pPr/>
              <a:t>14/10/2011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535A4-20EA-484B-979D-B7BCA5E3634E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8 Marcador de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6929486" cy="108266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‹Nº›</a:t>
            </a:fld>
            <a:endParaRPr lang="es-PE" dirty="0"/>
          </a:p>
        </p:txBody>
      </p:sp>
      <p:sp>
        <p:nvSpPr>
          <p:cNvPr id="7" name="29 Marcador de texto"/>
          <p:cNvSpPr>
            <a:spLocks noGrp="1"/>
          </p:cNvSpPr>
          <p:nvPr>
            <p:ph idx="1" hasCustomPrompt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74625" indent="-174625" algn="l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60000"/>
              <a:buFont typeface="Lucida Sans Unicode" pitchFamily="34" charset="0"/>
              <a:buChar char="▶"/>
              <a:defRPr sz="2600" b="0">
                <a:solidFill>
                  <a:schemeClr val="tx1"/>
                </a:solidFill>
                <a:effectLst/>
              </a:defRPr>
            </a:lvl1pPr>
            <a:lvl2pPr marL="449263" indent="-274638" algn="l">
              <a:spcBef>
                <a:spcPts val="0"/>
              </a:spcBef>
              <a:buClr>
                <a:srgbClr val="C00000"/>
              </a:buClr>
              <a:buFont typeface="Verdana" pitchFamily="34" charset="0"/>
              <a:buChar char="●"/>
              <a:defRPr sz="2300">
                <a:latin typeface="+mj-lt"/>
              </a:defRPr>
            </a:lvl2pPr>
            <a:lvl3pPr marL="711200" indent="-261938" algn="l">
              <a:spcBef>
                <a:spcPts val="0"/>
              </a:spcBef>
              <a:buClr>
                <a:srgbClr val="F4910C"/>
              </a:buClr>
              <a:buSzPct val="100000"/>
              <a:buFont typeface="Verdana" pitchFamily="34" charset="0"/>
              <a:buChar char="▪"/>
              <a:defRPr sz="2100">
                <a:latin typeface="+mj-lt"/>
              </a:defRPr>
            </a:lvl3pPr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29058" y="6407944"/>
            <a:ext cx="471490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500" b="1" i="0" baseline="0">
                <a:solidFill>
                  <a:srgbClr val="3366CC"/>
                </a:solidFill>
                <a:latin typeface="Arial Narrow" pitchFamily="34" charset="0"/>
              </a:defRPr>
            </a:lvl1pPr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8 Marcador de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6929486" cy="108266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‹Nº›</a:t>
            </a:fld>
            <a:endParaRPr lang="es-PE" dirty="0"/>
          </a:p>
        </p:txBody>
      </p:sp>
      <p:sp>
        <p:nvSpPr>
          <p:cNvPr id="7" name="29 Marcador de texto"/>
          <p:cNvSpPr>
            <a:spLocks noGrp="1"/>
          </p:cNvSpPr>
          <p:nvPr>
            <p:ph idx="1" hasCustomPrompt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74625" indent="-174625" algn="l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60000"/>
              <a:buFont typeface="Lucida Sans Unicode" pitchFamily="34" charset="0"/>
              <a:buChar char="▶"/>
              <a:defRPr sz="2600" b="0">
                <a:solidFill>
                  <a:schemeClr val="tx1"/>
                </a:solidFill>
                <a:effectLst/>
              </a:defRPr>
            </a:lvl1pPr>
            <a:lvl2pPr marL="449263" indent="-274638" algn="l">
              <a:spcBef>
                <a:spcPts val="0"/>
              </a:spcBef>
              <a:buClr>
                <a:srgbClr val="C00000"/>
              </a:buClr>
              <a:buFont typeface="Verdana" pitchFamily="34" charset="0"/>
              <a:buChar char="●"/>
              <a:defRPr sz="2300">
                <a:latin typeface="+mj-lt"/>
              </a:defRPr>
            </a:lvl2pPr>
            <a:lvl3pPr marL="711200" indent="-261938" algn="l">
              <a:spcBef>
                <a:spcPts val="0"/>
              </a:spcBef>
              <a:buClr>
                <a:srgbClr val="F4910C"/>
              </a:buClr>
              <a:buSzPct val="100000"/>
              <a:buFont typeface="Verdana" pitchFamily="34" charset="0"/>
              <a:buChar char="▪"/>
              <a:defRPr sz="2100">
                <a:latin typeface="+mj-lt"/>
              </a:defRPr>
            </a:lvl3pPr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29058" y="6407944"/>
            <a:ext cx="471490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500" b="1" i="0" baseline="0">
                <a:solidFill>
                  <a:srgbClr val="3366CC"/>
                </a:solidFill>
                <a:latin typeface="Arial Narrow" pitchFamily="34" charset="0"/>
              </a:defRPr>
            </a:lvl1pPr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8 Marcador de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6929486" cy="1082660"/>
          </a:xfrm>
          <a:prstGeom prst="rect">
            <a:avLst/>
          </a:prstGeom>
          <a:solidFill>
            <a:srgbClr val="FFC000"/>
          </a:solidFill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‹Nº›</a:t>
            </a:fld>
            <a:endParaRPr lang="es-PE" dirty="0"/>
          </a:p>
        </p:txBody>
      </p:sp>
      <p:sp>
        <p:nvSpPr>
          <p:cNvPr id="7" name="29 Marcador de texto"/>
          <p:cNvSpPr>
            <a:spLocks noGrp="1"/>
          </p:cNvSpPr>
          <p:nvPr>
            <p:ph idx="1" hasCustomPrompt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174625" indent="-174625" algn="l">
              <a:spcBef>
                <a:spcPts val="0"/>
              </a:spcBef>
              <a:buClr>
                <a:schemeClr val="accent1">
                  <a:lumMod val="75000"/>
                </a:schemeClr>
              </a:buClr>
              <a:buSzPct val="60000"/>
              <a:buFont typeface="Lucida Sans Unicode" pitchFamily="34" charset="0"/>
              <a:buChar char="▶"/>
              <a:defRPr sz="2600" b="0">
                <a:solidFill>
                  <a:schemeClr val="tx1"/>
                </a:solidFill>
                <a:effectLst/>
              </a:defRPr>
            </a:lvl1pPr>
            <a:lvl2pPr marL="449263" indent="-274638" algn="l">
              <a:spcBef>
                <a:spcPts val="0"/>
              </a:spcBef>
              <a:buClr>
                <a:srgbClr val="C00000"/>
              </a:buClr>
              <a:buFont typeface="Verdana" pitchFamily="34" charset="0"/>
              <a:buChar char="●"/>
              <a:defRPr sz="2300">
                <a:latin typeface="+mj-lt"/>
              </a:defRPr>
            </a:lvl2pPr>
            <a:lvl3pPr marL="711200" indent="-261938" algn="l">
              <a:spcBef>
                <a:spcPts val="0"/>
              </a:spcBef>
              <a:buClr>
                <a:srgbClr val="F4910C"/>
              </a:buClr>
              <a:buSzPct val="100000"/>
              <a:buFont typeface="Verdana" pitchFamily="34" charset="0"/>
              <a:buChar char="▪"/>
              <a:defRPr sz="2100">
                <a:latin typeface="+mj-lt"/>
              </a:defRPr>
            </a:lvl3pPr>
            <a:extLst/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29058" y="6407944"/>
            <a:ext cx="471490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500" b="1" i="0" baseline="0">
                <a:solidFill>
                  <a:srgbClr val="3366CC"/>
                </a:solidFill>
                <a:latin typeface="Arial Narrow" pitchFamily="34" charset="0"/>
              </a:defRPr>
            </a:lvl1pPr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A14C-807D-459D-A0EF-B019F1212F35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Que es el </a:t>
            </a:r>
            <a:r>
              <a:rPr lang="es-PE" dirty="0" smtClean="0"/>
              <a:t>Proyecto o Propuesta de Campaña Publicitaria</a:t>
            </a:r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A14C-807D-459D-A0EF-B019F1212F35}" type="slidenum">
              <a:rPr lang="es-PE" smtClean="0"/>
              <a:pPr/>
              <a:t>1</a:t>
            </a:fld>
            <a:endParaRPr lang="es-P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El </a:t>
            </a:r>
            <a:r>
              <a:rPr lang="es-PE" dirty="0" smtClean="0"/>
              <a:t>proyecto o campaña publicitaria</a:t>
            </a:r>
            <a:endParaRPr lang="es-PE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2</a:t>
            </a:fld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286248" y="2357430"/>
            <a:ext cx="3857652" cy="2928958"/>
          </a:xfrm>
        </p:spPr>
        <p:txBody>
          <a:bodyPr>
            <a:noAutofit/>
          </a:bodyPr>
          <a:lstStyle/>
          <a:p>
            <a:r>
              <a:rPr lang="es-MX" dirty="0" smtClean="0"/>
              <a:t>Proceso creativo.</a:t>
            </a:r>
          </a:p>
          <a:p>
            <a:endParaRPr lang="es-MX" dirty="0" smtClean="0"/>
          </a:p>
          <a:p>
            <a:r>
              <a:rPr lang="es-MX" dirty="0" smtClean="0"/>
              <a:t>Conjunto de estrategias comerciales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Plan de publicidad</a:t>
            </a:r>
            <a:r>
              <a:rPr lang="es-MX" dirty="0" smtClean="0"/>
              <a:t>.</a:t>
            </a:r>
            <a:endParaRPr lang="es-MX" dirty="0" smtClean="0"/>
          </a:p>
        </p:txBody>
      </p:sp>
      <p:pic>
        <p:nvPicPr>
          <p:cNvPr id="1026" name="Picture 2" descr="C:\Users\schavez\Desktop\CAMPAÑ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Partes del </a:t>
            </a:r>
            <a:r>
              <a:rPr lang="es-PE" dirty="0" smtClean="0"/>
              <a:t>proyecto o campaña </a:t>
            </a:r>
            <a:r>
              <a:rPr lang="es-PE" dirty="0" err="1" smtClean="0"/>
              <a:t>publitaria</a:t>
            </a:r>
            <a:endParaRPr lang="es-PE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3</a:t>
            </a:fld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357554" y="2143116"/>
            <a:ext cx="5500726" cy="4025897"/>
          </a:xfrm>
        </p:spPr>
        <p:txBody>
          <a:bodyPr>
            <a:noAutofit/>
          </a:bodyPr>
          <a:lstStyle/>
          <a:p>
            <a:r>
              <a:rPr lang="es-PE" sz="2100" dirty="0" smtClean="0"/>
              <a:t>Introducción</a:t>
            </a:r>
          </a:p>
          <a:p>
            <a:endParaRPr lang="es-PE" sz="2100" dirty="0" smtClean="0"/>
          </a:p>
          <a:p>
            <a:r>
              <a:rPr lang="es-PE" sz="2100" dirty="0" smtClean="0"/>
              <a:t>Análisis</a:t>
            </a:r>
            <a:r>
              <a:rPr lang="es-PE" sz="2100" dirty="0" smtClean="0"/>
              <a:t> de la situación:</a:t>
            </a:r>
            <a:endParaRPr lang="es-PE" sz="2100" dirty="0" smtClean="0"/>
          </a:p>
          <a:p>
            <a:pPr lvl="1"/>
            <a:r>
              <a:rPr lang="es-PE" sz="2100" dirty="0" smtClean="0"/>
              <a:t>Antecedentes </a:t>
            </a:r>
            <a:endParaRPr lang="es-PE" sz="2100" dirty="0" smtClean="0"/>
          </a:p>
          <a:p>
            <a:pPr lvl="1"/>
            <a:r>
              <a:rPr lang="es-PE" sz="2100" dirty="0" smtClean="0"/>
              <a:t>búsqueda de </a:t>
            </a:r>
            <a:r>
              <a:rPr lang="es-PE" sz="2100" dirty="0" smtClean="0"/>
              <a:t>información</a:t>
            </a:r>
          </a:p>
          <a:p>
            <a:pPr lvl="1"/>
            <a:r>
              <a:rPr lang="es-PE" sz="2100" dirty="0" smtClean="0"/>
              <a:t>Evaluación de </a:t>
            </a:r>
            <a:r>
              <a:rPr lang="es-PE" sz="2100" dirty="0" smtClean="0"/>
              <a:t>alternativas</a:t>
            </a:r>
          </a:p>
          <a:p>
            <a:pPr lvl="1"/>
            <a:r>
              <a:rPr lang="es-PE" sz="2100" dirty="0" smtClean="0"/>
              <a:t>Definición</a:t>
            </a:r>
          </a:p>
          <a:p>
            <a:pPr lvl="1"/>
            <a:r>
              <a:rPr lang="es-PE" sz="2100" dirty="0" smtClean="0"/>
              <a:t>Revisión de la </a:t>
            </a:r>
            <a:r>
              <a:rPr lang="es-PE" sz="2100" dirty="0" smtClean="0"/>
              <a:t>competencia</a:t>
            </a:r>
          </a:p>
          <a:p>
            <a:pPr lvl="1"/>
            <a:r>
              <a:rPr lang="es-PE" sz="2100" dirty="0" smtClean="0"/>
              <a:t>Análisis </a:t>
            </a:r>
            <a:r>
              <a:rPr lang="es-PE" sz="2100" dirty="0" err="1" smtClean="0"/>
              <a:t>swot</a:t>
            </a:r>
            <a:r>
              <a:rPr lang="es-PE" sz="2100" dirty="0" smtClean="0"/>
              <a:t>.</a:t>
            </a:r>
            <a:endParaRPr lang="es-PE" sz="2100" dirty="0" smtClean="0"/>
          </a:p>
          <a:p>
            <a:pPr>
              <a:buNone/>
            </a:pPr>
            <a:endParaRPr lang="es-PE" sz="2100" dirty="0"/>
          </a:p>
        </p:txBody>
      </p:sp>
      <p:pic>
        <p:nvPicPr>
          <p:cNvPr id="137218" name="Picture 2" descr="C:\Documents and Settings\USER\Configuración local\Archivos temporales de Internet\Content.IE5\1Z3319GA\MP900422458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428868"/>
            <a:ext cx="2325432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4</a:t>
            </a:fld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42910" y="1785926"/>
            <a:ext cx="4357718" cy="4221365"/>
          </a:xfrm>
        </p:spPr>
        <p:txBody>
          <a:bodyPr>
            <a:noAutofit/>
          </a:bodyPr>
          <a:lstStyle/>
          <a:p>
            <a:r>
              <a:rPr lang="es-PE" sz="2100" dirty="0" smtClean="0"/>
              <a:t>Estrategias de la campaña</a:t>
            </a:r>
          </a:p>
          <a:p>
            <a:pPr lvl="1"/>
            <a:r>
              <a:rPr lang="es-PE" sz="2100" dirty="0" smtClean="0"/>
              <a:t>Actividades mercadotecnia</a:t>
            </a:r>
            <a:endParaRPr lang="es-PE" sz="2100" dirty="0" smtClean="0"/>
          </a:p>
          <a:p>
            <a:pPr lvl="1"/>
            <a:r>
              <a:rPr lang="es-PE" sz="2100" dirty="0" smtClean="0"/>
              <a:t>Medios publicitarios</a:t>
            </a:r>
            <a:endParaRPr lang="es-PE" sz="2100" dirty="0" smtClean="0"/>
          </a:p>
          <a:p>
            <a:pPr lvl="1"/>
            <a:r>
              <a:rPr lang="es-PE" sz="2100" dirty="0" smtClean="0"/>
              <a:t>P</a:t>
            </a:r>
            <a:r>
              <a:rPr lang="es-PE" sz="2100" dirty="0" smtClean="0"/>
              <a:t>lan de medios</a:t>
            </a:r>
            <a:endParaRPr lang="es-PE" sz="2100" dirty="0" smtClean="0"/>
          </a:p>
          <a:p>
            <a:pPr lvl="1"/>
            <a:r>
              <a:rPr lang="es-PE" sz="2100" dirty="0" smtClean="0"/>
              <a:t>Público objetivo</a:t>
            </a:r>
            <a:endParaRPr lang="es-PE" sz="2100" dirty="0" smtClean="0"/>
          </a:p>
          <a:p>
            <a:pPr lvl="1"/>
            <a:r>
              <a:rPr lang="es-PE" sz="2100" dirty="0" smtClean="0"/>
              <a:t>Calendario de medios</a:t>
            </a:r>
            <a:endParaRPr lang="es-PE" sz="2100" dirty="0" smtClean="0"/>
          </a:p>
          <a:p>
            <a:pPr lvl="1"/>
            <a:r>
              <a:rPr lang="es-PE" sz="2100" dirty="0" smtClean="0"/>
              <a:t>Programas por estación</a:t>
            </a:r>
            <a:endParaRPr lang="es-PE" sz="2100" dirty="0" smtClean="0"/>
          </a:p>
          <a:p>
            <a:pPr lvl="1"/>
            <a:r>
              <a:rPr lang="es-PE" sz="2100" dirty="0" smtClean="0"/>
              <a:t>Programas constantes</a:t>
            </a:r>
            <a:endParaRPr lang="es-PE" sz="2100" dirty="0" smtClean="0"/>
          </a:p>
          <a:p>
            <a:pPr lvl="1"/>
            <a:r>
              <a:rPr lang="es-PE" sz="2100" dirty="0" smtClean="0"/>
              <a:t>Vuelo</a:t>
            </a:r>
            <a:endParaRPr lang="es-PE" sz="2100" dirty="0" smtClean="0"/>
          </a:p>
          <a:p>
            <a:pPr lvl="1"/>
            <a:r>
              <a:rPr lang="es-PE" sz="2100" dirty="0" smtClean="0"/>
              <a:t>Competencia</a:t>
            </a:r>
          </a:p>
          <a:p>
            <a:pPr lvl="1"/>
            <a:r>
              <a:rPr lang="es-PE" sz="2100" dirty="0" smtClean="0"/>
              <a:t>Presupuesto</a:t>
            </a:r>
            <a:endParaRPr lang="es-PE" dirty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6929486" cy="1082660"/>
          </a:xfrm>
        </p:spPr>
        <p:txBody>
          <a:bodyPr/>
          <a:lstStyle/>
          <a:p>
            <a:r>
              <a:rPr lang="es-PE" dirty="0" smtClean="0"/>
              <a:t>Partes del proyecto o campaña publicitaria</a:t>
            </a:r>
            <a:endParaRPr lang="es-PE" dirty="0"/>
          </a:p>
        </p:txBody>
      </p:sp>
      <p:pic>
        <p:nvPicPr>
          <p:cNvPr id="2050" name="Picture 2" descr="C:\Users\schavez\Desktop\Campaña mov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000240"/>
            <a:ext cx="3156878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Partes del proyecto o campaña publicitaria</a:t>
            </a:r>
            <a:endParaRPr lang="es-PE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EC56D-1970-4FF6-B7C4-287BCDCE8835}" type="slidenum">
              <a:rPr lang="es-MX" smtClean="0"/>
              <a:pPr>
                <a:defRPr/>
              </a:pPr>
              <a:t>5</a:t>
            </a:fld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785786" y="2143116"/>
            <a:ext cx="5715040" cy="3864175"/>
          </a:xfrm>
        </p:spPr>
        <p:txBody>
          <a:bodyPr/>
          <a:lstStyle/>
          <a:p>
            <a:pPr algn="ctr"/>
            <a:r>
              <a:rPr lang="es-PE" sz="2800" dirty="0" smtClean="0"/>
              <a:t>Responsabilidad gerencial</a:t>
            </a:r>
          </a:p>
          <a:p>
            <a:endParaRPr lang="es-PE" dirty="0"/>
          </a:p>
        </p:txBody>
      </p:sp>
      <p:pic>
        <p:nvPicPr>
          <p:cNvPr id="3074" name="Picture 2" descr="C:\Users\schavez\Desktop\Agenc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714620"/>
            <a:ext cx="2976570" cy="2976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96</Words>
  <Application>Microsoft Office PowerPoint</Application>
  <PresentationFormat>Presentación en pantalla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Que es el Proyecto o Propuesta de Campaña Publicitaria</vt:lpstr>
      <vt:lpstr>El proyecto o campaña publicitaria</vt:lpstr>
      <vt:lpstr>Partes del proyecto o campaña publitaria</vt:lpstr>
      <vt:lpstr>Partes del proyecto o campaña publicitaria</vt:lpstr>
      <vt:lpstr>Partes del proyecto o campaña publicitaria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es el Brief</dc:title>
  <dc:creator>USER</dc:creator>
  <cp:lastModifiedBy>schavez</cp:lastModifiedBy>
  <cp:revision>10</cp:revision>
  <dcterms:created xsi:type="dcterms:W3CDTF">2011-10-10T05:46:03Z</dcterms:created>
  <dcterms:modified xsi:type="dcterms:W3CDTF">2011-10-14T23:05:05Z</dcterms:modified>
</cp:coreProperties>
</file>