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8"/>
  </p:notesMasterIdLst>
  <p:sldIdLst>
    <p:sldId id="259" r:id="rId2"/>
    <p:sldId id="271" r:id="rId3"/>
    <p:sldId id="256" r:id="rId4"/>
    <p:sldId id="272" r:id="rId5"/>
    <p:sldId id="270" r:id="rId6"/>
    <p:sldId id="258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60" r:id="rId1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37" autoAdjust="0"/>
  </p:normalViewPr>
  <p:slideViewPr>
    <p:cSldViewPr>
      <p:cViewPr>
        <p:scale>
          <a:sx n="41" d="100"/>
          <a:sy n="41" d="100"/>
        </p:scale>
        <p:origin x="-294" y="-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126FA6-BFC4-4941-B1FD-4A6F27DA0DAA}" type="datetimeFigureOut">
              <a:rPr lang="es-ES" smtClean="0"/>
              <a:t>17/07/2011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0DC6E2-5F32-4DD9-A626-FB1CF3092D21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DC6E2-5F32-4DD9-A626-FB1CF3092D21}" type="slidenum">
              <a:rPr lang="es-ES" smtClean="0"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2C7C4-FC1F-4BDB-8976-D840B3331B8C}" type="datetimeFigureOut">
              <a:rPr lang="es-ES" smtClean="0"/>
              <a:t>17/07/2011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A1E03-C78A-4A76-AC7D-9AB51D47CA65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2C7C4-FC1F-4BDB-8976-D840B3331B8C}" type="datetimeFigureOut">
              <a:rPr lang="es-ES" smtClean="0"/>
              <a:t>17/07/2011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A1E03-C78A-4A76-AC7D-9AB51D47CA6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2C7C4-FC1F-4BDB-8976-D840B3331B8C}" type="datetimeFigureOut">
              <a:rPr lang="es-ES" smtClean="0"/>
              <a:t>17/07/2011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A1E03-C78A-4A76-AC7D-9AB51D47CA6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2C7C4-FC1F-4BDB-8976-D840B3331B8C}" type="datetimeFigureOut">
              <a:rPr lang="es-ES" smtClean="0"/>
              <a:t>17/07/2011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A1E03-C78A-4A76-AC7D-9AB51D47CA6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>
    <p:zoom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2C7C4-FC1F-4BDB-8976-D840B3331B8C}" type="datetimeFigureOut">
              <a:rPr lang="es-ES" smtClean="0"/>
              <a:t>17/07/2011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A1E03-C78A-4A76-AC7D-9AB51D47CA65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zoom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2C7C4-FC1F-4BDB-8976-D840B3331B8C}" type="datetimeFigureOut">
              <a:rPr lang="es-ES" smtClean="0"/>
              <a:t>17/07/2011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A1E03-C78A-4A76-AC7D-9AB51D47CA6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2C7C4-FC1F-4BDB-8976-D840B3331B8C}" type="datetimeFigureOut">
              <a:rPr lang="es-ES" smtClean="0"/>
              <a:t>17/07/2011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A1E03-C78A-4A76-AC7D-9AB51D47CA6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2C7C4-FC1F-4BDB-8976-D840B3331B8C}" type="datetimeFigureOut">
              <a:rPr lang="es-ES" smtClean="0"/>
              <a:t>17/07/2011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A1E03-C78A-4A76-AC7D-9AB51D47CA6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2C7C4-FC1F-4BDB-8976-D840B3331B8C}" type="datetimeFigureOut">
              <a:rPr lang="es-ES" smtClean="0"/>
              <a:t>17/07/2011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A1E03-C78A-4A76-AC7D-9AB51D47CA6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2C7C4-FC1F-4BDB-8976-D840B3331B8C}" type="datetimeFigureOut">
              <a:rPr lang="es-ES" smtClean="0"/>
              <a:t>17/07/2011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A1E03-C78A-4A76-AC7D-9AB51D47CA6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2C7C4-FC1F-4BDB-8976-D840B3331B8C}" type="datetimeFigureOut">
              <a:rPr lang="es-ES" smtClean="0"/>
              <a:t>17/07/2011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0CA1E03-C78A-4A76-AC7D-9AB51D47CA65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5C2C7C4-FC1F-4BDB-8976-D840B3331B8C}" type="datetimeFigureOut">
              <a:rPr lang="es-ES" smtClean="0"/>
              <a:t>17/07/2011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0CA1E03-C78A-4A76-AC7D-9AB51D47CA65}" type="slidenum">
              <a:rPr lang="es-ES" smtClean="0"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>
    <p:zoom dir="in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Llamada de flecha hacia abajo"/>
          <p:cNvSpPr/>
          <p:nvPr/>
        </p:nvSpPr>
        <p:spPr>
          <a:xfrm>
            <a:off x="357158" y="357166"/>
            <a:ext cx="8501122" cy="2714644"/>
          </a:xfrm>
          <a:prstGeom prst="downArrowCallo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143008"/>
          </a:xfrm>
        </p:spPr>
        <p:txBody>
          <a:bodyPr>
            <a:normAutofit/>
          </a:bodyPr>
          <a:lstStyle/>
          <a:p>
            <a:pPr algn="ctr"/>
            <a:r>
              <a:rPr lang="es-ES" sz="5400" dirty="0" smtClean="0">
                <a:solidFill>
                  <a:schemeClr val="bg1"/>
                </a:solidFill>
              </a:rPr>
              <a:t>CURSO VIRTUAL SOBRE OVA</a:t>
            </a:r>
            <a:endParaRPr lang="es-ES" sz="5400" dirty="0">
              <a:solidFill>
                <a:schemeClr val="bg1"/>
              </a:solidFill>
            </a:endParaRPr>
          </a:p>
        </p:txBody>
      </p:sp>
      <p:pic>
        <p:nvPicPr>
          <p:cNvPr id="6146" name="Picture 2" descr="A progresar se dij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428660" y="3571876"/>
            <a:ext cx="5214974" cy="3321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A progresar se dij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4572000" y="3500438"/>
            <a:ext cx="5143504" cy="3321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6024 -0.0943 L 1.05747 -0.0933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9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1441 -0.08297 L -0.96632 -0.19968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40" y="-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A progresar se dij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9558" y="4031454"/>
            <a:ext cx="2428892" cy="1821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Elipse"/>
          <p:cNvSpPr/>
          <p:nvPr/>
        </p:nvSpPr>
        <p:spPr>
          <a:xfrm>
            <a:off x="938186" y="795318"/>
            <a:ext cx="8001056" cy="15001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2643174" y="1285860"/>
            <a:ext cx="4857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 smtClean="0">
                <a:solidFill>
                  <a:schemeClr val="bg1"/>
                </a:solidFill>
              </a:rPr>
              <a:t>ACCESIBILIDAD</a:t>
            </a:r>
            <a:endParaRPr lang="es-ES" sz="3200" dirty="0" smtClean="0">
              <a:solidFill>
                <a:schemeClr val="bg1"/>
              </a:solidFill>
            </a:endParaRPr>
          </a:p>
        </p:txBody>
      </p:sp>
      <p:sp>
        <p:nvSpPr>
          <p:cNvPr id="7" name="6 Flecha curvada hacia la derecha"/>
          <p:cNvSpPr/>
          <p:nvPr/>
        </p:nvSpPr>
        <p:spPr>
          <a:xfrm>
            <a:off x="1652566" y="2724144"/>
            <a:ext cx="1357322" cy="135732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3224202" y="2581268"/>
            <a:ext cx="507209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/>
              <a:t>Facilidad para ser  identificado buscado y encontrado,</a:t>
            </a:r>
          </a:p>
          <a:p>
            <a:pPr>
              <a:buNone/>
            </a:pPr>
            <a:r>
              <a:rPr lang="es-ES" sz="2800" dirty="0" smtClean="0"/>
              <a:t>Gracias al correspondiente etiquetado, a través de diferentes descriptores metadatos), que permitirán la catalogación y almacenamiento en el correspondiente repositorio</a:t>
            </a:r>
          </a:p>
          <a:p>
            <a:endParaRPr lang="es-ES" sz="2800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A progresar se dij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9558" y="4031454"/>
            <a:ext cx="2428892" cy="1821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Elipse"/>
          <p:cNvSpPr/>
          <p:nvPr/>
        </p:nvSpPr>
        <p:spPr>
          <a:xfrm>
            <a:off x="938186" y="795318"/>
            <a:ext cx="8001056" cy="15001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2643174" y="1285860"/>
            <a:ext cx="4857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 smtClean="0">
                <a:solidFill>
                  <a:schemeClr val="bg1"/>
                </a:solidFill>
              </a:rPr>
              <a:t>DURABILIDAD</a:t>
            </a:r>
            <a:endParaRPr lang="es-ES" sz="3200" dirty="0" smtClean="0">
              <a:solidFill>
                <a:schemeClr val="bg1"/>
              </a:solidFill>
            </a:endParaRPr>
          </a:p>
        </p:txBody>
      </p:sp>
      <p:sp>
        <p:nvSpPr>
          <p:cNvPr id="7" name="6 Flecha curvada hacia la derecha"/>
          <p:cNvSpPr/>
          <p:nvPr/>
        </p:nvSpPr>
        <p:spPr>
          <a:xfrm>
            <a:off x="1652566" y="2724144"/>
            <a:ext cx="1357322" cy="135732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3224202" y="2581268"/>
            <a:ext cx="5072098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/>
              <a:t>Vigencia de la información del OVA sin necesidad de nuevos diseños</a:t>
            </a:r>
          </a:p>
          <a:p>
            <a:endParaRPr lang="es-ES" sz="2800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A progresar se dij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9558" y="4031454"/>
            <a:ext cx="2428892" cy="1821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Elipse"/>
          <p:cNvSpPr/>
          <p:nvPr/>
        </p:nvSpPr>
        <p:spPr>
          <a:xfrm>
            <a:off x="938186" y="795318"/>
            <a:ext cx="8001056" cy="15001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CuadroTexto"/>
          <p:cNvSpPr txBox="1"/>
          <p:nvPr/>
        </p:nvSpPr>
        <p:spPr>
          <a:xfrm>
            <a:off x="2000232" y="1142984"/>
            <a:ext cx="578647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 smtClean="0">
                <a:solidFill>
                  <a:schemeClr val="bg1"/>
                </a:solidFill>
              </a:rPr>
              <a:t>INDEPENDENCIA Y AUTONOMIA</a:t>
            </a:r>
            <a:endParaRPr lang="es-ES" sz="3200" dirty="0" smtClean="0">
              <a:solidFill>
                <a:schemeClr val="bg1"/>
              </a:solidFill>
            </a:endParaRPr>
          </a:p>
        </p:txBody>
      </p:sp>
      <p:sp>
        <p:nvSpPr>
          <p:cNvPr id="8" name="7 Flecha curvada hacia la derecha"/>
          <p:cNvSpPr/>
          <p:nvPr/>
        </p:nvSpPr>
        <p:spPr>
          <a:xfrm>
            <a:off x="1652566" y="2724144"/>
            <a:ext cx="1357322" cy="135732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224202" y="2581268"/>
            <a:ext cx="5072098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s-ES" sz="4000" dirty="0" smtClean="0"/>
              <a:t>Cada objeto debe tener un sentido propio, autónomo del sistema desde el que fue creado</a:t>
            </a:r>
          </a:p>
          <a:p>
            <a:endParaRPr lang="es-ES" sz="2800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A progresar se dij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071942"/>
            <a:ext cx="2428892" cy="1821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Elipse"/>
          <p:cNvSpPr/>
          <p:nvPr/>
        </p:nvSpPr>
        <p:spPr>
          <a:xfrm>
            <a:off x="938186" y="795318"/>
            <a:ext cx="8001056" cy="15001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CuadroTexto"/>
          <p:cNvSpPr txBox="1"/>
          <p:nvPr/>
        </p:nvSpPr>
        <p:spPr>
          <a:xfrm>
            <a:off x="2000232" y="1142984"/>
            <a:ext cx="57864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None/>
            </a:pPr>
            <a:r>
              <a:rPr lang="es-ES" sz="4400" b="1" dirty="0" smtClean="0">
                <a:solidFill>
                  <a:schemeClr val="bg1"/>
                </a:solidFill>
              </a:rPr>
              <a:t>GENERATIVIDAD</a:t>
            </a:r>
            <a:r>
              <a:rPr lang="es-ES" dirty="0" smtClean="0"/>
              <a:t>.</a:t>
            </a:r>
            <a:endParaRPr lang="es-ES" dirty="0" smtClean="0"/>
          </a:p>
        </p:txBody>
      </p:sp>
      <p:sp>
        <p:nvSpPr>
          <p:cNvPr id="8" name="7 Flecha curvada hacia la derecha"/>
          <p:cNvSpPr/>
          <p:nvPr/>
        </p:nvSpPr>
        <p:spPr>
          <a:xfrm>
            <a:off x="2428860" y="2724144"/>
            <a:ext cx="581028" cy="70485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224202" y="2581268"/>
            <a:ext cx="507209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None/>
            </a:pPr>
            <a:r>
              <a:rPr lang="es-ES" sz="2800" dirty="0" smtClean="0"/>
              <a:t>Facilidad de generar objetos nuevos derivados de él.</a:t>
            </a:r>
          </a:p>
          <a:p>
            <a:endParaRPr lang="es-ES" sz="28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3500430" y="4071942"/>
            <a:ext cx="535785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s-ES" sz="2400" dirty="0" smtClean="0"/>
              <a:t>Facilidad de ser modificado o actualizado, para aumentar sus posibilidades a través de la colaboración</a:t>
            </a:r>
          </a:p>
          <a:p>
            <a:endParaRPr lang="es-ES" dirty="0"/>
          </a:p>
        </p:txBody>
      </p:sp>
      <p:sp>
        <p:nvSpPr>
          <p:cNvPr id="13" name="12 Flecha curvada hacia la derecha"/>
          <p:cNvSpPr/>
          <p:nvPr/>
        </p:nvSpPr>
        <p:spPr>
          <a:xfrm>
            <a:off x="2571736" y="4500570"/>
            <a:ext cx="581028" cy="70485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9" grpId="0"/>
      <p:bldP spid="12" grpId="0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A progresar se dij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071942"/>
            <a:ext cx="2428892" cy="1821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Elipse"/>
          <p:cNvSpPr/>
          <p:nvPr/>
        </p:nvSpPr>
        <p:spPr>
          <a:xfrm>
            <a:off x="938186" y="795318"/>
            <a:ext cx="8001056" cy="15001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CuadroTexto"/>
          <p:cNvSpPr txBox="1"/>
          <p:nvPr/>
        </p:nvSpPr>
        <p:spPr>
          <a:xfrm>
            <a:off x="2000232" y="1142984"/>
            <a:ext cx="57864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None/>
            </a:pPr>
            <a:r>
              <a:rPr lang="es-ES" sz="5400" b="1" dirty="0" smtClean="0">
                <a:solidFill>
                  <a:schemeClr val="bg1"/>
                </a:solidFill>
              </a:rPr>
              <a:t>FLEXIBILIDAD</a:t>
            </a:r>
            <a:endParaRPr lang="es-ES" sz="5400" b="1" dirty="0" smtClean="0">
              <a:solidFill>
                <a:schemeClr val="bg1"/>
              </a:solidFill>
            </a:endParaRPr>
          </a:p>
        </p:txBody>
      </p:sp>
      <p:sp>
        <p:nvSpPr>
          <p:cNvPr id="9" name="8 Flecha curvada hacia la derecha"/>
          <p:cNvSpPr/>
          <p:nvPr/>
        </p:nvSpPr>
        <p:spPr>
          <a:xfrm>
            <a:off x="2428860" y="2724144"/>
            <a:ext cx="581028" cy="70485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3071802" y="2714620"/>
            <a:ext cx="50720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None/>
            </a:pPr>
            <a:r>
              <a:rPr lang="es-ES" sz="3600" dirty="0" smtClean="0"/>
              <a:t>Versátil</a:t>
            </a:r>
            <a:endParaRPr lang="es-ES" sz="3600" dirty="0"/>
          </a:p>
        </p:txBody>
      </p:sp>
      <p:sp>
        <p:nvSpPr>
          <p:cNvPr id="11" name="10 CuadroTexto"/>
          <p:cNvSpPr txBox="1"/>
          <p:nvPr/>
        </p:nvSpPr>
        <p:spPr>
          <a:xfrm>
            <a:off x="3428992" y="3786190"/>
            <a:ext cx="53578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s-ES" sz="3600" dirty="0" smtClean="0"/>
              <a:t>Funcional</a:t>
            </a:r>
          </a:p>
          <a:p>
            <a:endParaRPr lang="es-ES" dirty="0"/>
          </a:p>
        </p:txBody>
      </p:sp>
      <p:sp>
        <p:nvSpPr>
          <p:cNvPr id="12" name="11 Flecha curvada hacia la derecha"/>
          <p:cNvSpPr/>
          <p:nvPr/>
        </p:nvSpPr>
        <p:spPr>
          <a:xfrm>
            <a:off x="2500298" y="3786190"/>
            <a:ext cx="581028" cy="70485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3428992" y="4857760"/>
            <a:ext cx="521497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/>
              <a:t>Elástico para combinarse en diversas propuestas del  área del saber </a:t>
            </a:r>
          </a:p>
          <a:p>
            <a:endParaRPr lang="es-ES" dirty="0"/>
          </a:p>
        </p:txBody>
      </p:sp>
      <p:sp>
        <p:nvSpPr>
          <p:cNvPr id="15" name="14 Flecha curvada hacia la derecha"/>
          <p:cNvSpPr/>
          <p:nvPr/>
        </p:nvSpPr>
        <p:spPr>
          <a:xfrm>
            <a:off x="2571736" y="4929198"/>
            <a:ext cx="581028" cy="70485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 animBg="1"/>
      <p:bldP spid="10" grpId="0"/>
      <p:bldP spid="11" grpId="0"/>
      <p:bldP spid="12" grpId="0" animBg="1"/>
      <p:bldP spid="14" grpId="0"/>
      <p:bldP spid="1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Llamada de flecha hacia abajo"/>
          <p:cNvSpPr/>
          <p:nvPr/>
        </p:nvSpPr>
        <p:spPr>
          <a:xfrm>
            <a:off x="714348" y="357166"/>
            <a:ext cx="7715304" cy="3071834"/>
          </a:xfrm>
          <a:prstGeom prst="downArrowCallo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57224" y="785794"/>
            <a:ext cx="750099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dirty="0" smtClean="0">
                <a:solidFill>
                  <a:schemeClr val="bg1"/>
                </a:solidFill>
              </a:rPr>
              <a:t>CLASIFICACION DE OVA POR USO PEDAGOGICO</a:t>
            </a:r>
            <a:endParaRPr lang="es-ES" b="1" dirty="0">
              <a:solidFill>
                <a:schemeClr val="bg1"/>
              </a:solidFill>
            </a:endParaRPr>
          </a:p>
        </p:txBody>
      </p:sp>
      <p:pic>
        <p:nvPicPr>
          <p:cNvPr id="5" name="Picture 2" descr="A progresar se dij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857760"/>
            <a:ext cx="2047889" cy="1535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Sol"/>
          <p:cNvSpPr/>
          <p:nvPr/>
        </p:nvSpPr>
        <p:spPr>
          <a:xfrm>
            <a:off x="2000232" y="3786190"/>
            <a:ext cx="500066" cy="428628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Sol"/>
          <p:cNvSpPr/>
          <p:nvPr/>
        </p:nvSpPr>
        <p:spPr>
          <a:xfrm>
            <a:off x="2000232" y="4286256"/>
            <a:ext cx="500066" cy="428628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Sol"/>
          <p:cNvSpPr/>
          <p:nvPr/>
        </p:nvSpPr>
        <p:spPr>
          <a:xfrm>
            <a:off x="2000232" y="4786322"/>
            <a:ext cx="500066" cy="428628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Sol"/>
          <p:cNvSpPr/>
          <p:nvPr/>
        </p:nvSpPr>
        <p:spPr>
          <a:xfrm>
            <a:off x="2000232" y="5286388"/>
            <a:ext cx="500066" cy="428628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CuadroTexto"/>
          <p:cNvSpPr txBox="1"/>
          <p:nvPr/>
        </p:nvSpPr>
        <p:spPr>
          <a:xfrm>
            <a:off x="2571736" y="3786190"/>
            <a:ext cx="9286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/>
              <a:t>OVI</a:t>
            </a:r>
            <a:endParaRPr lang="es-ES" sz="3200" dirty="0"/>
          </a:p>
        </p:txBody>
      </p:sp>
      <p:sp>
        <p:nvSpPr>
          <p:cNvPr id="11" name="10 CuadroTexto"/>
          <p:cNvSpPr txBox="1"/>
          <p:nvPr/>
        </p:nvSpPr>
        <p:spPr>
          <a:xfrm>
            <a:off x="2571736" y="4286256"/>
            <a:ext cx="1143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/>
              <a:t>OVC</a:t>
            </a:r>
            <a:endParaRPr lang="es-ES" sz="32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2571736" y="4857760"/>
            <a:ext cx="12144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/>
              <a:t>OVP</a:t>
            </a:r>
            <a:endParaRPr lang="es-ES" sz="3200" dirty="0"/>
          </a:p>
        </p:txBody>
      </p:sp>
      <p:sp>
        <p:nvSpPr>
          <p:cNvPr id="14" name="13 CuadroTexto"/>
          <p:cNvSpPr txBox="1"/>
          <p:nvPr/>
        </p:nvSpPr>
        <p:spPr>
          <a:xfrm>
            <a:off x="2571736" y="5357826"/>
            <a:ext cx="12144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/>
              <a:t>OVE</a:t>
            </a:r>
            <a:endParaRPr lang="es-ES" sz="3200" dirty="0"/>
          </a:p>
        </p:txBody>
      </p:sp>
      <p:sp>
        <p:nvSpPr>
          <p:cNvPr id="15" name="14 CuadroTexto"/>
          <p:cNvSpPr txBox="1"/>
          <p:nvPr/>
        </p:nvSpPr>
        <p:spPr>
          <a:xfrm>
            <a:off x="3786182" y="3786190"/>
            <a:ext cx="6858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/>
              <a:t>Objeto virtual de instrucción.</a:t>
            </a:r>
            <a:endParaRPr lang="es-ES" sz="2800" dirty="0"/>
          </a:p>
        </p:txBody>
      </p:sp>
      <p:sp>
        <p:nvSpPr>
          <p:cNvPr id="16" name="15 CuadroTexto"/>
          <p:cNvSpPr txBox="1"/>
          <p:nvPr/>
        </p:nvSpPr>
        <p:spPr>
          <a:xfrm>
            <a:off x="3786214" y="4286256"/>
            <a:ext cx="5072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/>
              <a:t>Objeto virtual de colaboración.</a:t>
            </a:r>
            <a:endParaRPr lang="es-ES" sz="2800" dirty="0" smtClean="0"/>
          </a:p>
        </p:txBody>
      </p:sp>
      <p:sp>
        <p:nvSpPr>
          <p:cNvPr id="17" name="16 CuadroTexto"/>
          <p:cNvSpPr txBox="1"/>
          <p:nvPr/>
        </p:nvSpPr>
        <p:spPr>
          <a:xfrm>
            <a:off x="3786182" y="4786322"/>
            <a:ext cx="5000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/>
              <a:t>Objeto virtual de práctica.</a:t>
            </a:r>
            <a:endParaRPr lang="es-ES" sz="2800" dirty="0"/>
          </a:p>
        </p:txBody>
      </p:sp>
      <p:sp>
        <p:nvSpPr>
          <p:cNvPr id="18" name="17 CuadroTexto"/>
          <p:cNvSpPr txBox="1"/>
          <p:nvPr/>
        </p:nvSpPr>
        <p:spPr>
          <a:xfrm>
            <a:off x="3786182" y="5286388"/>
            <a:ext cx="4929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/>
              <a:t>Objeto virtual de evaluación.</a:t>
            </a:r>
            <a:endParaRPr lang="es-ES" sz="2800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8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9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7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8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  <p:bldP spid="6" grpId="0" animBg="1"/>
      <p:bldP spid="7" grpId="0" animBg="1"/>
      <p:bldP spid="8" grpId="0" animBg="1"/>
      <p:bldP spid="9" grpId="0" animBg="1"/>
      <p:bldP spid="10" grpId="0"/>
      <p:bldP spid="11" grpId="0"/>
      <p:bldP spid="12" grpId="0"/>
      <p:bldP spid="14" grpId="0"/>
      <p:bldP spid="15" grpId="0"/>
      <p:bldP spid="16" grpId="0"/>
      <p:bldP spid="17" grpId="0"/>
      <p:bldP spid="1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Marcador de contenido"/>
          <p:cNvSpPr>
            <a:spLocks noGrp="1"/>
          </p:cNvSpPr>
          <p:nvPr>
            <p:ph idx="1"/>
          </p:nvPr>
        </p:nvSpPr>
        <p:spPr>
          <a:xfrm>
            <a:off x="3143240" y="1857364"/>
            <a:ext cx="5643602" cy="414340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s-ES" dirty="0" smtClean="0"/>
          </a:p>
          <a:p>
            <a:pPr algn="just"/>
            <a:r>
              <a:rPr lang="es-CO" sz="3200" b="1" dirty="0" smtClean="0"/>
              <a:t>Conocer las </a:t>
            </a:r>
            <a:r>
              <a:rPr lang="es-CO" sz="3200" b="1" dirty="0" smtClean="0"/>
              <a:t>características</a:t>
            </a:r>
            <a:r>
              <a:rPr lang="es-CO" sz="3200" b="1" dirty="0" smtClean="0"/>
              <a:t>, componentes y propiedades de los Objetos Virtuales de Aprendizaje como recursos digitales de apoyo a los procesos de enseñanza - aprendizaje; </a:t>
            </a:r>
            <a:r>
              <a:rPr lang="es-CO" sz="3200" b="1" dirty="0" smtClean="0"/>
              <a:t>así </a:t>
            </a:r>
            <a:r>
              <a:rPr lang="es-CO" sz="3200" b="1" dirty="0" smtClean="0"/>
              <a:t>como los </a:t>
            </a:r>
            <a:r>
              <a:rPr lang="es-CO" sz="3200" b="1" dirty="0" smtClean="0"/>
              <a:t>estándares </a:t>
            </a:r>
            <a:r>
              <a:rPr lang="es-CO" sz="3200" b="1" dirty="0" smtClean="0"/>
              <a:t>para producirlos. </a:t>
            </a:r>
            <a:endParaRPr lang="es-ES" sz="3200" b="1" dirty="0" smtClean="0"/>
          </a:p>
          <a:p>
            <a:endParaRPr lang="es-ES" dirty="0"/>
          </a:p>
        </p:txBody>
      </p:sp>
      <p:sp>
        <p:nvSpPr>
          <p:cNvPr id="5" name="4 Elipse"/>
          <p:cNvSpPr/>
          <p:nvPr/>
        </p:nvSpPr>
        <p:spPr>
          <a:xfrm>
            <a:off x="928662" y="428604"/>
            <a:ext cx="7358114" cy="9286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2857488" y="516419"/>
            <a:ext cx="38576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b="1" dirty="0" smtClean="0">
                <a:solidFill>
                  <a:schemeClr val="bg1"/>
                </a:solidFill>
              </a:rPr>
              <a:t>OBJETIVOS</a:t>
            </a:r>
            <a:endParaRPr lang="es-ES" sz="4400" b="1" dirty="0">
              <a:solidFill>
                <a:schemeClr val="bg1"/>
              </a:solidFill>
            </a:endParaRPr>
          </a:p>
        </p:txBody>
      </p:sp>
      <p:sp>
        <p:nvSpPr>
          <p:cNvPr id="7" name="6 Flecha curvada hacia la derecha"/>
          <p:cNvSpPr/>
          <p:nvPr/>
        </p:nvSpPr>
        <p:spPr>
          <a:xfrm>
            <a:off x="2786050" y="1785926"/>
            <a:ext cx="1000132" cy="435771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pic>
        <p:nvPicPr>
          <p:cNvPr id="7170" name="Picture 2" descr="A progresar se dij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4286256"/>
            <a:ext cx="2838462" cy="2128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animBg="1"/>
      <p:bldP spid="6" grpId="0"/>
      <p:bldP spid="7" grpId="0" animBg="1"/>
      <p:bldP spid="7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OVA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OBJETO VIRTUAL DE APRENDIZAJE </a:t>
            </a:r>
            <a:endParaRPr lang="es-ES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928926" y="571480"/>
            <a:ext cx="3429024" cy="1446550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  <a:scene3d>
            <a:camera prst="perspectiveRelaxed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es-ES" sz="8800" dirty="0" smtClean="0">
                <a:solidFill>
                  <a:schemeClr val="bg1"/>
                </a:solidFill>
              </a:rPr>
              <a:t>MEN</a:t>
            </a:r>
            <a:endParaRPr lang="es-ES" sz="8800" dirty="0">
              <a:solidFill>
                <a:schemeClr val="bg1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785786" y="2025908"/>
            <a:ext cx="792961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2800" dirty="0" smtClean="0"/>
              <a:t>"</a:t>
            </a:r>
            <a:r>
              <a:rPr lang="es-CO" sz="2800" dirty="0"/>
              <a:t>Un Objeto de Aprendizaje es un conjunto de recursos digitales, </a:t>
            </a:r>
            <a:r>
              <a:rPr lang="es-CO" sz="2800" dirty="0" err="1"/>
              <a:t>autocontenible</a:t>
            </a:r>
            <a:r>
              <a:rPr lang="es-CO" sz="2800" dirty="0"/>
              <a:t> y reutilizable, con un propósito educativo y constituido por al menos tres componentes internos: contenidos, actividades de aprendizaje y elementos de contextualización. El Objeto de Aprendizaje debe tener una estructura de información externa (metadatos) que facilite su almacenamiento, identificación y recuperación" </a:t>
            </a:r>
            <a:r>
              <a:rPr lang="es-CO" sz="2800" b="1" i="1" dirty="0"/>
              <a:t>(Ministerio de Educación Nacional Colombiano, 2006).</a:t>
            </a:r>
            <a:r>
              <a:rPr lang="es-CO" sz="2800" dirty="0"/>
              <a:t> </a:t>
            </a:r>
            <a:endParaRPr lang="es-ES" sz="2800" dirty="0"/>
          </a:p>
          <a:p>
            <a:pPr algn="just"/>
            <a:endParaRPr lang="es-ES" sz="2800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Entidad informativa digital</a:t>
            </a:r>
            <a:endParaRPr lang="es-ES" dirty="0"/>
          </a:p>
        </p:txBody>
      </p:sp>
      <p:pic>
        <p:nvPicPr>
          <p:cNvPr id="1026" name="Picture 2" descr="A progresar se dij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3" y="2928935"/>
            <a:ext cx="3314718" cy="2486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Elipse"/>
          <p:cNvSpPr/>
          <p:nvPr/>
        </p:nvSpPr>
        <p:spPr>
          <a:xfrm>
            <a:off x="4000496" y="3571876"/>
            <a:ext cx="3000396" cy="11430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 smtClean="0"/>
              <a:t>habilidades</a:t>
            </a:r>
            <a:endParaRPr lang="es-ES" sz="2800" dirty="0"/>
          </a:p>
        </p:txBody>
      </p:sp>
      <p:sp>
        <p:nvSpPr>
          <p:cNvPr id="8" name="7 Elipse"/>
          <p:cNvSpPr/>
          <p:nvPr/>
        </p:nvSpPr>
        <p:spPr>
          <a:xfrm>
            <a:off x="4000496" y="2143116"/>
            <a:ext cx="3000396" cy="11430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 smtClean="0"/>
              <a:t>conocimientos</a:t>
            </a:r>
            <a:endParaRPr lang="es-ES" sz="2400" dirty="0"/>
          </a:p>
        </p:txBody>
      </p:sp>
      <p:sp>
        <p:nvSpPr>
          <p:cNvPr id="9" name="8 Elipse"/>
          <p:cNvSpPr/>
          <p:nvPr/>
        </p:nvSpPr>
        <p:spPr>
          <a:xfrm>
            <a:off x="3929058" y="5000636"/>
            <a:ext cx="3000396" cy="11430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dirty="0" smtClean="0"/>
              <a:t>actitudes</a:t>
            </a:r>
            <a:endParaRPr lang="es-ES" sz="3600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A progresar se dij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929066"/>
            <a:ext cx="2500330" cy="1875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Nube"/>
          <p:cNvSpPr/>
          <p:nvPr/>
        </p:nvSpPr>
        <p:spPr>
          <a:xfrm>
            <a:off x="3357554" y="1928802"/>
            <a:ext cx="5429320" cy="300039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4214810" y="2428868"/>
            <a:ext cx="414340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chemeClr val="bg1"/>
                </a:solidFill>
              </a:rPr>
              <a:t>Entidad digital o no digital que puede ser aprendizaje,</a:t>
            </a:r>
          </a:p>
          <a:p>
            <a:pPr>
              <a:buNone/>
            </a:pPr>
            <a:r>
              <a:rPr lang="es-ES" sz="2800" dirty="0" smtClean="0">
                <a:solidFill>
                  <a:schemeClr val="bg1"/>
                </a:solidFill>
              </a:rPr>
              <a:t>Educación o entrenamiento</a:t>
            </a:r>
          </a:p>
          <a:p>
            <a:endParaRPr lang="es-E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Llamada de flecha hacia abajo"/>
          <p:cNvSpPr/>
          <p:nvPr/>
        </p:nvSpPr>
        <p:spPr>
          <a:xfrm>
            <a:off x="1142976" y="285728"/>
            <a:ext cx="7000924" cy="2000264"/>
          </a:xfrm>
          <a:prstGeom prst="downArrowCallo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3600" dirty="0"/>
          </a:p>
        </p:txBody>
      </p:sp>
      <p:sp>
        <p:nvSpPr>
          <p:cNvPr id="6" name="5 CuadroTexto"/>
          <p:cNvSpPr txBox="1"/>
          <p:nvPr/>
        </p:nvSpPr>
        <p:spPr>
          <a:xfrm>
            <a:off x="1571604" y="500042"/>
            <a:ext cx="6357982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 smtClean="0">
                <a:solidFill>
                  <a:schemeClr val="bg1"/>
                </a:solidFill>
              </a:rPr>
              <a:t>Propiedades y características de</a:t>
            </a:r>
            <a:br>
              <a:rPr lang="es-ES" sz="3200" dirty="0" smtClean="0">
                <a:solidFill>
                  <a:schemeClr val="bg1"/>
                </a:solidFill>
              </a:rPr>
            </a:br>
            <a:r>
              <a:rPr lang="es-ES" sz="3200" dirty="0" smtClean="0">
                <a:solidFill>
                  <a:schemeClr val="bg1"/>
                </a:solidFill>
              </a:rPr>
              <a:t>un OVA </a:t>
            </a:r>
          </a:p>
          <a:p>
            <a:endParaRPr lang="es-ES" dirty="0"/>
          </a:p>
        </p:txBody>
      </p:sp>
      <p:sp>
        <p:nvSpPr>
          <p:cNvPr id="7" name="6 Flecha curvada hacia la derecha"/>
          <p:cNvSpPr/>
          <p:nvPr/>
        </p:nvSpPr>
        <p:spPr>
          <a:xfrm>
            <a:off x="1643042" y="3643314"/>
            <a:ext cx="428628" cy="64294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8" name="7 Flecha curvada hacia la derecha"/>
          <p:cNvSpPr/>
          <p:nvPr/>
        </p:nvSpPr>
        <p:spPr>
          <a:xfrm>
            <a:off x="1643042" y="5357826"/>
            <a:ext cx="428628" cy="64464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143108" y="3500438"/>
            <a:ext cx="678661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Con capacidad para ser usado en contextos  y propósitos educativos diferentes</a:t>
            </a:r>
          </a:p>
          <a:p>
            <a:endParaRPr lang="es-E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2143108" y="5214950"/>
            <a:ext cx="635798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Con capacidad para adaptarse y combinarse dentro de nuevas secuencias formativas.</a:t>
            </a:r>
          </a:p>
          <a:p>
            <a:endParaRPr lang="es-ES" dirty="0"/>
          </a:p>
        </p:txBody>
      </p:sp>
      <p:sp>
        <p:nvSpPr>
          <p:cNvPr id="13" name="12 Elipse"/>
          <p:cNvSpPr/>
          <p:nvPr/>
        </p:nvSpPr>
        <p:spPr>
          <a:xfrm>
            <a:off x="2214546" y="2285992"/>
            <a:ext cx="5286412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13 CuadroTexto"/>
          <p:cNvSpPr txBox="1"/>
          <p:nvPr/>
        </p:nvSpPr>
        <p:spPr>
          <a:xfrm>
            <a:off x="2786050" y="2571744"/>
            <a:ext cx="44291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solidFill>
                  <a:schemeClr val="bg1"/>
                </a:solidFill>
              </a:rPr>
              <a:t>REUTILIZACION</a:t>
            </a:r>
            <a:r>
              <a:rPr lang="es-ES" sz="2800" dirty="0" smtClean="0"/>
              <a:t>.</a:t>
            </a:r>
          </a:p>
          <a:p>
            <a:pPr algn="ctr"/>
            <a:endParaRPr lang="es-ES" sz="2800" dirty="0"/>
          </a:p>
        </p:txBody>
      </p:sp>
      <p:pic>
        <p:nvPicPr>
          <p:cNvPr id="3074" name="Picture 2" descr="A progresar se dij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143380"/>
            <a:ext cx="2266959" cy="17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8" grpId="0" animBg="1"/>
      <p:bldP spid="10" grpId="0"/>
      <p:bldP spid="11" grpId="0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A progresar se dij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879054"/>
            <a:ext cx="2428892" cy="1821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Elipse"/>
          <p:cNvSpPr/>
          <p:nvPr/>
        </p:nvSpPr>
        <p:spPr>
          <a:xfrm>
            <a:off x="2500298" y="857232"/>
            <a:ext cx="5357850" cy="9286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3500430" y="1071546"/>
            <a:ext cx="3571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>
                <a:solidFill>
                  <a:schemeClr val="bg1"/>
                </a:solidFill>
              </a:rPr>
              <a:t>EDUCATIVIDAD</a:t>
            </a:r>
            <a:endParaRPr lang="es-ES" sz="3200" dirty="0" smtClean="0">
              <a:solidFill>
                <a:schemeClr val="bg1"/>
              </a:solidFill>
            </a:endParaRPr>
          </a:p>
        </p:txBody>
      </p:sp>
      <p:sp>
        <p:nvSpPr>
          <p:cNvPr id="7" name="6 Flecha curvada hacia la derecha"/>
          <p:cNvSpPr/>
          <p:nvPr/>
        </p:nvSpPr>
        <p:spPr>
          <a:xfrm>
            <a:off x="1500166" y="2571744"/>
            <a:ext cx="1357322" cy="135732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3071802" y="2428868"/>
            <a:ext cx="507209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/>
              <a:t>Con capacidad para generar aprendizaje</a:t>
            </a:r>
          </a:p>
          <a:p>
            <a:endParaRPr lang="es-ES" sz="4000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A progresar se dij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879054"/>
            <a:ext cx="2428892" cy="1821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Elipse"/>
          <p:cNvSpPr/>
          <p:nvPr/>
        </p:nvSpPr>
        <p:spPr>
          <a:xfrm>
            <a:off x="785786" y="642918"/>
            <a:ext cx="8001056" cy="15001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CuadroTexto"/>
          <p:cNvSpPr txBox="1"/>
          <p:nvPr/>
        </p:nvSpPr>
        <p:spPr>
          <a:xfrm>
            <a:off x="2786050" y="1071546"/>
            <a:ext cx="4857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>
                <a:solidFill>
                  <a:schemeClr val="bg1"/>
                </a:solidFill>
              </a:rPr>
              <a:t>INTEROPERABILIDAD</a:t>
            </a:r>
            <a:endParaRPr lang="es-ES" sz="3200" dirty="0" smtClean="0">
              <a:solidFill>
                <a:schemeClr val="bg1"/>
              </a:solidFill>
            </a:endParaRPr>
          </a:p>
        </p:txBody>
      </p:sp>
      <p:sp>
        <p:nvSpPr>
          <p:cNvPr id="9" name="8 Flecha curvada hacia la derecha"/>
          <p:cNvSpPr/>
          <p:nvPr/>
        </p:nvSpPr>
        <p:spPr>
          <a:xfrm>
            <a:off x="1500166" y="2571744"/>
            <a:ext cx="1357322" cy="135732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3071802" y="2428868"/>
            <a:ext cx="507209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/>
              <a:t>Capacidad para poder integrarse entre estructuras y sistemas (plataformas) diferentes</a:t>
            </a:r>
          </a:p>
          <a:p>
            <a:endParaRPr lang="es-ES" sz="4000" dirty="0"/>
          </a:p>
        </p:txBody>
      </p:sp>
      <p:sp>
        <p:nvSpPr>
          <p:cNvPr id="11" name="10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 animBg="1"/>
      <p:bldP spid="1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190</TotalTime>
  <Words>315</Words>
  <Application>Microsoft Office PowerPoint</Application>
  <PresentationFormat>Presentación en pantalla (4:3)</PresentationFormat>
  <Paragraphs>46</Paragraphs>
  <Slides>16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Flujo</vt:lpstr>
      <vt:lpstr>CURSO VIRTUAL SOBRE OVA</vt:lpstr>
      <vt:lpstr>Diapositiva 2</vt:lpstr>
      <vt:lpstr>OVA</vt:lpstr>
      <vt:lpstr>Diapositiva 4</vt:lpstr>
      <vt:lpstr>Entidad informativa digital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CLASIFICACION DE OVA POR USO PEDAGOGICO</vt:lpstr>
      <vt:lpstr>Diapositiva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OVA</dc:title>
  <dc:creator>User</dc:creator>
  <cp:lastModifiedBy>User</cp:lastModifiedBy>
  <cp:revision>21</cp:revision>
  <dcterms:created xsi:type="dcterms:W3CDTF">2011-07-17T19:18:57Z</dcterms:created>
  <dcterms:modified xsi:type="dcterms:W3CDTF">2011-07-17T22:29:54Z</dcterms:modified>
</cp:coreProperties>
</file>