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6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0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36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286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040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04031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3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79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0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1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0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0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4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1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970DE-CBE6-477A-9B6E-76525E1F8F0A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79EDE-FD87-4DE3-99AF-214F254863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Ejercicio</a:t>
            </a:r>
            <a:endParaRPr lang="es-PE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362950" cy="5040313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 b="1"/>
              <a:t>Mundo de Bloques.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Considere un Mundo de Bloques consistente de </a:t>
            </a:r>
            <a:r>
              <a:rPr lang="es-PE" sz="2000">
                <a:solidFill>
                  <a:schemeClr val="accent2"/>
                </a:solidFill>
              </a:rPr>
              <a:t>bloques</a:t>
            </a:r>
            <a:r>
              <a:rPr lang="es-PE" sz="2000"/>
              <a:t> y una </a:t>
            </a:r>
            <a:r>
              <a:rPr lang="es-PE" sz="2000">
                <a:solidFill>
                  <a:schemeClr val="accent2"/>
                </a:solidFill>
              </a:rPr>
              <a:t>mesa</a:t>
            </a:r>
            <a:r>
              <a:rPr lang="es-PE" sz="2000"/>
              <a:t>. Los bloques pueden estar apoyados sobre la mesa o sobre otro bloque y se dice que un bloque está “libre“ si no tiene ningún otro bloque apoyado sobre él.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s-PE" sz="2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Las relaciones que se definen entre los objetos pertenecientes a este mundo son: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libre(B): es verdadera si el bloque B está “libre".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sobre(A;B): es verdadera si el bloque A está sobre el bloque B.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enMesa(A): es verdadera si el bloque A está apoyado sobre la mesa.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s-PE" sz="2000"/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Las acciones permitidas son: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apilar(A;B): apila un bloque A sobre un bloque B. Esta acción puede llevarse a cabo solo si ambos bloques están “libres”.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s-PE" sz="2000"/>
              <a:t>desapilar(A;B): desapila sobre la mesa el bloque A que está sobre el bloque B. Esta acción solo puede realizarse si el bloque A está libre.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s-PE" sz="2000"/>
          </a:p>
        </p:txBody>
      </p:sp>
    </p:spTree>
    <p:extLst>
      <p:ext uri="{BB962C8B-B14F-4D97-AF65-F5344CB8AC3E}">
        <p14:creationId xmlns:p14="http://schemas.microsoft.com/office/powerpoint/2010/main" val="33923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Ejercicio</a:t>
            </a:r>
            <a:endParaRPr lang="es-PE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96975"/>
            <a:ext cx="8362950" cy="5040313"/>
          </a:xfrm>
        </p:spPr>
        <p:txBody>
          <a:bodyPr>
            <a:normAutofit lnSpcReduction="10000"/>
          </a:bodyPr>
          <a:lstStyle/>
          <a:p>
            <a:pPr marL="357188" indent="-357188">
              <a:lnSpc>
                <a:spcPct val="80000"/>
              </a:lnSpc>
              <a:buFontTx/>
              <a:buNone/>
            </a:pPr>
            <a:r>
              <a:rPr lang="es-PE" sz="2000"/>
              <a:t>El estado inicial del mundo que se considera es el siguiente:</a:t>
            </a:r>
          </a:p>
          <a:p>
            <a:pPr marL="357188" indent="-357188">
              <a:lnSpc>
                <a:spcPct val="80000"/>
              </a:lnSpc>
              <a:buFontTx/>
              <a:buNone/>
            </a:pPr>
            <a:endParaRPr lang="es-PE" sz="2000"/>
          </a:p>
          <a:p>
            <a:pPr marL="357188" indent="-357188">
              <a:lnSpc>
                <a:spcPct val="80000"/>
              </a:lnSpc>
              <a:buFontTx/>
              <a:buNone/>
            </a:pPr>
            <a:endParaRPr lang="es-PE" sz="2000"/>
          </a:p>
          <a:p>
            <a:pPr marL="357188" indent="-357188">
              <a:lnSpc>
                <a:spcPct val="80000"/>
              </a:lnSpc>
              <a:buFontTx/>
              <a:buNone/>
            </a:pPr>
            <a:endParaRPr lang="es-PE" sz="2000"/>
          </a:p>
          <a:p>
            <a:pPr marL="357188" indent="-357188">
              <a:lnSpc>
                <a:spcPct val="80000"/>
              </a:lnSpc>
              <a:buFontTx/>
              <a:buNone/>
            </a:pPr>
            <a:r>
              <a:rPr lang="es-PE" sz="2000"/>
              <a:t>Preguntas:</a:t>
            </a:r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r>
              <a:rPr lang="es-PE" sz="2000"/>
              <a:t>Identifique las clases de este mundo y enumere los objetos.</a:t>
            </a:r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endParaRPr lang="es-PE" sz="2000"/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r>
              <a:rPr lang="es-PE" sz="2000"/>
              <a:t>Enumere los hechos que representan el estado inicial del Mundo de Bloques.</a:t>
            </a:r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endParaRPr lang="es-PE" sz="2000"/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r>
              <a:rPr lang="es-PE" sz="2000"/>
              <a:t>Defina las acciones apilar y desapilar</a:t>
            </a:r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endParaRPr lang="es-PE" sz="2000"/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r>
              <a:rPr lang="es-PE" sz="2000"/>
              <a:t>Describa el mundo resultante luego de llevar a cabo la siguiente secuencia de acciones a partir del estado inicial.	</a:t>
            </a:r>
            <a:r>
              <a:rPr lang="es-PE" sz="2000">
                <a:latin typeface="Courier New" pitchFamily="49" charset="0"/>
              </a:rPr>
              <a:t>desapilar(A,L); apilar(L,O); apilar(A,L)</a:t>
            </a:r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endParaRPr lang="es-PE" sz="2000"/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r>
              <a:rPr lang="es-PE" sz="2000"/>
              <a:t>Por cada acción realizada, indique claramente cuales son los estados intermedios que se van obteniendo.</a:t>
            </a:r>
          </a:p>
        </p:txBody>
      </p:sp>
      <p:pic>
        <p:nvPicPr>
          <p:cNvPr id="211973" name="Picture 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1557338"/>
            <a:ext cx="2066925" cy="8953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43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35975" cy="5111750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s-ES" sz="1800"/>
              <a:t>1.	bloque: A, L, O, H 		mesa: M</a:t>
            </a:r>
          </a:p>
          <a:p>
            <a:pPr marL="533400" indent="-533400">
              <a:buFontTx/>
              <a:buNone/>
            </a:pPr>
            <a:r>
              <a:rPr lang="es-PE" sz="1800"/>
              <a:t>2.	libre(A), sobre(A, L), libre(O), libre(H), enMesa(L)</a:t>
            </a:r>
            <a:r>
              <a:rPr lang="es-ES" sz="1800"/>
              <a:t> , </a:t>
            </a:r>
            <a:r>
              <a:rPr lang="es-PE" sz="1800"/>
              <a:t>enMesa(O)</a:t>
            </a:r>
            <a:r>
              <a:rPr lang="es-ES" sz="1800"/>
              <a:t> , </a:t>
            </a:r>
            <a:r>
              <a:rPr lang="es-PE" sz="1800"/>
              <a:t>enMesa(H)</a:t>
            </a:r>
            <a:r>
              <a:rPr lang="es-ES" sz="1800"/>
              <a:t> </a:t>
            </a:r>
          </a:p>
          <a:p>
            <a:pPr marL="533400" indent="-533400">
              <a:buFontTx/>
              <a:buNone/>
            </a:pPr>
            <a:r>
              <a:rPr lang="es-PE" sz="1800"/>
              <a:t>3.	apilar(x, y)	condición: 	enMesa(x), libre(x), libre(y)</a:t>
            </a:r>
          </a:p>
          <a:p>
            <a:pPr marL="533400" indent="-533400">
              <a:buFontTx/>
              <a:buNone/>
            </a:pPr>
            <a:r>
              <a:rPr lang="es-PE" sz="1800"/>
              <a:t>			efecto:		</a:t>
            </a:r>
            <a:r>
              <a:rPr lang="en-US" sz="1800">
                <a:cs typeface="Arial" pitchFamily="34" charset="0"/>
              </a:rPr>
              <a:t>¬</a:t>
            </a:r>
            <a:r>
              <a:rPr lang="es-PE" sz="1800"/>
              <a:t>enMesa(x), sobre(x,y), </a:t>
            </a:r>
            <a:r>
              <a:rPr lang="en-US" sz="1800">
                <a:cs typeface="Arial" pitchFamily="34" charset="0"/>
              </a:rPr>
              <a:t>¬libre(y)</a:t>
            </a:r>
            <a:endParaRPr lang="es-PE" sz="1800"/>
          </a:p>
          <a:p>
            <a:pPr marL="533400" indent="-533400">
              <a:buFontTx/>
              <a:buNone/>
            </a:pPr>
            <a:r>
              <a:rPr lang="es-ES" sz="1800"/>
              <a:t>	</a:t>
            </a:r>
            <a:r>
              <a:rPr lang="es-PE" sz="1800"/>
              <a:t>desapilar(x,y) condición:	sobre(x, y), libre(x)</a:t>
            </a:r>
          </a:p>
          <a:p>
            <a:pPr marL="533400" indent="-533400">
              <a:buFontTx/>
              <a:buNone/>
            </a:pPr>
            <a:r>
              <a:rPr lang="es-PE" sz="1800"/>
              <a:t>			e</a:t>
            </a:r>
            <a:r>
              <a:rPr lang="es-ES" sz="1800"/>
              <a:t>fecto:		</a:t>
            </a:r>
            <a:r>
              <a:rPr lang="en-US" sz="1800">
                <a:cs typeface="Arial" pitchFamily="34" charset="0"/>
              </a:rPr>
              <a:t>¬</a:t>
            </a:r>
            <a:r>
              <a:rPr lang="es-PE" sz="1800"/>
              <a:t>sobre(x,y), libre(y), enMesa(x)</a:t>
            </a:r>
          </a:p>
          <a:p>
            <a:pPr marL="533400" indent="-533400">
              <a:buFontTx/>
              <a:buNone/>
            </a:pPr>
            <a:endParaRPr lang="es-ES" sz="1800"/>
          </a:p>
          <a:p>
            <a:pPr marL="533400" indent="-533400">
              <a:buFontTx/>
              <a:buNone/>
            </a:pPr>
            <a:endParaRPr lang="es-ES" sz="1800"/>
          </a:p>
          <a:p>
            <a:pPr marL="533400" indent="-533400">
              <a:buFontTx/>
              <a:buNone/>
            </a:pPr>
            <a:endParaRPr lang="es-ES" sz="1800"/>
          </a:p>
          <a:p>
            <a:pPr marL="533400" indent="-533400">
              <a:buFontTx/>
              <a:buNone/>
            </a:pPr>
            <a:r>
              <a:rPr lang="es-ES" sz="1800"/>
              <a:t>4.			 </a:t>
            </a:r>
            <a:r>
              <a:rPr lang="es-PE" sz="1800"/>
              <a:t>libre(A), sobre(A, L), sobre(L,O), enMesa(O)</a:t>
            </a:r>
            <a:r>
              <a:rPr lang="es-ES" sz="1800"/>
              <a:t> , </a:t>
            </a:r>
            <a:r>
              <a:rPr lang="es-PE" sz="1800"/>
              <a:t>enMesa(H)</a:t>
            </a:r>
            <a:r>
              <a:rPr lang="es-ES" sz="1800"/>
              <a:t> 	</a:t>
            </a:r>
          </a:p>
          <a:p>
            <a:pPr marL="533400" indent="-533400">
              <a:buFontTx/>
              <a:buNone/>
            </a:pPr>
            <a:endParaRPr lang="es-ES" sz="1800"/>
          </a:p>
          <a:p>
            <a:pPr marL="533400" indent="-533400">
              <a:buFontTx/>
              <a:buNone/>
            </a:pPr>
            <a:endParaRPr lang="es-ES" sz="1800"/>
          </a:p>
          <a:p>
            <a:pPr marL="533400" indent="-533400">
              <a:buFontTx/>
              <a:buNone/>
            </a:pPr>
            <a:endParaRPr lang="es-ES" sz="1800"/>
          </a:p>
          <a:p>
            <a:pPr marL="533400" indent="-533400">
              <a:buFontTx/>
              <a:buNone/>
            </a:pPr>
            <a:r>
              <a:rPr lang="es-ES" sz="1800"/>
              <a:t>5.	</a:t>
            </a:r>
            <a:endParaRPr lang="es-PE" sz="1800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Solución</a:t>
            </a:r>
            <a:endParaRPr lang="es-PE"/>
          </a:p>
        </p:txBody>
      </p:sp>
      <p:grpSp>
        <p:nvGrpSpPr>
          <p:cNvPr id="235524" name="Group 4"/>
          <p:cNvGrpSpPr>
            <a:grpSpLocks/>
          </p:cNvGrpSpPr>
          <p:nvPr/>
        </p:nvGrpSpPr>
        <p:grpSpPr bwMode="auto">
          <a:xfrm>
            <a:off x="1116013" y="4652963"/>
            <a:ext cx="7561262" cy="1517650"/>
            <a:chOff x="430" y="1616"/>
            <a:chExt cx="4763" cy="956"/>
          </a:xfrm>
        </p:grpSpPr>
        <p:sp>
          <p:nvSpPr>
            <p:cNvPr id="235525" name="Rectangle 5"/>
            <p:cNvSpPr>
              <a:spLocks noChangeArrowheads="1"/>
            </p:cNvSpPr>
            <p:nvPr/>
          </p:nvSpPr>
          <p:spPr bwMode="auto">
            <a:xfrm>
              <a:off x="1790" y="2341"/>
              <a:ext cx="1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s-PE" sz="1800"/>
                <a:t>desapilar(A,L)</a:t>
              </a:r>
            </a:p>
          </p:txBody>
        </p:sp>
        <p:sp>
          <p:nvSpPr>
            <p:cNvPr id="235526" name="Rectangle 6"/>
            <p:cNvSpPr>
              <a:spLocks noChangeArrowheads="1"/>
            </p:cNvSpPr>
            <p:nvPr/>
          </p:nvSpPr>
          <p:spPr bwMode="auto">
            <a:xfrm>
              <a:off x="476" y="1842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A</a:t>
              </a:r>
              <a:endParaRPr lang="es-PE" sz="2000"/>
            </a:p>
          </p:txBody>
        </p:sp>
        <p:sp>
          <p:nvSpPr>
            <p:cNvPr id="235527" name="Rectangle 7"/>
            <p:cNvSpPr>
              <a:spLocks noChangeArrowheads="1"/>
            </p:cNvSpPr>
            <p:nvPr/>
          </p:nvSpPr>
          <p:spPr bwMode="auto">
            <a:xfrm>
              <a:off x="793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O</a:t>
              </a:r>
              <a:endParaRPr lang="es-PE" sz="2000"/>
            </a:p>
          </p:txBody>
        </p:sp>
        <p:sp>
          <p:nvSpPr>
            <p:cNvPr id="235528" name="Rectangle 8"/>
            <p:cNvSpPr>
              <a:spLocks noChangeArrowheads="1"/>
            </p:cNvSpPr>
            <p:nvPr/>
          </p:nvSpPr>
          <p:spPr bwMode="auto">
            <a:xfrm>
              <a:off x="476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L</a:t>
              </a:r>
              <a:endParaRPr lang="es-PE" sz="2000"/>
            </a:p>
          </p:txBody>
        </p:sp>
        <p:sp>
          <p:nvSpPr>
            <p:cNvPr id="235529" name="Rectangle 9"/>
            <p:cNvSpPr>
              <a:spLocks noChangeArrowheads="1"/>
            </p:cNvSpPr>
            <p:nvPr/>
          </p:nvSpPr>
          <p:spPr bwMode="auto">
            <a:xfrm>
              <a:off x="1111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H</a:t>
              </a:r>
              <a:endParaRPr lang="es-PE" sz="2000"/>
            </a:p>
          </p:txBody>
        </p:sp>
        <p:sp>
          <p:nvSpPr>
            <p:cNvPr id="235530" name="Line 10"/>
            <p:cNvSpPr>
              <a:spLocks noChangeShapeType="1"/>
            </p:cNvSpPr>
            <p:nvPr/>
          </p:nvSpPr>
          <p:spPr bwMode="auto">
            <a:xfrm>
              <a:off x="430" y="2296"/>
              <a:ext cx="9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31" name="Rectangle 11"/>
            <p:cNvSpPr>
              <a:spLocks noChangeArrowheads="1"/>
            </p:cNvSpPr>
            <p:nvPr/>
          </p:nvSpPr>
          <p:spPr bwMode="auto">
            <a:xfrm>
              <a:off x="2652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A</a:t>
              </a:r>
              <a:endParaRPr lang="es-PE" sz="2000"/>
            </a:p>
          </p:txBody>
        </p:sp>
        <p:sp>
          <p:nvSpPr>
            <p:cNvPr id="235532" name="Rectangle 12"/>
            <p:cNvSpPr>
              <a:spLocks noChangeArrowheads="1"/>
            </p:cNvSpPr>
            <p:nvPr/>
          </p:nvSpPr>
          <p:spPr bwMode="auto">
            <a:xfrm>
              <a:off x="2017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O</a:t>
              </a:r>
              <a:endParaRPr lang="es-PE" sz="2000"/>
            </a:p>
          </p:txBody>
        </p:sp>
        <p:sp>
          <p:nvSpPr>
            <p:cNvPr id="235533" name="Rectangle 13"/>
            <p:cNvSpPr>
              <a:spLocks noChangeArrowheads="1"/>
            </p:cNvSpPr>
            <p:nvPr/>
          </p:nvSpPr>
          <p:spPr bwMode="auto">
            <a:xfrm>
              <a:off x="1700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L</a:t>
              </a:r>
              <a:endParaRPr lang="es-PE" sz="2000"/>
            </a:p>
          </p:txBody>
        </p:sp>
        <p:sp>
          <p:nvSpPr>
            <p:cNvPr id="235534" name="Rectangle 14"/>
            <p:cNvSpPr>
              <a:spLocks noChangeArrowheads="1"/>
            </p:cNvSpPr>
            <p:nvPr/>
          </p:nvSpPr>
          <p:spPr bwMode="auto">
            <a:xfrm>
              <a:off x="2335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H</a:t>
              </a:r>
              <a:endParaRPr lang="es-PE" sz="2000"/>
            </a:p>
          </p:txBody>
        </p:sp>
        <p:sp>
          <p:nvSpPr>
            <p:cNvPr id="235535" name="Line 15"/>
            <p:cNvSpPr>
              <a:spLocks noChangeShapeType="1"/>
            </p:cNvSpPr>
            <p:nvPr/>
          </p:nvSpPr>
          <p:spPr bwMode="auto">
            <a:xfrm>
              <a:off x="1654" y="2296"/>
              <a:ext cx="12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3877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A</a:t>
              </a:r>
              <a:endParaRPr lang="es-PE" sz="2000"/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3242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O</a:t>
              </a:r>
              <a:endParaRPr lang="es-PE" sz="2000"/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3242" y="1842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L</a:t>
              </a:r>
              <a:endParaRPr lang="es-PE" sz="2000"/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3559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H</a:t>
              </a:r>
              <a:endParaRPr lang="es-PE" sz="2000"/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4504" y="1616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A</a:t>
              </a:r>
              <a:endParaRPr lang="es-PE" sz="2000"/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4504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O</a:t>
              </a:r>
              <a:endParaRPr lang="es-PE" sz="2000"/>
            </a:p>
          </p:txBody>
        </p:sp>
        <p:sp>
          <p:nvSpPr>
            <p:cNvPr id="235542" name="Rectangle 22"/>
            <p:cNvSpPr>
              <a:spLocks noChangeArrowheads="1"/>
            </p:cNvSpPr>
            <p:nvPr/>
          </p:nvSpPr>
          <p:spPr bwMode="auto">
            <a:xfrm>
              <a:off x="4504" y="1842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L</a:t>
              </a:r>
              <a:endParaRPr lang="es-PE" sz="2000"/>
            </a:p>
          </p:txBody>
        </p:sp>
        <p:sp>
          <p:nvSpPr>
            <p:cNvPr id="235543" name="Rectangle 23"/>
            <p:cNvSpPr>
              <a:spLocks noChangeArrowheads="1"/>
            </p:cNvSpPr>
            <p:nvPr/>
          </p:nvSpPr>
          <p:spPr bwMode="auto">
            <a:xfrm>
              <a:off x="4822" y="2069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H</a:t>
              </a:r>
              <a:endParaRPr lang="es-PE" sz="2000"/>
            </a:p>
          </p:txBody>
        </p:sp>
        <p:sp>
          <p:nvSpPr>
            <p:cNvPr id="235544" name="Line 24"/>
            <p:cNvSpPr>
              <a:spLocks noChangeShapeType="1"/>
            </p:cNvSpPr>
            <p:nvPr/>
          </p:nvSpPr>
          <p:spPr bwMode="auto">
            <a:xfrm>
              <a:off x="4459" y="2296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5" name="Line 25"/>
            <p:cNvSpPr>
              <a:spLocks noChangeShapeType="1"/>
            </p:cNvSpPr>
            <p:nvPr/>
          </p:nvSpPr>
          <p:spPr bwMode="auto">
            <a:xfrm>
              <a:off x="3152" y="2296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46" name="Rectangle 26"/>
            <p:cNvSpPr>
              <a:spLocks noChangeArrowheads="1"/>
            </p:cNvSpPr>
            <p:nvPr/>
          </p:nvSpPr>
          <p:spPr bwMode="auto">
            <a:xfrm>
              <a:off x="3288" y="2341"/>
              <a:ext cx="7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s-PE" sz="1800"/>
                <a:t>apilar(L,O)</a:t>
              </a:r>
            </a:p>
          </p:txBody>
        </p:sp>
        <p:sp>
          <p:nvSpPr>
            <p:cNvPr id="235547" name="Rectangle 27"/>
            <p:cNvSpPr>
              <a:spLocks noChangeArrowheads="1"/>
            </p:cNvSpPr>
            <p:nvPr/>
          </p:nvSpPr>
          <p:spPr bwMode="auto">
            <a:xfrm>
              <a:off x="4413" y="2341"/>
              <a:ext cx="7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s-PE" sz="1800"/>
                <a:t>apilar(A,L)</a:t>
              </a:r>
            </a:p>
          </p:txBody>
        </p:sp>
      </p:grpSp>
      <p:grpSp>
        <p:nvGrpSpPr>
          <p:cNvPr id="235555" name="Group 35"/>
          <p:cNvGrpSpPr>
            <a:grpSpLocks/>
          </p:cNvGrpSpPr>
          <p:nvPr/>
        </p:nvGrpSpPr>
        <p:grpSpPr bwMode="auto">
          <a:xfrm>
            <a:off x="1042988" y="3357563"/>
            <a:ext cx="1008062" cy="1079500"/>
            <a:chOff x="703" y="2115"/>
            <a:chExt cx="635" cy="680"/>
          </a:xfrm>
        </p:grpSpPr>
        <p:sp>
          <p:nvSpPr>
            <p:cNvPr id="235549" name="Rectangle 29"/>
            <p:cNvSpPr>
              <a:spLocks noChangeArrowheads="1"/>
            </p:cNvSpPr>
            <p:nvPr/>
          </p:nvSpPr>
          <p:spPr bwMode="auto">
            <a:xfrm>
              <a:off x="748" y="2115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A</a:t>
              </a:r>
              <a:endParaRPr lang="es-PE" sz="2000"/>
            </a:p>
          </p:txBody>
        </p:sp>
        <p:sp>
          <p:nvSpPr>
            <p:cNvPr id="235550" name="Rectangle 30"/>
            <p:cNvSpPr>
              <a:spLocks noChangeArrowheads="1"/>
            </p:cNvSpPr>
            <p:nvPr/>
          </p:nvSpPr>
          <p:spPr bwMode="auto">
            <a:xfrm>
              <a:off x="748" y="256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O</a:t>
              </a:r>
              <a:endParaRPr lang="es-PE" sz="2000"/>
            </a:p>
          </p:txBody>
        </p:sp>
        <p:sp>
          <p:nvSpPr>
            <p:cNvPr id="235551" name="Rectangle 31"/>
            <p:cNvSpPr>
              <a:spLocks noChangeArrowheads="1"/>
            </p:cNvSpPr>
            <p:nvPr/>
          </p:nvSpPr>
          <p:spPr bwMode="auto">
            <a:xfrm>
              <a:off x="748" y="2341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L</a:t>
              </a:r>
              <a:endParaRPr lang="es-PE" sz="2000"/>
            </a:p>
          </p:txBody>
        </p:sp>
        <p:sp>
          <p:nvSpPr>
            <p:cNvPr id="235552" name="Rectangle 32"/>
            <p:cNvSpPr>
              <a:spLocks noChangeArrowheads="1"/>
            </p:cNvSpPr>
            <p:nvPr/>
          </p:nvSpPr>
          <p:spPr bwMode="auto">
            <a:xfrm>
              <a:off x="1066" y="2568"/>
              <a:ext cx="227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000"/>
                <a:t>H</a:t>
              </a:r>
              <a:endParaRPr lang="es-PE" sz="2000"/>
            </a:p>
          </p:txBody>
        </p:sp>
        <p:sp>
          <p:nvSpPr>
            <p:cNvPr id="235553" name="Line 33"/>
            <p:cNvSpPr>
              <a:spLocks noChangeShapeType="1"/>
            </p:cNvSpPr>
            <p:nvPr/>
          </p:nvSpPr>
          <p:spPr bwMode="auto">
            <a:xfrm>
              <a:off x="703" y="2795"/>
              <a:ext cx="6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58066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Presentación en pantalla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Ejercicio</vt:lpstr>
      <vt:lpstr>Ejercicio</vt:lpstr>
      <vt:lpstr>Solución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</dc:title>
  <dc:creator>CHEPO</dc:creator>
  <cp:lastModifiedBy>CHEPO</cp:lastModifiedBy>
  <cp:revision>1</cp:revision>
  <dcterms:created xsi:type="dcterms:W3CDTF">2012-06-03T23:09:05Z</dcterms:created>
  <dcterms:modified xsi:type="dcterms:W3CDTF">2012-06-03T23:09:35Z</dcterms:modified>
</cp:coreProperties>
</file>