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20F91-0708-4272-8A95-61B39E5343F6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E7CD-F0B9-43F3-B7C9-EB4364C11D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61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2E7CD-F0B9-43F3-B7C9-EB4364C11D82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257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23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879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815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815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22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897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792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279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825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85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160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FECA-606B-4FEC-B3AC-5501F40E0BE2}" type="datetimeFigureOut">
              <a:rPr lang="es-CO" smtClean="0"/>
              <a:t>01/10/2012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8BA6B-0B39-4977-8A71-EEE8B07C0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119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6600" dirty="0" smtClean="0">
                <a:solidFill>
                  <a:srgbClr val="FFC000"/>
                </a:solidFill>
              </a:rPr>
              <a:t>INTEGRANTES</a:t>
            </a:r>
            <a:endParaRPr lang="es-CO" sz="6600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4000" dirty="0" smtClean="0">
                <a:solidFill>
                  <a:srgbClr val="FFC000"/>
                </a:solidFill>
              </a:rPr>
              <a:t>ALEXIS MENDOZA</a:t>
            </a:r>
          </a:p>
          <a:p>
            <a:r>
              <a:rPr lang="es-CO" sz="4000" dirty="0" smtClean="0">
                <a:solidFill>
                  <a:srgbClr val="FFC000"/>
                </a:solidFill>
              </a:rPr>
              <a:t>ALDAIR ARRIETA </a:t>
            </a:r>
          </a:p>
          <a:p>
            <a:r>
              <a:rPr lang="es-CO" sz="4000" dirty="0" smtClean="0">
                <a:solidFill>
                  <a:srgbClr val="FFC000"/>
                </a:solidFill>
              </a:rPr>
              <a:t>CARLOS PASTOR </a:t>
            </a:r>
          </a:p>
          <a:p>
            <a:r>
              <a:rPr lang="es-CO" sz="4000" dirty="0" smtClean="0">
                <a:solidFill>
                  <a:srgbClr val="FFC000"/>
                </a:solidFill>
              </a:rPr>
              <a:t>LORENA RODRIGUEZ</a:t>
            </a:r>
          </a:p>
          <a:p>
            <a:r>
              <a:rPr lang="es-CO" sz="4000" dirty="0" smtClean="0">
                <a:solidFill>
                  <a:srgbClr val="FFC000"/>
                </a:solidFill>
              </a:rPr>
              <a:t>ANTHONY JIMENEZ</a:t>
            </a:r>
            <a:endParaRPr lang="es-CO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3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idx="1"/>
          </p:nvPr>
        </p:nvSpPr>
        <p:spPr>
          <a:xfrm>
            <a:off x="107950" y="188913"/>
            <a:ext cx="903605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>
                <a:solidFill>
                  <a:srgbClr val="FFC000"/>
                </a:solidFill>
              </a:rPr>
              <a:t>La arquitectura Cliente/Servidor. </a:t>
            </a:r>
          </a:p>
          <a:p>
            <a:r>
              <a:rPr lang="es-CO" sz="1800" dirty="0">
                <a:solidFill>
                  <a:srgbClr val="FFC000"/>
                </a:solidFill>
              </a:rPr>
              <a:t> En la arquitectura  cliente/servidor,  la aplicación de base de datos está separada en dos </a:t>
            </a:r>
            <a:r>
              <a:rPr lang="es-CO" sz="1800" dirty="0" smtClean="0">
                <a:solidFill>
                  <a:srgbClr val="FFC000"/>
                </a:solidFill>
              </a:rPr>
              <a:t>partes</a:t>
            </a:r>
            <a:r>
              <a:rPr lang="es-CO" sz="1800" dirty="0">
                <a:solidFill>
                  <a:srgbClr val="FFC000"/>
                </a:solidFill>
              </a:rPr>
              <a:t>: la porción cliente y la porción servidor.  El cliente ejecuta la aplicación que accede a la </a:t>
            </a:r>
            <a:r>
              <a:rPr lang="es-CO" sz="1800" dirty="0" smtClean="0">
                <a:solidFill>
                  <a:srgbClr val="FFC000"/>
                </a:solidFill>
              </a:rPr>
              <a:t>información </a:t>
            </a:r>
            <a:r>
              <a:rPr lang="es-CO" sz="1800" dirty="0">
                <a:solidFill>
                  <a:srgbClr val="FFC000"/>
                </a:solidFill>
              </a:rPr>
              <a:t>de la base de datos e </a:t>
            </a:r>
            <a:r>
              <a:rPr lang="es-CO" sz="1800" dirty="0" smtClean="0">
                <a:solidFill>
                  <a:srgbClr val="FFC000"/>
                </a:solidFill>
              </a:rPr>
              <a:t>interactúa </a:t>
            </a:r>
            <a:r>
              <a:rPr lang="es-CO" sz="1800" dirty="0">
                <a:solidFill>
                  <a:srgbClr val="FFC000"/>
                </a:solidFill>
              </a:rPr>
              <a:t>principalmente con el usuario a través del teclado, la </a:t>
            </a:r>
            <a:r>
              <a:rPr lang="es-CO" sz="1800" dirty="0" smtClean="0">
                <a:solidFill>
                  <a:srgbClr val="FFC000"/>
                </a:solidFill>
              </a:rPr>
              <a:t>pantalla </a:t>
            </a:r>
            <a:r>
              <a:rPr lang="es-CO" sz="1800" dirty="0">
                <a:solidFill>
                  <a:srgbClr val="FFC000"/>
                </a:solidFill>
              </a:rPr>
              <a:t>y el ratón. El servidor ejecuta el gestor de la base de datos y maneja las funciones requeridas </a:t>
            </a:r>
            <a:r>
              <a:rPr lang="es-CO" sz="1800" dirty="0" smtClean="0">
                <a:solidFill>
                  <a:srgbClr val="FFC000"/>
                </a:solidFill>
              </a:rPr>
              <a:t>para </a:t>
            </a:r>
            <a:r>
              <a:rPr lang="es-CO" sz="1800" dirty="0">
                <a:solidFill>
                  <a:srgbClr val="FFC000"/>
                </a:solidFill>
              </a:rPr>
              <a:t>el acceso concurrente a los datos compartidos de la base de datos. </a:t>
            </a:r>
          </a:p>
          <a:p>
            <a:r>
              <a:rPr lang="es-CO" sz="1900" dirty="0">
                <a:solidFill>
                  <a:srgbClr val="FFC000"/>
                </a:solidFill>
              </a:rPr>
              <a:t> Aunque la aplicación cliente y el servidor pueden ser ejecutados en el mismo ordenador, </a:t>
            </a:r>
            <a:r>
              <a:rPr lang="es-CO" sz="1900" dirty="0" smtClean="0">
                <a:solidFill>
                  <a:srgbClr val="FFC000"/>
                </a:solidFill>
              </a:rPr>
              <a:t>suele </a:t>
            </a:r>
            <a:r>
              <a:rPr lang="es-CO" sz="1900" dirty="0">
                <a:solidFill>
                  <a:srgbClr val="FFC000"/>
                </a:solidFill>
              </a:rPr>
              <a:t>ser más efectivo y eficiente cuando la(s) parte(s) cliente(s) y el servidor se </a:t>
            </a:r>
            <a:r>
              <a:rPr lang="es-CO" sz="1900" dirty="0" smtClean="0">
                <a:solidFill>
                  <a:srgbClr val="FFC000"/>
                </a:solidFill>
              </a:rPr>
              <a:t>ejecutan </a:t>
            </a:r>
            <a:r>
              <a:rPr lang="es-CO" sz="1900" dirty="0">
                <a:solidFill>
                  <a:srgbClr val="FFC000"/>
                </a:solidFill>
              </a:rPr>
              <a:t>en </a:t>
            </a:r>
            <a:r>
              <a:rPr lang="es-CO" sz="1900" dirty="0" smtClean="0">
                <a:solidFill>
                  <a:srgbClr val="FFC000"/>
                </a:solidFill>
              </a:rPr>
              <a:t>máquinas </a:t>
            </a:r>
            <a:r>
              <a:rPr lang="es-CO" sz="1900" dirty="0">
                <a:solidFill>
                  <a:srgbClr val="FFC000"/>
                </a:solidFill>
              </a:rPr>
              <a:t>diferentes conectadas a través de un red</a:t>
            </a:r>
            <a:r>
              <a:rPr lang="es-CO" sz="1900" dirty="0" smtClean="0">
                <a:solidFill>
                  <a:srgbClr val="FFC000"/>
                </a:solidFill>
              </a:rPr>
              <a:t>.</a:t>
            </a:r>
          </a:p>
          <a:p>
            <a:pPr algn="ctr"/>
            <a:endParaRPr lang="es-CO" sz="1900" dirty="0">
              <a:solidFill>
                <a:srgbClr val="FFC000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72183"/>
              </p:ext>
            </p:extLst>
          </p:nvPr>
        </p:nvGraphicFramePr>
        <p:xfrm>
          <a:off x="3754760" y="3634224"/>
          <a:ext cx="14401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SERVIDOR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11 Flecha abajo"/>
          <p:cNvSpPr/>
          <p:nvPr/>
        </p:nvSpPr>
        <p:spPr>
          <a:xfrm>
            <a:off x="4499992" y="4006075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79573"/>
              </p:ext>
            </p:extLst>
          </p:nvPr>
        </p:nvGraphicFramePr>
        <p:xfrm>
          <a:off x="3768793" y="4365104"/>
          <a:ext cx="1512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RED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14 Conector angular"/>
          <p:cNvCxnSpPr/>
          <p:nvPr/>
        </p:nvCxnSpPr>
        <p:spPr>
          <a:xfrm>
            <a:off x="5220072" y="4581128"/>
            <a:ext cx="1944216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/>
          <p:nvPr/>
        </p:nvCxnSpPr>
        <p:spPr>
          <a:xfrm rot="10800000" flipV="1">
            <a:off x="2195736" y="4581128"/>
            <a:ext cx="1728192" cy="6480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092405"/>
              </p:ext>
            </p:extLst>
          </p:nvPr>
        </p:nvGraphicFramePr>
        <p:xfrm>
          <a:off x="7020272" y="5115788"/>
          <a:ext cx="1319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CLIENTE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647058"/>
              </p:ext>
            </p:extLst>
          </p:nvPr>
        </p:nvGraphicFramePr>
        <p:xfrm>
          <a:off x="1115616" y="5043781"/>
          <a:ext cx="12241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CLIENTE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796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9358803">
            <a:off x="194468" y="1641893"/>
            <a:ext cx="8686800" cy="3802434"/>
          </a:xfrm>
        </p:spPr>
        <p:txBody>
          <a:bodyPr>
            <a:noAutofit/>
          </a:bodyPr>
          <a:lstStyle/>
          <a:p>
            <a:r>
              <a:rPr lang="es-CO" sz="15000" dirty="0" smtClean="0">
                <a:solidFill>
                  <a:srgbClr val="FF0000"/>
                </a:solidFill>
              </a:rPr>
              <a:t>GRACIAS</a:t>
            </a:r>
            <a:endParaRPr lang="es-CO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9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8800" dirty="0" smtClean="0">
                <a:solidFill>
                  <a:srgbClr val="FF0000"/>
                </a:solidFill>
              </a:rPr>
              <a:t>ARCHIVO  Y BASE DE DATOS</a:t>
            </a:r>
            <a:endParaRPr lang="es-CO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5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 advClick="0">
        <p14:prism isContent="1"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</a:rPr>
              <a:t> </a:t>
            </a:r>
            <a:endParaRPr lang="es-CO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800" dirty="0" smtClean="0">
                <a:solidFill>
                  <a:srgbClr val="FFC000"/>
                </a:solidFill>
              </a:rPr>
              <a:t>CONCEPTO DE ARCHIVOS</a:t>
            </a:r>
          </a:p>
          <a:p>
            <a:pPr marL="0" indent="0">
              <a:buNone/>
            </a:pPr>
            <a:r>
              <a:rPr lang="es-CO" sz="2400" dirty="0" smtClean="0">
                <a:solidFill>
                  <a:srgbClr val="FFC000"/>
                </a:solidFill>
              </a:rPr>
              <a:t>Un </a:t>
            </a:r>
            <a:r>
              <a:rPr lang="es-CO" sz="2400" dirty="0">
                <a:solidFill>
                  <a:srgbClr val="FFC000"/>
                </a:solidFill>
              </a:rPr>
              <a:t>archivo  o fichero es un conjunto de información sobre el mismo tema, tratada como una </a:t>
            </a:r>
            <a:r>
              <a:rPr lang="es-CO" sz="2400" dirty="0" smtClean="0">
                <a:solidFill>
                  <a:srgbClr val="FFC000"/>
                </a:solidFill>
              </a:rPr>
              <a:t> unidad </a:t>
            </a:r>
            <a:r>
              <a:rPr lang="es-CO" sz="2400" dirty="0">
                <a:solidFill>
                  <a:srgbClr val="FFC000"/>
                </a:solidFill>
              </a:rPr>
              <a:t>de almacenamiento y organizada de forma estructurada para la búsqueda de un dato </a:t>
            </a:r>
          </a:p>
          <a:p>
            <a:pPr marL="0" indent="0">
              <a:buNone/>
            </a:pPr>
            <a:r>
              <a:rPr lang="es-CO" sz="2400" dirty="0" smtClean="0">
                <a:solidFill>
                  <a:srgbClr val="FFC000"/>
                </a:solidFill>
              </a:rPr>
              <a:t>Individual.</a:t>
            </a:r>
          </a:p>
          <a:p>
            <a:pPr marL="0" indent="0">
              <a:buNone/>
            </a:pPr>
            <a:endParaRPr lang="es-CO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s-CO" sz="2400" dirty="0">
                <a:solidFill>
                  <a:srgbClr val="FFC000"/>
                </a:solidFill>
              </a:rPr>
              <a:t>El concepto de archivo surge de la necesidad, en los sistemas operativos, de almacenar la </a:t>
            </a:r>
            <a:r>
              <a:rPr lang="es-CO" sz="2400" dirty="0" smtClean="0">
                <a:solidFill>
                  <a:srgbClr val="FFC000"/>
                </a:solidFill>
              </a:rPr>
              <a:t>información</a:t>
            </a:r>
            <a:r>
              <a:rPr lang="es-CO" sz="2400" dirty="0">
                <a:solidFill>
                  <a:srgbClr val="FFC000"/>
                </a:solidFill>
              </a:rPr>
              <a:t>. Los archivos pueden contener programas, datos o algún otro elemento que el usuario </a:t>
            </a:r>
            <a:r>
              <a:rPr lang="es-CO" sz="2400" dirty="0" smtClean="0">
                <a:solidFill>
                  <a:srgbClr val="FFC000"/>
                </a:solidFill>
              </a:rPr>
              <a:t>desee</a:t>
            </a:r>
            <a:r>
              <a:rPr lang="es-CO" sz="2400" dirty="0">
                <a:solidFill>
                  <a:srgbClr val="FFC000"/>
                </a:solidFill>
              </a:rPr>
              <a:t>. El sistema operativo debe proporcionar operaciones para crear, destruir, leer y escribir </a:t>
            </a:r>
            <a:r>
              <a:rPr lang="es-CO" sz="2400" dirty="0" smtClean="0">
                <a:solidFill>
                  <a:srgbClr val="FFC000"/>
                </a:solidFill>
              </a:rPr>
              <a:t>archivos</a:t>
            </a:r>
            <a:r>
              <a:rPr lang="es-CO" sz="2400" dirty="0">
                <a:solidFill>
                  <a:srgbClr val="FFC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621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TIPOS DE ARCHIVOS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>
                <a:solidFill>
                  <a:srgbClr val="FF0000"/>
                </a:solidFill>
              </a:rPr>
              <a:t>La mayoría de los sistemas operativos tienen tres tipos básicos de  archivos: regulares, </a:t>
            </a:r>
            <a:r>
              <a:rPr lang="es-CO" dirty="0" smtClean="0">
                <a:solidFill>
                  <a:srgbClr val="FF0000"/>
                </a:solidFill>
              </a:rPr>
              <a:t>directorios </a:t>
            </a:r>
            <a:r>
              <a:rPr lang="es-CO" dirty="0">
                <a:solidFill>
                  <a:srgbClr val="FF0000"/>
                </a:solidFill>
              </a:rPr>
              <a:t>y archivos especiales. Los archivos especiales se utilizan (como hace UNIX) para modelar </a:t>
            </a:r>
            <a:r>
              <a:rPr lang="es-CO" dirty="0" smtClean="0">
                <a:solidFill>
                  <a:srgbClr val="FF0000"/>
                </a:solidFill>
              </a:rPr>
              <a:t>dispositivos </a:t>
            </a:r>
            <a:r>
              <a:rPr lang="es-CO" dirty="0">
                <a:solidFill>
                  <a:srgbClr val="FF0000"/>
                </a:solidFill>
              </a:rPr>
              <a:t>de disco y terminales. Los archivos regulares se subdividen en tipos distintos en base a </a:t>
            </a:r>
            <a:r>
              <a:rPr lang="es-CO" dirty="0" smtClean="0">
                <a:solidFill>
                  <a:srgbClr val="FF0000"/>
                </a:solidFill>
              </a:rPr>
              <a:t>su </a:t>
            </a:r>
            <a:r>
              <a:rPr lang="es-CO" dirty="0">
                <a:solidFill>
                  <a:srgbClr val="FF0000"/>
                </a:solidFill>
              </a:rPr>
              <a:t>uso. Los tipos diferentes se distinguen por medio de nombres que terminan con extensiones de </a:t>
            </a:r>
            <a:r>
              <a:rPr lang="es-CO" dirty="0" smtClean="0">
                <a:solidFill>
                  <a:srgbClr val="FF0000"/>
                </a:solidFill>
              </a:rPr>
              <a:t>archivo </a:t>
            </a:r>
            <a:r>
              <a:rPr lang="es-CO" dirty="0">
                <a:solidFill>
                  <a:srgbClr val="FF0000"/>
                </a:solidFill>
              </a:rPr>
              <a:t>distintas. Por ejemplo: </a:t>
            </a:r>
          </a:p>
          <a:p>
            <a:r>
              <a:rPr lang="es-CO" dirty="0">
                <a:solidFill>
                  <a:srgbClr val="FF0000"/>
                </a:solidFill>
              </a:rPr>
              <a:t>XXX.PAS:  programa fuente en lenguaje PASCAL. </a:t>
            </a:r>
          </a:p>
          <a:p>
            <a:r>
              <a:rPr lang="es-CO" dirty="0">
                <a:solidFill>
                  <a:srgbClr val="FF0000"/>
                </a:solidFill>
              </a:rPr>
              <a:t>XXX.TCL:  programa fuente en lenguaje TCL-TK. </a:t>
            </a:r>
          </a:p>
          <a:p>
            <a:r>
              <a:rPr lang="es-CO" dirty="0">
                <a:solidFill>
                  <a:srgbClr val="FF0000"/>
                </a:solidFill>
              </a:rPr>
              <a:t>XXX.DOC: documento escrito con el procesador de textos WORD. </a:t>
            </a:r>
          </a:p>
          <a:p>
            <a:r>
              <a:rPr lang="es-CO" dirty="0">
                <a:solidFill>
                  <a:srgbClr val="FF0000"/>
                </a:solidFill>
              </a:rPr>
              <a:t>XXX.OBJ: archivo objeto (salida del compilador aún no linkada). </a:t>
            </a:r>
          </a:p>
          <a:p>
            <a:r>
              <a:rPr lang="es-CO" dirty="0">
                <a:solidFill>
                  <a:srgbClr val="FF0000"/>
                </a:solidFill>
              </a:rPr>
              <a:t>XXX.EXE: programa binario ejecutable. </a:t>
            </a:r>
          </a:p>
          <a:p>
            <a:r>
              <a:rPr lang="es-CO" dirty="0">
                <a:solidFill>
                  <a:srgbClr val="FF0000"/>
                </a:solidFill>
              </a:rPr>
              <a:t>XXX.TXT: archivo de texto ASCII. </a:t>
            </a:r>
          </a:p>
          <a:p>
            <a:r>
              <a:rPr lang="es-CO" dirty="0">
                <a:solidFill>
                  <a:srgbClr val="FF0000"/>
                </a:solidFill>
              </a:rPr>
              <a:t>XXX.BAT: archivo de procesamiento de comandos por lotes. </a:t>
            </a:r>
          </a:p>
        </p:txBody>
      </p:sp>
    </p:spTree>
    <p:extLst>
      <p:ext uri="{BB962C8B-B14F-4D97-AF65-F5344CB8AC3E}">
        <p14:creationId xmlns:p14="http://schemas.microsoft.com/office/powerpoint/2010/main" val="2182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400" dirty="0">
                <a:solidFill>
                  <a:srgbClr val="00B050"/>
                </a:solidFill>
              </a:rPr>
              <a:t>Otras posibles clasificaciones de los archivos, atendiendo a diversos criterios, son las </a:t>
            </a:r>
            <a:r>
              <a:rPr lang="es-CO" sz="2400" dirty="0" smtClean="0">
                <a:solidFill>
                  <a:srgbClr val="00B050"/>
                </a:solidFill>
              </a:rPr>
              <a:t>siguientes:</a:t>
            </a:r>
          </a:p>
          <a:p>
            <a:r>
              <a:rPr lang="es-CO" sz="3600" dirty="0">
                <a:solidFill>
                  <a:srgbClr val="FF0000"/>
                </a:solidFill>
              </a:rPr>
              <a:t>Según la longitud de los registros. </a:t>
            </a:r>
          </a:p>
          <a:p>
            <a:pPr marL="0" indent="0">
              <a:buNone/>
            </a:pPr>
            <a:r>
              <a:rPr lang="es-CO" sz="2800" dirty="0">
                <a:solidFill>
                  <a:srgbClr val="00B050"/>
                </a:solidFill>
              </a:rPr>
              <a:t> Los registros que componen un archivo pueden o no  tener todos la misma longitud. Esto </a:t>
            </a:r>
            <a:r>
              <a:rPr lang="es-CO" sz="2800" dirty="0" smtClean="0">
                <a:solidFill>
                  <a:srgbClr val="00B050"/>
                </a:solidFill>
              </a:rPr>
              <a:t>puede </a:t>
            </a:r>
            <a:r>
              <a:rPr lang="es-CO" sz="2800" dirty="0">
                <a:solidFill>
                  <a:srgbClr val="00B050"/>
                </a:solidFill>
              </a:rPr>
              <a:t>ser debido a la existencia de campos de longitud variable o por haber campos que se repiten </a:t>
            </a:r>
            <a:r>
              <a:rPr lang="es-CO" sz="2800" dirty="0" smtClean="0">
                <a:solidFill>
                  <a:srgbClr val="00B050"/>
                </a:solidFill>
              </a:rPr>
              <a:t>un </a:t>
            </a:r>
            <a:r>
              <a:rPr lang="es-CO" sz="2800" dirty="0">
                <a:solidFill>
                  <a:srgbClr val="00B050"/>
                </a:solidFill>
              </a:rPr>
              <a:t>número variable de veces (o por ambas cosas</a:t>
            </a:r>
            <a:r>
              <a:rPr lang="es-CO" sz="2800" dirty="0" smtClean="0">
                <a:solidFill>
                  <a:srgbClr val="00B050"/>
                </a:solidFill>
              </a:rPr>
              <a:t>).</a:t>
            </a:r>
          </a:p>
          <a:p>
            <a:r>
              <a:rPr lang="es-CO" sz="3600" dirty="0">
                <a:solidFill>
                  <a:srgbClr val="FF0000"/>
                </a:solidFill>
              </a:rPr>
              <a:t>Según el uso que se hace de ellos. </a:t>
            </a:r>
          </a:p>
          <a:p>
            <a:pPr marL="0" indent="0">
              <a:buNone/>
            </a:pPr>
            <a:r>
              <a:rPr lang="es-CO" sz="2400" dirty="0">
                <a:solidFill>
                  <a:srgbClr val="00B050"/>
                </a:solidFill>
              </a:rPr>
              <a:t> </a:t>
            </a:r>
            <a:r>
              <a:rPr lang="es-CO" sz="2800" dirty="0">
                <a:solidFill>
                  <a:srgbClr val="00B050"/>
                </a:solidFill>
              </a:rPr>
              <a:t>Dentro de una aplicación informática se pueden utilizar los archivos para realizar funciones </a:t>
            </a:r>
            <a:r>
              <a:rPr lang="es-CO" sz="2800" dirty="0" smtClean="0">
                <a:solidFill>
                  <a:srgbClr val="00B050"/>
                </a:solidFill>
              </a:rPr>
              <a:t>diversas</a:t>
            </a:r>
            <a:r>
              <a:rPr lang="es-CO" sz="2800" dirty="0">
                <a:solidFill>
                  <a:srgbClr val="00B050"/>
                </a:solidFill>
              </a:rPr>
              <a:t>. Conocer la función que va a desempeñar un archivo es fundamental para su </a:t>
            </a:r>
            <a:r>
              <a:rPr lang="es-CO" sz="2800" dirty="0" smtClean="0">
                <a:solidFill>
                  <a:srgbClr val="00B050"/>
                </a:solidFill>
              </a:rPr>
              <a:t>organización</a:t>
            </a:r>
          </a:p>
          <a:p>
            <a:pPr marL="0" indent="0">
              <a:buNone/>
            </a:pPr>
            <a:endParaRPr lang="es-CO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9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FFC000"/>
                </a:solidFill>
              </a:rPr>
              <a:t>Dirección física y dirección lógica. </a:t>
            </a: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3528392" cy="2952328"/>
          </a:xfrm>
        </p:spPr>
      </p:pic>
      <p:pic>
        <p:nvPicPr>
          <p:cNvPr id="9" name="8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888432" cy="2952328"/>
          </a:xfrm>
        </p:spPr>
      </p:pic>
      <p:sp>
        <p:nvSpPr>
          <p:cNvPr id="8" name="7 Rectángulo"/>
          <p:cNvSpPr/>
          <p:nvPr/>
        </p:nvSpPr>
        <p:spPr>
          <a:xfrm>
            <a:off x="0" y="5013176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FFC000"/>
                </a:solidFill>
              </a:rPr>
              <a:t>La dirección lógica  de un registro es la posición relativa que ocupa en el archivo, mientras </a:t>
            </a:r>
          </a:p>
          <a:p>
            <a:r>
              <a:rPr lang="es-CO" dirty="0">
                <a:solidFill>
                  <a:srgbClr val="FFC000"/>
                </a:solidFill>
              </a:rPr>
              <a:t>que la dirección física es la posición real o efectiva donde se encuentra dicho registro en el soporte </a:t>
            </a:r>
            <a:r>
              <a:rPr lang="es-CO" dirty="0" smtClean="0">
                <a:solidFill>
                  <a:srgbClr val="FFC000"/>
                </a:solidFill>
              </a:rPr>
              <a:t>de </a:t>
            </a:r>
            <a:r>
              <a:rPr lang="es-CO" dirty="0">
                <a:solidFill>
                  <a:srgbClr val="FFC000"/>
                </a:solidFill>
              </a:rPr>
              <a:t>información (dirección hardware).</a:t>
            </a:r>
          </a:p>
        </p:txBody>
      </p:sp>
    </p:spTree>
    <p:extLst>
      <p:ext uri="{BB962C8B-B14F-4D97-AF65-F5344CB8AC3E}">
        <p14:creationId xmlns:p14="http://schemas.microsoft.com/office/powerpoint/2010/main" val="90587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CONCEPTO DE BASE DE DATOS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En cualquier tipo de organización se dedican considerables recursos a la recolección, </a:t>
            </a:r>
            <a:r>
              <a:rPr lang="es-CO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clasificación</a:t>
            </a:r>
            <a:r>
              <a:rPr lang="es-CO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procesamiento e intercambio de  datos basados en procedimientos bien establecidos </a:t>
            </a:r>
            <a:r>
              <a:rPr lang="es-CO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 </a:t>
            </a:r>
            <a:r>
              <a:rPr lang="es-CO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vistas a alcanzar objetivos específicos. Los finales de los sesenta fueron testigos del desarrollo </a:t>
            </a:r>
            <a:r>
              <a:rPr lang="es-CO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 </a:t>
            </a:r>
            <a:r>
              <a:rPr lang="es-CO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tecnología de manejo de datos con las implementaciones de los sistemas de bases de datos, </a:t>
            </a:r>
            <a:r>
              <a:rPr lang="es-CO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los </a:t>
            </a:r>
            <a:r>
              <a:rPr lang="es-CO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cuales fueron concebidos como un conjunto de datos y un conjunto de programas de aplicación </a:t>
            </a:r>
            <a:r>
              <a:rPr lang="es-CO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utilizados </a:t>
            </a:r>
            <a:r>
              <a:rPr lang="es-CO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para acceder a los datos y actualizarlos. </a:t>
            </a:r>
            <a:endParaRPr lang="es-CO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s-CO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Podemos definir una base de datos como un conjunto integrados de datos interrelacionados, junto con una serie de aplicaciones para su manejo, accesibles simultáneamente por diferentes usuarios y programas.</a:t>
            </a:r>
          </a:p>
          <a:p>
            <a:r>
              <a:rPr lang="es-CO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s-CO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5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75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6064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dirty="0">
                <a:solidFill>
                  <a:srgbClr val="FFC000"/>
                </a:solidFill>
              </a:rPr>
              <a:t>El administrador de la base de datos (DBA</a:t>
            </a:r>
            <a:r>
              <a:rPr lang="es-CO" sz="3600" dirty="0" smtClean="0">
                <a:solidFill>
                  <a:srgbClr val="FFC000"/>
                </a:solidFill>
              </a:rPr>
              <a:t>).</a:t>
            </a:r>
          </a:p>
          <a:p>
            <a:pPr algn="ctr"/>
            <a:r>
              <a:rPr lang="es-CO" dirty="0" smtClean="0">
                <a:solidFill>
                  <a:srgbClr val="FFC000"/>
                </a:solidFill>
              </a:rPr>
              <a:t>El </a:t>
            </a:r>
            <a:r>
              <a:rPr lang="es-CO" dirty="0">
                <a:solidFill>
                  <a:srgbClr val="FFC000"/>
                </a:solidFill>
              </a:rPr>
              <a:t>administrador de la base de datos (DBA)  es la persona que está encargada del control </a:t>
            </a:r>
          </a:p>
          <a:p>
            <a:r>
              <a:rPr lang="es-CO" dirty="0">
                <a:solidFill>
                  <a:srgbClr val="FFC000"/>
                </a:solidFill>
              </a:rPr>
              <a:t>general del sistema de base de datos. Entre sus muchas funciones están: </a:t>
            </a:r>
            <a:endParaRPr lang="es-CO" dirty="0" smtClean="0">
              <a:solidFill>
                <a:srgbClr val="FFC000"/>
              </a:solidFill>
            </a:endParaRPr>
          </a:p>
          <a:p>
            <a:endParaRPr lang="es-CO" dirty="0">
              <a:solidFill>
                <a:srgbClr val="FFC000"/>
              </a:solidFill>
            </a:endParaRPr>
          </a:p>
          <a:p>
            <a:r>
              <a:rPr lang="es-CO" dirty="0">
                <a:solidFill>
                  <a:srgbClr val="FFC000"/>
                </a:solidFill>
              </a:rPr>
              <a:t>- decidir el contenido de la información en la base de datos: debe identificar las entidades y la </a:t>
            </a:r>
          </a:p>
          <a:p>
            <a:r>
              <a:rPr lang="es-CO" dirty="0">
                <a:solidFill>
                  <a:srgbClr val="FFC000"/>
                </a:solidFill>
              </a:rPr>
              <a:t>información importante. Tiene que realizar el esquema conceptual, a este proceso se le </a:t>
            </a:r>
          </a:p>
          <a:p>
            <a:r>
              <a:rPr lang="es-CO" dirty="0">
                <a:solidFill>
                  <a:srgbClr val="FFC000"/>
                </a:solidFill>
              </a:rPr>
              <a:t>denomina diseño lógico. A partir de un estudio de las necesidades de la empresa, obtiene </a:t>
            </a:r>
          </a:p>
          <a:p>
            <a:r>
              <a:rPr lang="es-CO" dirty="0" smtClean="0">
                <a:solidFill>
                  <a:srgbClr val="FFC000"/>
                </a:solidFill>
              </a:rPr>
              <a:t>ítems, </a:t>
            </a:r>
            <a:r>
              <a:rPr lang="es-CO" dirty="0">
                <a:solidFill>
                  <a:srgbClr val="FFC000"/>
                </a:solidFill>
              </a:rPr>
              <a:t>atributos y relaciones entre </a:t>
            </a:r>
            <a:r>
              <a:rPr lang="es-CO" dirty="0" smtClean="0">
                <a:solidFill>
                  <a:srgbClr val="FFC000"/>
                </a:solidFill>
              </a:rPr>
              <a:t>ítems. </a:t>
            </a:r>
            <a:r>
              <a:rPr lang="es-CO" dirty="0">
                <a:solidFill>
                  <a:srgbClr val="FFC000"/>
                </a:solidFill>
              </a:rPr>
              <a:t>El esquema conceptual se escribe utilizando el DDL. </a:t>
            </a:r>
            <a:endParaRPr lang="es-CO" dirty="0" smtClean="0">
              <a:solidFill>
                <a:srgbClr val="FFC000"/>
              </a:solidFill>
            </a:endParaRPr>
          </a:p>
          <a:p>
            <a:endParaRPr lang="es-CO" dirty="0">
              <a:solidFill>
                <a:srgbClr val="FFC000"/>
              </a:solidFill>
            </a:endParaRPr>
          </a:p>
          <a:p>
            <a:r>
              <a:rPr lang="es-CO" dirty="0">
                <a:solidFill>
                  <a:srgbClr val="FFC000"/>
                </a:solidFill>
              </a:rPr>
              <a:t>- decidir la estructura de almacenamiento  y la estrategia de acceso: decide cómo se </a:t>
            </a:r>
          </a:p>
          <a:p>
            <a:r>
              <a:rPr lang="es-CO" dirty="0">
                <a:solidFill>
                  <a:srgbClr val="FFC000"/>
                </a:solidFill>
              </a:rPr>
              <a:t>almacenan los datos y define su representación interna. A esta fase se le denomina diseño </a:t>
            </a:r>
          </a:p>
          <a:p>
            <a:r>
              <a:rPr lang="es-CO" dirty="0">
                <a:solidFill>
                  <a:srgbClr val="FFC000"/>
                </a:solidFill>
              </a:rPr>
              <a:t>físico de la base de datos. También tiene que decidir la correspondencia conceptual/interna. </a:t>
            </a:r>
            <a:endParaRPr lang="es-CO" dirty="0" smtClean="0">
              <a:solidFill>
                <a:srgbClr val="FFC000"/>
              </a:solidFill>
            </a:endParaRPr>
          </a:p>
          <a:p>
            <a:endParaRPr lang="es-CO" dirty="0">
              <a:solidFill>
                <a:srgbClr val="FFC000"/>
              </a:solidFill>
            </a:endParaRPr>
          </a:p>
          <a:p>
            <a:r>
              <a:rPr lang="es-CO" dirty="0">
                <a:solidFill>
                  <a:srgbClr val="FFC000"/>
                </a:solidFill>
              </a:rPr>
              <a:t>- conexión con los usuarios: debe diseñar los esquemas externos y las correspondencias </a:t>
            </a:r>
          </a:p>
          <a:p>
            <a:r>
              <a:rPr lang="es-CO" dirty="0">
                <a:solidFill>
                  <a:srgbClr val="FFC000"/>
                </a:solidFill>
              </a:rPr>
              <a:t>externa/conceptual que sean necesarias, tanto para usuarios terminales como para </a:t>
            </a:r>
          </a:p>
          <a:p>
            <a:r>
              <a:rPr lang="es-CO" dirty="0">
                <a:solidFill>
                  <a:srgbClr val="FFC000"/>
                </a:solidFill>
              </a:rPr>
              <a:t>programadores de aplicaciones. </a:t>
            </a:r>
            <a:endParaRPr lang="es-CO" dirty="0" smtClean="0">
              <a:solidFill>
                <a:srgbClr val="FFC000"/>
              </a:solidFill>
            </a:endParaRPr>
          </a:p>
          <a:p>
            <a:endParaRPr lang="es-CO" dirty="0">
              <a:solidFill>
                <a:srgbClr val="FFC000"/>
              </a:solidFill>
            </a:endParaRPr>
          </a:p>
          <a:p>
            <a:r>
              <a:rPr lang="es-CO" dirty="0">
                <a:solidFill>
                  <a:srgbClr val="FFC000"/>
                </a:solidFill>
              </a:rPr>
              <a:t>- definir aspectos de seguridad e integridad: control de acceso e integridad de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393803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73069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dirty="0">
                <a:solidFill>
                  <a:srgbClr val="FFC000"/>
                </a:solidFill>
              </a:rPr>
              <a:t>Bases de Datos Relacionales.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>
                <a:solidFill>
                  <a:srgbClr val="FFC000"/>
                </a:solidFill>
              </a:rPr>
              <a:t> En este tipo de bases de datos (las más utilizadas actualmente) los ítems (objetos del mundo) </a:t>
            </a:r>
          </a:p>
          <a:p>
            <a:r>
              <a:rPr lang="es-CO" dirty="0">
                <a:solidFill>
                  <a:srgbClr val="FFC000"/>
                </a:solidFill>
              </a:rPr>
              <a:t>y las conexiones (relaciones entre esos objetos) se representan por tablas, o mejor dicho, por unas </a:t>
            </a:r>
            <a:r>
              <a:rPr lang="es-CO" dirty="0" smtClean="0">
                <a:solidFill>
                  <a:srgbClr val="FFC000"/>
                </a:solidFill>
              </a:rPr>
              <a:t>tablas </a:t>
            </a:r>
            <a:r>
              <a:rPr lang="es-CO" dirty="0">
                <a:solidFill>
                  <a:srgbClr val="FFC000"/>
                </a:solidFill>
              </a:rPr>
              <a:t>especiales llamadas relaciones. </a:t>
            </a:r>
          </a:p>
          <a:p>
            <a:r>
              <a:rPr lang="es-CO" dirty="0">
                <a:solidFill>
                  <a:srgbClr val="FFC000"/>
                </a:solidFill>
              </a:rPr>
              <a:t> A las filas de estas tablas se les llaman  tuplas y a las columnas  atributos. Un concepto </a:t>
            </a:r>
          </a:p>
          <a:p>
            <a:r>
              <a:rPr lang="es-CO" dirty="0">
                <a:solidFill>
                  <a:srgbClr val="FFC000"/>
                </a:solidFill>
              </a:rPr>
              <a:t>importante es el de dominio, que denomina el conjunto de valores que puede tomar un determinado </a:t>
            </a:r>
            <a:r>
              <a:rPr lang="es-CO" dirty="0" smtClean="0">
                <a:solidFill>
                  <a:srgbClr val="FFC000"/>
                </a:solidFill>
              </a:rPr>
              <a:t>atributo</a:t>
            </a:r>
            <a:r>
              <a:rPr lang="es-CO" dirty="0">
                <a:solidFill>
                  <a:srgbClr val="FFC000"/>
                </a:solidFill>
              </a:rPr>
              <a:t>. </a:t>
            </a:r>
          </a:p>
          <a:p>
            <a:r>
              <a:rPr lang="es-CO" dirty="0">
                <a:solidFill>
                  <a:srgbClr val="FFC000"/>
                </a:solidFill>
              </a:rPr>
              <a:t> Toda la información, tanto entidades como conexiones, se representa de manera uniforme, lo </a:t>
            </a:r>
          </a:p>
          <a:p>
            <a:r>
              <a:rPr lang="es-CO" dirty="0">
                <a:solidFill>
                  <a:srgbClr val="FFC000"/>
                </a:solidFill>
              </a:rPr>
              <a:t>que implica uniformidad en los operadores (inserción, borrado y actualización). </a:t>
            </a:r>
          </a:p>
          <a:p>
            <a:r>
              <a:rPr lang="es-CO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5760" y="3356992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O" dirty="0">
                <a:solidFill>
                  <a:srgbClr val="FFC000"/>
                </a:solidFill>
              </a:rPr>
              <a:t>Los conceptos fundamentales a tener en cuenta en las bases de datos relacionales son el de </a:t>
            </a:r>
            <a:r>
              <a:rPr lang="es-CO" dirty="0" smtClean="0">
                <a:solidFill>
                  <a:srgbClr val="FFC000"/>
                </a:solidFill>
              </a:rPr>
              <a:t>lave </a:t>
            </a:r>
            <a:r>
              <a:rPr lang="es-CO" dirty="0">
                <a:solidFill>
                  <a:srgbClr val="FFC000"/>
                </a:solidFill>
              </a:rPr>
              <a:t>primaria y llave externa. </a:t>
            </a:r>
          </a:p>
          <a:p>
            <a:r>
              <a:rPr lang="es-CO" dirty="0">
                <a:solidFill>
                  <a:srgbClr val="FFC000"/>
                </a:solidFill>
              </a:rPr>
              <a:t> Llamamos  llave candidata de una relación (o simplemente  llave) al atributo o conjunto de </a:t>
            </a:r>
          </a:p>
          <a:p>
            <a:r>
              <a:rPr lang="es-CO" dirty="0">
                <a:solidFill>
                  <a:srgbClr val="FFC000"/>
                </a:solidFill>
              </a:rPr>
              <a:t>atributos que tienen la propiedad de identificar unívocamente a una tupla dentro de la relación. </a:t>
            </a:r>
          </a:p>
          <a:p>
            <a:r>
              <a:rPr lang="es-CO" dirty="0">
                <a:solidFill>
                  <a:srgbClr val="FFC000"/>
                </a:solidFill>
              </a:rPr>
              <a:t> Las llaves constituyen el mecanismo de direccionamiento a nivel de tuplas básico en un </a:t>
            </a:r>
          </a:p>
          <a:p>
            <a:r>
              <a:rPr lang="es-CO" dirty="0">
                <a:solidFill>
                  <a:srgbClr val="FFC000"/>
                </a:solidFill>
              </a:rPr>
              <a:t>sistema relacional, es decir, es el único modo, garantizado por el sistema, de localizar alguna tupla </a:t>
            </a:r>
            <a:r>
              <a:rPr lang="es-CO" dirty="0" smtClean="0">
                <a:solidFill>
                  <a:srgbClr val="FFC000"/>
                </a:solidFill>
              </a:rPr>
              <a:t>específica</a:t>
            </a:r>
            <a:r>
              <a:rPr lang="es-CO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243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1072</Words>
  <Application>Microsoft Office PowerPoint</Application>
  <PresentationFormat>Presentación en pantalla (4:3)</PresentationFormat>
  <Paragraphs>74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INTEGRANTES</vt:lpstr>
      <vt:lpstr>ARCHIVO  Y BASE DE DATOS</vt:lpstr>
      <vt:lpstr> </vt:lpstr>
      <vt:lpstr>TIPOS DE ARCHIVOS</vt:lpstr>
      <vt:lpstr>Presentación de PowerPoint</vt:lpstr>
      <vt:lpstr>Dirección física y dirección lógica. </vt:lpstr>
      <vt:lpstr>CONCEPTO DE BASE DE DATOS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ARCHIVO  Y BASE DE DATOS</dc:title>
  <dc:creator>casa</dc:creator>
  <cp:lastModifiedBy>casa</cp:lastModifiedBy>
  <cp:revision>16</cp:revision>
  <dcterms:created xsi:type="dcterms:W3CDTF">2012-09-29T17:12:34Z</dcterms:created>
  <dcterms:modified xsi:type="dcterms:W3CDTF">2012-10-01T23:48:08Z</dcterms:modified>
</cp:coreProperties>
</file>