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B242FBE-AFB6-4131-8B65-4FC318F93F93}" type="datetimeFigureOut">
              <a:rPr lang="es-ES" smtClean="0"/>
              <a:t>24/02/2013</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C8A72BC-ED49-461B-B4D1-BF273C2DA09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B242FBE-AFB6-4131-8B65-4FC318F93F93}" type="datetimeFigureOut">
              <a:rPr lang="es-ES" smtClean="0"/>
              <a:t>24/02/2013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8A72BC-ED49-461B-B4D1-BF273C2DA09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B242FBE-AFB6-4131-8B65-4FC318F93F93}" type="datetimeFigureOut">
              <a:rPr lang="es-ES" smtClean="0"/>
              <a:t>24/02/2013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8A72BC-ED49-461B-B4D1-BF273C2DA09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B242FBE-AFB6-4131-8B65-4FC318F93F93}" type="datetimeFigureOut">
              <a:rPr lang="es-ES" smtClean="0"/>
              <a:t>24/02/2013</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5C8A72BC-ED49-461B-B4D1-BF273C2DA09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B242FBE-AFB6-4131-8B65-4FC318F93F93}" type="datetimeFigureOut">
              <a:rPr lang="es-ES" smtClean="0"/>
              <a:t>24/02/2013</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5C8A72BC-ED49-461B-B4D1-BF273C2DA09E}"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B242FBE-AFB6-4131-8B65-4FC318F93F93}" type="datetimeFigureOut">
              <a:rPr lang="es-ES" smtClean="0"/>
              <a:t>24/02/2013</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5C8A72BC-ED49-461B-B4D1-BF273C2DA09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B242FBE-AFB6-4131-8B65-4FC318F93F93}" type="datetimeFigureOut">
              <a:rPr lang="es-ES" smtClean="0"/>
              <a:t>24/02/2013</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5C8A72BC-ED49-461B-B4D1-BF273C2DA09E}"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B242FBE-AFB6-4131-8B65-4FC318F93F93}" type="datetimeFigureOut">
              <a:rPr lang="es-ES" smtClean="0"/>
              <a:t>24/02/2013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8A72BC-ED49-461B-B4D1-BF273C2DA09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B242FBE-AFB6-4131-8B65-4FC318F93F93}" type="datetimeFigureOut">
              <a:rPr lang="es-ES" smtClean="0"/>
              <a:t>24/02/2013</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5C8A72BC-ED49-461B-B4D1-BF273C2DA09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B242FBE-AFB6-4131-8B65-4FC318F93F93}" type="datetimeFigureOut">
              <a:rPr lang="es-ES" smtClean="0"/>
              <a:t>24/02/2013</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5C8A72BC-ED49-461B-B4D1-BF273C2DA09E}"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B242FBE-AFB6-4131-8B65-4FC318F93F93}" type="datetimeFigureOut">
              <a:rPr lang="es-ES" smtClean="0"/>
              <a:t>24/02/2013</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5C8A72BC-ED49-461B-B4D1-BF273C2DA09E}"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B242FBE-AFB6-4131-8B65-4FC318F93F93}" type="datetimeFigureOut">
              <a:rPr lang="es-ES" smtClean="0"/>
              <a:t>24/02/2013</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C8A72BC-ED49-461B-B4D1-BF273C2DA09E}"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s.wikipedia.org/wiki/Spa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s.wikipedia.org/wiki/CC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571744"/>
            <a:ext cx="8062912" cy="1643074"/>
          </a:xfrm>
          <a:effectLst>
            <a:glow rad="228600">
              <a:schemeClr val="accent5">
                <a:satMod val="175000"/>
                <a:alpha val="40000"/>
              </a:schemeClr>
            </a:glow>
            <a:outerShdw blurRad="95000" algn="tl" rotWithShape="0">
              <a:srgbClr val="000000">
                <a:alpha val="50000"/>
              </a:srgbClr>
            </a:outerShdw>
          </a:effectLst>
        </p:spPr>
        <p:style>
          <a:lnRef idx="0">
            <a:schemeClr val="dk1"/>
          </a:lnRef>
          <a:fillRef idx="3">
            <a:schemeClr val="dk1"/>
          </a:fillRef>
          <a:effectRef idx="3">
            <a:schemeClr val="dk1"/>
          </a:effectRef>
          <a:fontRef idx="minor">
            <a:schemeClr val="lt1"/>
          </a:fontRef>
        </p:style>
        <p:txBody>
          <a:bodyPr/>
          <a:lstStyle/>
          <a:p>
            <a:pPr algn="ctr"/>
            <a:r>
              <a:rPr lang="es-ES" dirty="0" smtClean="0">
                <a:effectLst>
                  <a:glow rad="228600">
                    <a:schemeClr val="accent5">
                      <a:satMod val="175000"/>
                      <a:alpha val="40000"/>
                    </a:schemeClr>
                  </a:glow>
                  <a:outerShdw blurRad="26000" dist="26000" dir="14500000" algn="tl" rotWithShape="0">
                    <a:srgbClr val="000000">
                      <a:alpha val="40000"/>
                    </a:srgbClr>
                  </a:outerShdw>
                </a:effectLst>
                <a:latin typeface="Comic Sans MS" pitchFamily="66" charset="0"/>
              </a:rPr>
              <a:t>Uso adecuado del correo electrónico</a:t>
            </a:r>
            <a:endParaRPr lang="es-ES" dirty="0">
              <a:effectLst>
                <a:glow rad="228600">
                  <a:schemeClr val="accent5">
                    <a:satMod val="175000"/>
                    <a:alpha val="40000"/>
                  </a:schemeClr>
                </a:glow>
                <a:outerShdw blurRad="26000" dist="26000" dir="14500000" algn="tl" rotWithShape="0">
                  <a:srgbClr val="000000">
                    <a:alpha val="40000"/>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effectLst>
            <a:glow rad="228600">
              <a:schemeClr val="accent5">
                <a:satMod val="175000"/>
                <a:alpha val="40000"/>
              </a:schemeClr>
            </a:glow>
            <a:outerShdw blurRad="95000" algn="tl" rotWithShape="0">
              <a:srgbClr val="000000">
                <a:alpha val="50000"/>
              </a:srgbClr>
            </a:outerShdw>
          </a:effectLst>
        </p:spPr>
        <p:style>
          <a:lnRef idx="0">
            <a:schemeClr val="dk1"/>
          </a:lnRef>
          <a:fillRef idx="3">
            <a:schemeClr val="dk1"/>
          </a:fillRef>
          <a:effectRef idx="3">
            <a:schemeClr val="dk1"/>
          </a:effectRef>
          <a:fontRef idx="minor">
            <a:schemeClr val="lt1"/>
          </a:fontRef>
        </p:style>
        <p:txBody>
          <a:bodyPr/>
          <a:lstStyle/>
          <a:p>
            <a:pPr>
              <a:buFont typeface="Arial" pitchFamily="34" charset="0"/>
              <a:buChar char="•"/>
            </a:pPr>
            <a:r>
              <a:rPr lang="es-ES" dirty="0" smtClean="0">
                <a:effectLst>
                  <a:glow rad="228600">
                    <a:schemeClr val="accent5">
                      <a:satMod val="175000"/>
                      <a:alpha val="40000"/>
                    </a:schemeClr>
                  </a:glow>
                  <a:outerShdw blurRad="26000" dist="26000" dir="14500000" algn="tl" rotWithShape="0">
                    <a:srgbClr val="000000">
                      <a:alpha val="40000"/>
                    </a:srgbClr>
                  </a:outerShdw>
                </a:effectLst>
                <a:latin typeface="Comic Sans MS" pitchFamily="66" charset="0"/>
              </a:rPr>
              <a:t>Ventajas</a:t>
            </a:r>
            <a:endParaRPr lang="es-ES" dirty="0">
              <a:effectLst>
                <a:glow rad="228600">
                  <a:schemeClr val="accent5">
                    <a:satMod val="175000"/>
                    <a:alpha val="40000"/>
                  </a:schemeClr>
                </a:glow>
                <a:outerShdw blurRad="26000" dist="26000" dir="14500000" algn="tl" rotWithShape="0">
                  <a:srgbClr val="000000">
                    <a:alpha val="40000"/>
                  </a:srgbClr>
                </a:outerShdw>
              </a:effectLst>
              <a:latin typeface="Comic Sans MS" pitchFamily="66" charset="0"/>
            </a:endParaRPr>
          </a:p>
        </p:txBody>
      </p:sp>
      <p:sp>
        <p:nvSpPr>
          <p:cNvPr id="3" name="2 Marcador de contenido"/>
          <p:cNvSpPr>
            <a:spLocks noGrp="1"/>
          </p:cNvSpPr>
          <p:nvPr>
            <p:ph idx="1"/>
          </p:nvPr>
        </p:nvSpPr>
        <p:spPr/>
        <p:txBody>
          <a:bodyPr>
            <a:normAutofit fontScale="92500" lnSpcReduction="10000"/>
          </a:bodyPr>
          <a:lstStyle/>
          <a:p>
            <a:r>
              <a:rPr lang="es-ES" dirty="0" smtClean="0">
                <a:latin typeface="Comic Sans MS" pitchFamily="66" charset="0"/>
              </a:rPr>
              <a:t>Se puede enviar en cualquier momento, a </a:t>
            </a:r>
            <a:r>
              <a:rPr lang="es-ES" dirty="0" smtClean="0">
                <a:latin typeface="Comic Sans MS" pitchFamily="66" charset="0"/>
              </a:rPr>
              <a:t>cualquier </a:t>
            </a:r>
            <a:r>
              <a:rPr lang="es-ES" dirty="0" smtClean="0">
                <a:latin typeface="Comic Sans MS" pitchFamily="66" charset="0"/>
              </a:rPr>
              <a:t>lugar y el destinatario puede leerlo </a:t>
            </a:r>
            <a:r>
              <a:rPr lang="es-ES" dirty="0" smtClean="0">
                <a:latin typeface="Comic Sans MS" pitchFamily="66" charset="0"/>
              </a:rPr>
              <a:t>cuando </a:t>
            </a:r>
            <a:r>
              <a:rPr lang="es-ES" dirty="0" smtClean="0">
                <a:latin typeface="Comic Sans MS" pitchFamily="66" charset="0"/>
              </a:rPr>
              <a:t>quiera. </a:t>
            </a:r>
          </a:p>
          <a:p>
            <a:r>
              <a:rPr lang="es-ES" dirty="0" smtClean="0">
                <a:latin typeface="Comic Sans MS" pitchFamily="66" charset="0"/>
              </a:rPr>
              <a:t>Se puede enviar el mismo </a:t>
            </a:r>
            <a:r>
              <a:rPr lang="es-ES" dirty="0" smtClean="0">
                <a:latin typeface="Comic Sans MS" pitchFamily="66" charset="0"/>
              </a:rPr>
              <a:t>mensaje </a:t>
            </a:r>
            <a:r>
              <a:rPr lang="es-ES" dirty="0" smtClean="0">
                <a:latin typeface="Comic Sans MS" pitchFamily="66" charset="0"/>
              </a:rPr>
              <a:t>a varios destinatarios. </a:t>
            </a:r>
          </a:p>
          <a:p>
            <a:r>
              <a:rPr lang="es-ES" dirty="0" smtClean="0">
                <a:latin typeface="Comic Sans MS" pitchFamily="66" charset="0"/>
              </a:rPr>
              <a:t>Se pueden reenviar documentos y los </a:t>
            </a:r>
            <a:r>
              <a:rPr lang="es-ES" dirty="0" smtClean="0">
                <a:latin typeface="Comic Sans MS" pitchFamily="66" charset="0"/>
              </a:rPr>
              <a:t>destinatarios </a:t>
            </a:r>
            <a:r>
              <a:rPr lang="es-ES" dirty="0" smtClean="0">
                <a:latin typeface="Comic Sans MS" pitchFamily="66" charset="0"/>
              </a:rPr>
              <a:t>pueden editarlos y devolver versiones </a:t>
            </a:r>
            <a:r>
              <a:rPr lang="es-ES" dirty="0" smtClean="0">
                <a:latin typeface="Comic Sans MS" pitchFamily="66" charset="0"/>
              </a:rPr>
              <a:t>revisadas</a:t>
            </a:r>
            <a:r>
              <a:rPr lang="es-ES" dirty="0" smtClean="0">
                <a:latin typeface="Comic Sans MS" pitchFamily="66" charset="0"/>
              </a:rPr>
              <a:t>. </a:t>
            </a:r>
          </a:p>
          <a:p>
            <a:r>
              <a:rPr lang="es-ES" dirty="0" smtClean="0">
                <a:latin typeface="Comic Sans MS" pitchFamily="66" charset="0"/>
              </a:rPr>
              <a:t>Se ahorra tiempo. Es rápido, no tarda </a:t>
            </a:r>
            <a:r>
              <a:rPr lang="es-ES" dirty="0" smtClean="0">
                <a:latin typeface="Comic Sans MS" pitchFamily="66" charset="0"/>
              </a:rPr>
              <a:t>más </a:t>
            </a:r>
            <a:r>
              <a:rPr lang="es-ES" dirty="0" smtClean="0">
                <a:latin typeface="Comic Sans MS" pitchFamily="66" charset="0"/>
              </a:rPr>
              <a:t>que unos minutos en ser recibidos. </a:t>
            </a:r>
          </a:p>
          <a:p>
            <a:pPr>
              <a:buNone/>
            </a:pP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785926"/>
            <a:ext cx="8229600" cy="4500562"/>
          </a:xfrm>
        </p:spPr>
        <p:txBody>
          <a:bodyPr>
            <a:normAutofit fontScale="92500" lnSpcReduction="10000"/>
          </a:bodyPr>
          <a:lstStyle/>
          <a:p>
            <a:pPr>
              <a:buFont typeface="Wingdings" pitchFamily="2" charset="2"/>
              <a:buChar char="ü"/>
            </a:pPr>
            <a:r>
              <a:rPr lang="es-ES" dirty="0" smtClean="0"/>
              <a:t>Un </a:t>
            </a:r>
            <a:r>
              <a:rPr lang="es-ES" dirty="0" smtClean="0"/>
              <a:t>sistema que permite enviar y </a:t>
            </a:r>
            <a:r>
              <a:rPr lang="es-ES" dirty="0" smtClean="0"/>
              <a:t>recibir mensajes </a:t>
            </a:r>
            <a:r>
              <a:rPr lang="es-ES" dirty="0" smtClean="0"/>
              <a:t>escritos a través de la red Internet a cualquier parte del mundo de forma instantánea. Dentro de cada mensaje es posible incorporar también ficheros de todo tipo, desde imágenes, sonido y hasta programas (incluso algunos pueden llevar “virus informáticos”). Se caracterizan porque en la dirección de correo electrónico aparece siempre el símbolo @ (arroba).</a:t>
            </a:r>
          </a:p>
          <a:p>
            <a:endParaRPr lang="es-ES" dirty="0" smtClean="0">
              <a:latin typeface="Comic Sans MS" pitchFamily="66" charset="0"/>
            </a:endParaRPr>
          </a:p>
        </p:txBody>
      </p:sp>
      <p:sp>
        <p:nvSpPr>
          <p:cNvPr id="2049" name="Rectangle 1"/>
          <p:cNvSpPr>
            <a:spLocks noChangeArrowheads="1"/>
          </p:cNvSpPr>
          <p:nvPr/>
        </p:nvSpPr>
        <p:spPr bwMode="auto">
          <a:xfrm>
            <a:off x="928662" y="714356"/>
            <a:ext cx="5000660" cy="584775"/>
          </a:xfrm>
          <a:prstGeom prst="rect">
            <a:avLst/>
          </a:prstGeom>
          <a:ln>
            <a:headEnd/>
            <a:tailEnd/>
          </a:ln>
          <a:effectLst>
            <a:glow rad="228600">
              <a:schemeClr val="accent6">
                <a:satMod val="175000"/>
                <a:alpha val="40000"/>
              </a:schemeClr>
            </a:glow>
            <a:outerShdw blurRad="95000" algn="tl" rotWithShape="0">
              <a:srgbClr val="000000">
                <a:alpha val="50000"/>
              </a:srgbClr>
            </a:outerShdw>
          </a:effectLst>
        </p:spPr>
        <p:style>
          <a:lnRef idx="0">
            <a:schemeClr val="dk1"/>
          </a:lnRef>
          <a:fillRef idx="3">
            <a:schemeClr val="dk1"/>
          </a:fillRef>
          <a:effectRef idx="3">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s-ES" sz="3200" dirty="0">
                <a:solidFill>
                  <a:schemeClr val="accent1"/>
                </a:solidFill>
                <a:effectLst>
                  <a:glow rad="228600">
                    <a:schemeClr val="accent5">
                      <a:satMod val="175000"/>
                      <a:alpha val="40000"/>
                    </a:schemeClr>
                  </a:glow>
                </a:effectLst>
                <a:latin typeface="Comic Sans MS" pitchFamily="66" charset="0"/>
              </a:rPr>
              <a:t>U</a:t>
            </a:r>
            <a:r>
              <a:rPr kumimoji="0" lang="es-ES" sz="3200" b="0" i="0" u="none" strike="noStrike" cap="none" normalizeH="0" baseline="0" dirty="0" smtClean="0">
                <a:ln>
                  <a:noFill/>
                </a:ln>
                <a:solidFill>
                  <a:schemeClr val="accent1"/>
                </a:solidFill>
                <a:effectLst>
                  <a:glow rad="228600">
                    <a:schemeClr val="accent5">
                      <a:satMod val="175000"/>
                      <a:alpha val="40000"/>
                    </a:schemeClr>
                  </a:glow>
                </a:effectLst>
                <a:latin typeface="Comic Sans MS" pitchFamily="66" charset="0"/>
              </a:rPr>
              <a:t>n correo electrónico 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571612"/>
            <a:ext cx="8501122" cy="5000660"/>
          </a:xfrm>
          <a:effectLst>
            <a:glow rad="228600">
              <a:schemeClr val="accent5">
                <a:satMod val="175000"/>
                <a:alpha val="40000"/>
              </a:schemeClr>
            </a:glow>
          </a:effectLst>
        </p:spPr>
        <p:style>
          <a:lnRef idx="0">
            <a:scrgbClr r="0" g="0" b="0"/>
          </a:lnRef>
          <a:fillRef idx="1002">
            <a:schemeClr val="dk1"/>
          </a:fillRef>
          <a:effectRef idx="0">
            <a:scrgbClr r="0" g="0" b="0"/>
          </a:effectRef>
          <a:fontRef idx="major"/>
        </p:style>
        <p:txBody>
          <a:bodyPr>
            <a:normAutofit fontScale="92500" lnSpcReduction="10000"/>
          </a:bodyPr>
          <a:lstStyle/>
          <a:p>
            <a:r>
              <a:rPr lang="es-ES" dirty="0" smtClean="0">
                <a:latin typeface="Comic Sans MS" pitchFamily="66" charset="0"/>
              </a:rPr>
              <a:t>Los </a:t>
            </a:r>
            <a:r>
              <a:rPr lang="es-ES" dirty="0" smtClean="0">
                <a:latin typeface="Comic Sans MS" pitchFamily="66" charset="0"/>
                <a:hlinkClick r:id="rId2" tooltip="Spam"/>
              </a:rPr>
              <a:t>spam</a:t>
            </a:r>
            <a:r>
              <a:rPr lang="es-ES" dirty="0" smtClean="0">
                <a:latin typeface="Comic Sans MS" pitchFamily="66" charset="0"/>
              </a:rPr>
              <a:t> son por lo general mensajes publicitarios, del tipo “Ahorre 80% al comprar Viagra”, “Consiga dinero fácil”. Y suelen considerarse “Correos no deseados</a:t>
            </a:r>
            <a:r>
              <a:rPr lang="es-ES" dirty="0" smtClean="0">
                <a:latin typeface="Comic Sans MS" pitchFamily="66" charset="0"/>
              </a:rPr>
              <a:t>”.</a:t>
            </a:r>
          </a:p>
          <a:p>
            <a:r>
              <a:rPr lang="es-ES" dirty="0" smtClean="0">
                <a:latin typeface="Comic Sans MS" pitchFamily="66" charset="0"/>
              </a:rPr>
              <a:t> </a:t>
            </a:r>
            <a:r>
              <a:rPr lang="es-ES" dirty="0" smtClean="0">
                <a:latin typeface="Comic Sans MS" pitchFamily="66" charset="0"/>
              </a:rPr>
              <a:t>La forma cómo obtienen estás compañías tu dirección de correo electrónico varía mucho, pero una práctica común, es que la consiguen a través de los mensajes que se envían masivamente, tales como los chistes y las dichosas cadenas y que a su vez, se reenvían a toda una lista de direcciones emails, y luego son vendidas e intercambiadas por otras.</a:t>
            </a:r>
            <a:endParaRPr lang="es-ES" dirty="0">
              <a:latin typeface="Comic Sans MS" pitchFamily="66" charset="0"/>
            </a:endParaRPr>
          </a:p>
        </p:txBody>
      </p:sp>
      <p:sp>
        <p:nvSpPr>
          <p:cNvPr id="4" name="3 Rectángulo"/>
          <p:cNvSpPr/>
          <p:nvPr/>
        </p:nvSpPr>
        <p:spPr>
          <a:xfrm>
            <a:off x="428596" y="428604"/>
            <a:ext cx="4643470" cy="646331"/>
          </a:xfrm>
          <a:prstGeom prst="rect">
            <a:avLst/>
          </a:prstGeom>
          <a:effectLst>
            <a:glow rad="228600">
              <a:schemeClr val="accent5">
                <a:satMod val="175000"/>
                <a:alpha val="40000"/>
              </a:schemeClr>
            </a:glow>
            <a:outerShdw blurRad="95000" algn="tl" rotWithShape="0">
              <a:srgbClr val="000000">
                <a:alpha val="50000"/>
              </a:srgbClr>
            </a:outerShdw>
          </a:effectLst>
        </p:spPr>
        <p:style>
          <a:lnRef idx="0">
            <a:schemeClr val="dk1"/>
          </a:lnRef>
          <a:fillRef idx="3">
            <a:schemeClr val="dk1"/>
          </a:fillRef>
          <a:effectRef idx="3">
            <a:schemeClr val="dk1"/>
          </a:effectRef>
          <a:fontRef idx="minor">
            <a:schemeClr val="lt1"/>
          </a:fontRef>
        </p:style>
        <p:txBody>
          <a:bodyPr wrap="square">
            <a:spAutoFit/>
          </a:bodyPr>
          <a:lstStyle/>
          <a:p>
            <a:r>
              <a:rPr lang="es-ES" dirty="0" smtClean="0">
                <a:solidFill>
                  <a:schemeClr val="accent1"/>
                </a:solidFill>
                <a:effectLst>
                  <a:glow rad="228600">
                    <a:schemeClr val="accent5">
                      <a:satMod val="175000"/>
                      <a:alpha val="40000"/>
                    </a:schemeClr>
                  </a:glow>
                </a:effectLst>
              </a:rPr>
              <a:t>Porque me invaden los </a:t>
            </a:r>
            <a:r>
              <a:rPr lang="es-ES" b="1" dirty="0" smtClean="0">
                <a:solidFill>
                  <a:schemeClr val="accent1"/>
                </a:solidFill>
                <a:effectLst>
                  <a:glow rad="228600">
                    <a:schemeClr val="accent5">
                      <a:satMod val="175000"/>
                      <a:alpha val="40000"/>
                    </a:schemeClr>
                  </a:glow>
                </a:effectLst>
                <a:hlinkClick r:id="rId2" tooltip="¿Qué es SPAM?"/>
              </a:rPr>
              <a:t>SPAM</a:t>
            </a:r>
            <a:r>
              <a:rPr lang="es-ES" dirty="0" smtClean="0">
                <a:solidFill>
                  <a:schemeClr val="accent1"/>
                </a:solidFill>
                <a:effectLst>
                  <a:glow rad="228600">
                    <a:schemeClr val="accent5">
                      <a:satMod val="175000"/>
                      <a:alpha val="40000"/>
                    </a:schemeClr>
                  </a:glow>
                </a:effectLst>
              </a:rPr>
              <a:t>!!!!!</a:t>
            </a:r>
          </a:p>
          <a:p>
            <a:r>
              <a:rPr lang="es-ES" dirty="0" smtClean="0">
                <a:solidFill>
                  <a:schemeClr val="accent1"/>
                </a:solidFill>
                <a:effectLst>
                  <a:glow rad="228600">
                    <a:schemeClr val="accent5">
                      <a:satMod val="175000"/>
                      <a:alpha val="40000"/>
                    </a:schemeClr>
                  </a:glow>
                </a:effectLst>
              </a:rPr>
              <a:t>Vamos a aprender algunas cosas:</a:t>
            </a:r>
            <a:endParaRPr lang="es-ES" dirty="0">
              <a:solidFill>
                <a:schemeClr val="accent1"/>
              </a:solidFill>
              <a:effectLst>
                <a:glow rad="228600">
                  <a:schemeClr val="accent5">
                    <a:satMod val="175000"/>
                    <a:alpha val="40000"/>
                  </a:schemeClr>
                </a:glo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857232"/>
            <a:ext cx="8229600" cy="5143536"/>
          </a:xfrm>
          <a:effectLst>
            <a:glow rad="228600">
              <a:schemeClr val="accent5">
                <a:satMod val="175000"/>
                <a:alpha val="40000"/>
              </a:schemeClr>
            </a:glow>
          </a:effectLst>
        </p:spPr>
        <p:style>
          <a:lnRef idx="0">
            <a:scrgbClr r="0" g="0" b="0"/>
          </a:lnRef>
          <a:fillRef idx="1002">
            <a:schemeClr val="dk1"/>
          </a:fillRef>
          <a:effectRef idx="0">
            <a:scrgbClr r="0" g="0" b="0"/>
          </a:effectRef>
          <a:fontRef idx="major"/>
        </p:style>
        <p:txBody>
          <a:bodyPr>
            <a:noAutofit/>
          </a:bodyPr>
          <a:lstStyle/>
          <a:p>
            <a:r>
              <a:rPr lang="es-ES" sz="2400" dirty="0" smtClean="0">
                <a:latin typeface="Comic Sans MS" pitchFamily="66" charset="0"/>
              </a:rPr>
              <a:t>Cuando desees enviar un email a más de un destinatario, y no sea necesario que se sepa entre ellos a quienes le enviaste el correo (cuando por ejemplo, reenvías un chiste), por favor! POR FAVOR! hazlo colocando los destinatarios en </a:t>
            </a:r>
            <a:r>
              <a:rPr lang="es-ES" sz="2400" dirty="0" smtClean="0">
                <a:latin typeface="Comic Sans MS" pitchFamily="66" charset="0"/>
                <a:hlinkClick r:id="rId2" tooltip="¿Qué es CCO?"/>
              </a:rPr>
              <a:t>CCO</a:t>
            </a:r>
            <a:r>
              <a:rPr lang="es-ES" sz="2400" dirty="0" smtClean="0">
                <a:latin typeface="Comic Sans MS" pitchFamily="66" charset="0"/>
              </a:rPr>
              <a:t> (con copia oculta). De este modo, no figurará la lista de direcciones en el correo recibido. </a:t>
            </a:r>
            <a:endParaRPr lang="es-ES" sz="2400" dirty="0" smtClean="0">
              <a:latin typeface="Comic Sans MS" pitchFamily="66" charset="0"/>
            </a:endParaRPr>
          </a:p>
          <a:p>
            <a:r>
              <a:rPr lang="es-ES" sz="2400" dirty="0" smtClean="0">
                <a:latin typeface="Comic Sans MS" pitchFamily="66" charset="0"/>
              </a:rPr>
              <a:t>Si </a:t>
            </a:r>
            <a:r>
              <a:rPr lang="es-ES" sz="2400" dirty="0" smtClean="0">
                <a:latin typeface="Comic Sans MS" pitchFamily="66" charset="0"/>
              </a:rPr>
              <a:t>vas a </a:t>
            </a:r>
            <a:r>
              <a:rPr lang="es-ES" sz="2400" dirty="0" err="1" smtClean="0">
                <a:latin typeface="Comic Sans MS" pitchFamily="66" charset="0"/>
              </a:rPr>
              <a:t>reenvíar</a:t>
            </a:r>
            <a:r>
              <a:rPr lang="es-ES" sz="2400" dirty="0" smtClean="0">
                <a:latin typeface="Comic Sans MS" pitchFamily="66" charset="0"/>
              </a:rPr>
              <a:t> un correo (hacer un Forward), borra las direcciones email del mensaje anterior. Por supuesto, esto lo vas a hacer siempre que no sea necesario que figure el destinatario original de correo, que para el caso de reenviar un chiste o una cadena: NO ES NECESARIO!!!!</a:t>
            </a:r>
            <a:endParaRPr lang="es-ES" sz="24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500042"/>
            <a:ext cx="8229600" cy="5429288"/>
          </a:xfrm>
          <a:effectLst>
            <a:glow rad="228600">
              <a:schemeClr val="accent5">
                <a:satMod val="175000"/>
                <a:alpha val="40000"/>
              </a:schemeClr>
            </a:glow>
          </a:effectLst>
        </p:spPr>
        <p:style>
          <a:lnRef idx="0">
            <a:scrgbClr r="0" g="0" b="0"/>
          </a:lnRef>
          <a:fillRef idx="1002">
            <a:schemeClr val="dk1"/>
          </a:fillRef>
          <a:effectRef idx="0">
            <a:scrgbClr r="0" g="0" b="0"/>
          </a:effectRef>
          <a:fontRef idx="major"/>
        </p:style>
        <p:txBody>
          <a:bodyPr>
            <a:normAutofit fontScale="85000" lnSpcReduction="10000"/>
          </a:bodyPr>
          <a:lstStyle/>
          <a:p>
            <a:r>
              <a:rPr lang="es-ES" dirty="0" smtClean="0">
                <a:latin typeface="Comic Sans MS" pitchFamily="66" charset="0"/>
              </a:rPr>
              <a:t>Ten cuidado con los emails que apelan a tu sensibilidad humana: “Salvemos a NOSEQUIEN del cáncer, reenviando este correo a tu lista de contactos”, y te ponen fotografías que te quedas “pobre, vamos a colaborar”… Es la forma más barata de entregar tu dirección de correo electrónico y la de tus amigos a estos spammers. Ninguna empresa seria realiza donaciones de dinero por reenviar correos electrónicos. </a:t>
            </a:r>
            <a:endParaRPr lang="es-ES" dirty="0" smtClean="0">
              <a:latin typeface="Comic Sans MS" pitchFamily="66" charset="0"/>
            </a:endParaRPr>
          </a:p>
          <a:p>
            <a:r>
              <a:rPr lang="es-ES" dirty="0" smtClean="0">
                <a:latin typeface="Comic Sans MS" pitchFamily="66" charset="0"/>
              </a:rPr>
              <a:t>No </a:t>
            </a:r>
            <a:r>
              <a:rPr lang="es-ES" dirty="0" smtClean="0">
                <a:latin typeface="Comic Sans MS" pitchFamily="66" charset="0"/>
              </a:rPr>
              <a:t>abras (ni mucho menos reenvíes) correos que tengan archivos adjuntos con extensiones .exe o .doc a menos que </a:t>
            </a:r>
            <a:r>
              <a:rPr lang="es-ES" dirty="0" smtClean="0">
                <a:latin typeface="Comic Sans MS" pitchFamily="66" charset="0"/>
              </a:rPr>
              <a:t>estés </a:t>
            </a:r>
            <a:r>
              <a:rPr lang="es-ES" dirty="0" smtClean="0">
                <a:latin typeface="Comic Sans MS" pitchFamily="66" charset="0"/>
              </a:rPr>
              <a:t>seguro que provengan de alguien de confianza. De lo contrario, seguramente tiene alojado un VIRUS.</a:t>
            </a:r>
            <a:endParaRPr lang="es-ES"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8229600" cy="4572000"/>
          </a:xfrm>
          <a:effectLst>
            <a:glow rad="228600">
              <a:schemeClr val="accent5">
                <a:satMod val="175000"/>
                <a:alpha val="40000"/>
              </a:schemeClr>
            </a:glow>
          </a:effectLst>
        </p:spPr>
        <p:style>
          <a:lnRef idx="0">
            <a:scrgbClr r="0" g="0" b="0"/>
          </a:lnRef>
          <a:fillRef idx="1002">
            <a:schemeClr val="dk1"/>
          </a:fillRef>
          <a:effectRef idx="0">
            <a:scrgbClr r="0" g="0" b="0"/>
          </a:effectRef>
          <a:fontRef idx="major"/>
        </p:style>
        <p:txBody>
          <a:bodyPr>
            <a:normAutofit/>
          </a:bodyPr>
          <a:lstStyle/>
          <a:p>
            <a:r>
              <a:rPr lang="es-ES" sz="2800" dirty="0" smtClean="0">
                <a:latin typeface="Comic Sans MS" pitchFamily="66" charset="0"/>
              </a:rPr>
              <a:t>NUNCA contestes un correo spam: cuando te piden que respondas para ‘darte de baja’ o ‘removerte’ de su lista, sólo lo hacen con la intención de verificar que tu dirección de correo es una dirección válida entre tantas que deben tener. Lo único que conseguirás con ello es que te sigan enviando basura, y peor aún, faciliten tu dirección a otros spammers.</a:t>
            </a:r>
            <a:endParaRPr lang="es-ES" sz="2800"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2">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TotalTime>
  <Words>563</Words>
  <Application>Microsoft Office PowerPoint</Application>
  <PresentationFormat>Presentación en pantalla (4:3)</PresentationFormat>
  <Paragraphs>17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Brío</vt:lpstr>
      <vt:lpstr>Uso adecuado del correo electrónico</vt:lpstr>
      <vt:lpstr>Ventajas</vt:lpstr>
      <vt:lpstr>Diapositiva 3</vt:lpstr>
      <vt:lpstr>Diapositiva 4</vt:lpstr>
      <vt:lpstr>Diapositiva 5</vt:lpstr>
      <vt:lpstr>Diapositiva 6</vt:lpstr>
      <vt:lpstr>Diapositiva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adecuado del correo electrónico</dc:title>
  <dc:creator>pc</dc:creator>
  <cp:lastModifiedBy>pc</cp:lastModifiedBy>
  <cp:revision>3</cp:revision>
  <dcterms:created xsi:type="dcterms:W3CDTF">2013-02-25T00:25:15Z</dcterms:created>
  <dcterms:modified xsi:type="dcterms:W3CDTF">2013-02-25T00:49:37Z</dcterms:modified>
</cp:coreProperties>
</file>