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B08F4FC-3F2A-4207-8EC9-1869C738B897}" type="datetimeFigureOut">
              <a:rPr lang="es-PE" smtClean="0"/>
              <a:t>25/06/2013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1A41011-A087-49C1-A505-BC5B364F0033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MX" b="1" u="sng" dirty="0" smtClean="0">
                <a:solidFill>
                  <a:srgbClr val="7030A0"/>
                </a:solidFill>
              </a:rPr>
              <a:t>MOVIMIENTOS</a:t>
            </a:r>
            <a:r>
              <a:rPr lang="es-MX" b="1" dirty="0" smtClean="0">
                <a:solidFill>
                  <a:srgbClr val="7030A0"/>
                </a:solidFill>
              </a:rPr>
              <a:t> </a:t>
            </a:r>
            <a:r>
              <a:rPr lang="es-MX" b="1" u="sng" dirty="0" smtClean="0">
                <a:solidFill>
                  <a:srgbClr val="7030A0"/>
                </a:solidFill>
              </a:rPr>
              <a:t>FETALES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r>
              <a:rPr lang="es-PE" sz="4400" dirty="0" smtClean="0"/>
              <a:t>    No </a:t>
            </a:r>
            <a:r>
              <a:rPr lang="es-PE" sz="4400" dirty="0"/>
              <a:t>olvidemos que el bebé duerme de 16 a 20 horas cada día y que el ritmo de vigilia-sueño no se superpone al de la madre: durante el sueño fetal desaparecen los movimientos del feto sin que ello deba crear angustia en la madre.</a:t>
            </a:r>
          </a:p>
          <a:p>
            <a:r>
              <a:rPr lang="es-PE" sz="4400" dirty="0"/>
              <a:t/>
            </a:r>
            <a:br>
              <a:rPr lang="es-PE" sz="4400" dirty="0"/>
            </a:br>
            <a:r>
              <a:rPr lang="es-PE" sz="4400" dirty="0"/>
              <a:t>El bebé tiene fases de sueño profundo, otras de sueño ligero, y otras de sueño paradoxal: es en estos momentos cuando se supone que puede estar soñando.</a:t>
            </a:r>
          </a:p>
          <a:p>
            <a:r>
              <a:rPr lang="es-PE" sz="4400" dirty="0"/>
              <a:t/>
            </a:r>
            <a:br>
              <a:rPr lang="es-PE" sz="4400" dirty="0"/>
            </a:br>
            <a:r>
              <a:rPr lang="es-PE" sz="4400" dirty="0"/>
              <a:t>Los períodos de vigilia y de sueño los podemos conocer y hasta medir por sus movimientos corporales, su ritmo cardíaco y sus movimientos respiratorios.</a:t>
            </a:r>
            <a:br>
              <a:rPr lang="es-PE" sz="4400" dirty="0"/>
            </a:br>
            <a:r>
              <a:rPr lang="es-PE" sz="4400" dirty="0"/>
              <a:t/>
            </a:r>
            <a:br>
              <a:rPr lang="es-PE" sz="4400" dirty="0"/>
            </a:br>
            <a:r>
              <a:rPr lang="es-PE" sz="4400" dirty="0"/>
              <a:t>Normalmente los </a:t>
            </a:r>
            <a:r>
              <a:rPr lang="es-PE" sz="4400" dirty="0" smtClean="0"/>
              <a:t>MF </a:t>
            </a:r>
            <a:r>
              <a:rPr lang="es-PE" sz="4400" dirty="0"/>
              <a:t>aumentan durante el descanso materno, y son capaces de llegar a despertar a la madre</a:t>
            </a:r>
            <a:r>
              <a:rPr lang="es-PE" sz="4400" dirty="0" smtClean="0"/>
              <a:t>.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0023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020372" cy="725760"/>
          </a:xfrm>
        </p:spPr>
        <p:txBody>
          <a:bodyPr>
            <a:noAutofit/>
          </a:bodyPr>
          <a:lstStyle/>
          <a:p>
            <a:r>
              <a:rPr lang="es-MX" b="1" u="sng" dirty="0" smtClean="0">
                <a:solidFill>
                  <a:srgbClr val="7030A0"/>
                </a:solidFill>
              </a:rPr>
              <a:t>MOVIMIENTOS</a:t>
            </a:r>
            <a:r>
              <a:rPr lang="es-MX" b="1" dirty="0" smtClean="0">
                <a:solidFill>
                  <a:srgbClr val="7030A0"/>
                </a:solidFill>
              </a:rPr>
              <a:t> </a:t>
            </a:r>
            <a:r>
              <a:rPr lang="es-MX" b="1" u="sng" dirty="0" smtClean="0">
                <a:solidFill>
                  <a:srgbClr val="7030A0"/>
                </a:solidFill>
              </a:rPr>
              <a:t>FETALES </a:t>
            </a:r>
            <a:r>
              <a:rPr lang="es-PE" dirty="0"/>
              <a:t/>
            </a:r>
            <a:br>
              <a:rPr lang="es-PE" dirty="0"/>
            </a:b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340768"/>
            <a:ext cx="8640960" cy="5112568"/>
          </a:xfrm>
        </p:spPr>
        <p:txBody>
          <a:bodyPr>
            <a:normAutofit/>
          </a:bodyPr>
          <a:lstStyle/>
          <a:p>
            <a:r>
              <a:rPr lang="es-MX" sz="2000" dirty="0" smtClean="0"/>
              <a:t>     Los MF </a:t>
            </a:r>
            <a:r>
              <a:rPr lang="es-MX" sz="2000" dirty="0"/>
              <a:t>aparecen desde las 7 a 10 semanas de gestación por ecografía, los movimientos independientes de extremidades a partir de las 10 a 12 semanas, los movimientos combinados de tronco y extremidades a las 16 semanas y los movimientos de esfuerzo respiratorio de las 20 a 24 semanas de gestación</a:t>
            </a:r>
            <a:r>
              <a:rPr lang="es-MX" sz="2000" dirty="0" smtClean="0"/>
              <a:t>.</a:t>
            </a:r>
          </a:p>
          <a:p>
            <a:endParaRPr lang="es-PE" sz="2000" dirty="0"/>
          </a:p>
          <a:p>
            <a:r>
              <a:rPr lang="es-MX" sz="2000" dirty="0" smtClean="0"/>
              <a:t>     La </a:t>
            </a:r>
            <a:r>
              <a:rPr lang="es-MX" sz="2000" dirty="0"/>
              <a:t>naturaleza y frecuencia de los movimientos varían según la edad gestacional, cada feto tiene su propio patrón de ritmo y frecuencia de M.F.</a:t>
            </a:r>
            <a:endParaRPr lang="es-PE" sz="2000" dirty="0"/>
          </a:p>
          <a:p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132309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/>
          </a:bodyPr>
          <a:lstStyle/>
          <a:p>
            <a:r>
              <a:rPr lang="es-MX" dirty="0" smtClean="0"/>
              <a:t>       </a:t>
            </a:r>
            <a:r>
              <a:rPr lang="es-MX" sz="2000" dirty="0" smtClean="0"/>
              <a:t>La </a:t>
            </a:r>
            <a:r>
              <a:rPr lang="es-MX" sz="2000" dirty="0"/>
              <a:t>frecuencia de los </a:t>
            </a:r>
            <a:r>
              <a:rPr lang="es-MX" sz="2000" dirty="0" smtClean="0"/>
              <a:t>MF </a:t>
            </a:r>
            <a:r>
              <a:rPr lang="es-MX" sz="2000" dirty="0"/>
              <a:t>se incrementa con la edad gestacional hasta </a:t>
            </a:r>
            <a:r>
              <a:rPr lang="es-MX" sz="2000" dirty="0" smtClean="0"/>
              <a:t>  las </a:t>
            </a:r>
            <a:r>
              <a:rPr lang="es-MX" sz="2000" dirty="0"/>
              <a:t>35 a 37 semanas para luego disminuir hasta el parto:</a:t>
            </a:r>
            <a:endParaRPr lang="es-PE" sz="2000" dirty="0"/>
          </a:p>
          <a:p>
            <a:endParaRPr lang="es-PE" sz="20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05947"/>
              </p:ext>
            </p:extLst>
          </p:nvPr>
        </p:nvGraphicFramePr>
        <p:xfrm>
          <a:off x="1187624" y="1772816"/>
          <a:ext cx="6984776" cy="41044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27740"/>
                <a:gridCol w="2328518"/>
                <a:gridCol w="2328518"/>
              </a:tblGrid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EDAD GESTACIONAL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PEARSON Y WEANER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OTROS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28  </a:t>
                      </a:r>
                      <a:r>
                        <a:rPr lang="es-MX" sz="2000" dirty="0" err="1">
                          <a:effectLst/>
                        </a:rPr>
                        <a:t>sem</a:t>
                      </a:r>
                      <a:r>
                        <a:rPr lang="es-MX" sz="2000" dirty="0">
                          <a:effectLst/>
                        </a:rPr>
                        <a:t>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90 </a:t>
                      </a:r>
                      <a:r>
                        <a:rPr lang="es-MX" sz="2000" dirty="0" err="1">
                          <a:effectLst/>
                        </a:rPr>
                        <a:t>mov</a:t>
                      </a:r>
                      <a:r>
                        <a:rPr lang="es-MX" sz="2000" dirty="0">
                          <a:effectLst/>
                        </a:rPr>
                        <a:t>/hora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38 mov/hora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35 sem.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 smtClean="0">
                          <a:effectLst/>
                        </a:rPr>
                        <a:t>100mov/hora</a:t>
                      </a:r>
                      <a:r>
                        <a:rPr lang="es-MX" sz="2000" dirty="0">
                          <a:effectLst/>
                        </a:rPr>
                        <a:t> 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47 mov/hora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26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40 sem.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40 </a:t>
                      </a:r>
                      <a:r>
                        <a:rPr lang="es-MX" sz="2000" dirty="0" err="1">
                          <a:effectLst/>
                        </a:rPr>
                        <a:t>mov</a:t>
                      </a:r>
                      <a:r>
                        <a:rPr lang="es-MX" sz="2000" dirty="0">
                          <a:effectLst/>
                        </a:rPr>
                        <a:t>/hora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27 </a:t>
                      </a:r>
                      <a:r>
                        <a:rPr lang="es-MX" sz="2000" dirty="0" err="1">
                          <a:effectLst/>
                        </a:rPr>
                        <a:t>mov</a:t>
                      </a:r>
                      <a:r>
                        <a:rPr lang="es-MX" sz="2000" dirty="0">
                          <a:effectLst/>
                        </a:rPr>
                        <a:t>/hora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s-MX" sz="2400" dirty="0"/>
              <a:t>La naturaleza de los </a:t>
            </a:r>
            <a:r>
              <a:rPr lang="es-MX" sz="2400" dirty="0" smtClean="0"/>
              <a:t>MF </a:t>
            </a:r>
            <a:r>
              <a:rPr lang="es-MX" sz="2400" dirty="0"/>
              <a:t>varían la edad gestacional</a:t>
            </a:r>
            <a:r>
              <a:rPr lang="es-MX" sz="1800" dirty="0"/>
              <a:t>:</a:t>
            </a:r>
            <a:endParaRPr lang="es-PE" sz="1800" dirty="0"/>
          </a:p>
          <a:p>
            <a:endParaRPr lang="es-PE" sz="18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070949"/>
              </p:ext>
            </p:extLst>
          </p:nvPr>
        </p:nvGraphicFramePr>
        <p:xfrm>
          <a:off x="611560" y="1916831"/>
          <a:ext cx="8064896" cy="3960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8868"/>
                <a:gridCol w="6836028"/>
              </a:tblGrid>
              <a:tr h="99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20 </a:t>
                      </a:r>
                      <a:r>
                        <a:rPr lang="es-MX" sz="2000" dirty="0" err="1">
                          <a:effectLst/>
                        </a:rPr>
                        <a:t>sem</a:t>
                      </a:r>
                      <a:r>
                        <a:rPr lang="es-MX" sz="2000" dirty="0">
                          <a:effectLst/>
                        </a:rPr>
                        <a:t>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Predomina los movimientos </a:t>
                      </a:r>
                      <a:r>
                        <a:rPr lang="es-MX" sz="2000" dirty="0" err="1">
                          <a:effectLst/>
                        </a:rPr>
                        <a:t>debiles</a:t>
                      </a:r>
                      <a:r>
                        <a:rPr lang="es-MX" sz="2000" dirty="0">
                          <a:effectLst/>
                        </a:rPr>
                        <a:t>, disminuyen hasta las 36 - 37 </a:t>
                      </a:r>
                      <a:r>
                        <a:rPr lang="es-MX" sz="2000" dirty="0" err="1">
                          <a:effectLst/>
                        </a:rPr>
                        <a:t>sem</a:t>
                      </a:r>
                      <a:r>
                        <a:rPr lang="es-MX" sz="2000" dirty="0">
                          <a:effectLst/>
                        </a:rPr>
                        <a:t>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26 sem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Aumentan. Se perciben </a:t>
                      </a:r>
                      <a:r>
                        <a:rPr lang="es-MX" sz="2000" dirty="0" err="1">
                          <a:effectLst/>
                        </a:rPr>
                        <a:t>mov</a:t>
                      </a:r>
                      <a:r>
                        <a:rPr lang="es-MX" sz="2000" dirty="0">
                          <a:effectLst/>
                        </a:rPr>
                        <a:t>. Rotatorios que aumentan hasta las 37 </a:t>
                      </a:r>
                      <a:r>
                        <a:rPr lang="es-MX" sz="2000" dirty="0" err="1">
                          <a:effectLst/>
                        </a:rPr>
                        <a:t>sem</a:t>
                      </a:r>
                      <a:r>
                        <a:rPr lang="es-MX" sz="2000" dirty="0">
                          <a:effectLst/>
                        </a:rPr>
                        <a:t>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28 sem.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Aumentan los </a:t>
                      </a:r>
                      <a:r>
                        <a:rPr lang="es-MX" sz="2000" dirty="0" err="1">
                          <a:effectLst/>
                        </a:rPr>
                        <a:t>mov</a:t>
                      </a:r>
                      <a:r>
                        <a:rPr lang="es-MX" sz="2000" dirty="0">
                          <a:effectLst/>
                        </a:rPr>
                        <a:t>. Fuertes hasta las 37 </a:t>
                      </a:r>
                      <a:r>
                        <a:rPr lang="es-MX" sz="2000" dirty="0" err="1">
                          <a:effectLst/>
                        </a:rPr>
                        <a:t>sem</a:t>
                      </a:r>
                      <a:r>
                        <a:rPr lang="es-MX" sz="2000" dirty="0">
                          <a:effectLst/>
                        </a:rPr>
                        <a:t>. Luego disminuyen.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1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>
                          <a:effectLst/>
                        </a:rPr>
                        <a:t>38 sem.</a:t>
                      </a:r>
                      <a:endParaRPr lang="es-PE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Disminuyen los movimientos fuertes y de rodamiento.</a:t>
                      </a:r>
                      <a:endParaRPr lang="es-PE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820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b="1" u="sng" dirty="0"/>
              <a:t>FACTORES</a:t>
            </a:r>
            <a:r>
              <a:rPr lang="es-MX" sz="2400" b="1" dirty="0"/>
              <a:t> </a:t>
            </a:r>
            <a:r>
              <a:rPr lang="es-MX" sz="2400" b="1" u="sng" dirty="0"/>
              <a:t>INFLUYENTES:</a:t>
            </a:r>
            <a:endParaRPr lang="es-PE" sz="2400" dirty="0"/>
          </a:p>
          <a:p>
            <a:r>
              <a:rPr lang="es-MX" sz="2400" b="1" dirty="0" smtClean="0"/>
              <a:t>    La </a:t>
            </a:r>
            <a:r>
              <a:rPr lang="es-MX" sz="2400" b="1" dirty="0"/>
              <a:t>Hiperglicemia y estado Postprandial:</a:t>
            </a:r>
            <a:r>
              <a:rPr lang="es-MX" sz="2400" dirty="0"/>
              <a:t> </a:t>
            </a:r>
            <a:r>
              <a:rPr lang="es-MX" sz="2400" dirty="0" smtClean="0"/>
              <a:t>MF </a:t>
            </a:r>
            <a:r>
              <a:rPr lang="es-MX" sz="2400" dirty="0"/>
              <a:t>aumentan con dieta previa, prueba </a:t>
            </a:r>
            <a:r>
              <a:rPr lang="es-MX" sz="2400" dirty="0" smtClean="0"/>
              <a:t>terapéutica.</a:t>
            </a:r>
            <a:endParaRPr lang="es-PE" sz="2400" dirty="0"/>
          </a:p>
          <a:p>
            <a:r>
              <a:rPr lang="es-MX" sz="2400" b="1" dirty="0" smtClean="0"/>
              <a:t>     Estímulos </a:t>
            </a:r>
            <a:r>
              <a:rPr lang="es-MX" sz="2400" b="1" dirty="0"/>
              <a:t>Externos: </a:t>
            </a:r>
            <a:r>
              <a:rPr lang="es-MX" sz="2400" dirty="0"/>
              <a:t>Alteran las actividades biofísicas, existe una mayor respuesta con estimulación </a:t>
            </a:r>
            <a:r>
              <a:rPr lang="es-MX" sz="2400" dirty="0" err="1"/>
              <a:t>vibroacustica</a:t>
            </a:r>
            <a:r>
              <a:rPr lang="es-MX" sz="2400" dirty="0"/>
              <a:t>.</a:t>
            </a:r>
            <a:endParaRPr lang="es-PE" sz="2400" dirty="0"/>
          </a:p>
          <a:p>
            <a:r>
              <a:rPr lang="es-MX" sz="2400" b="1" dirty="0" smtClean="0"/>
              <a:t>     Drogas </a:t>
            </a:r>
            <a:r>
              <a:rPr lang="es-MX" sz="2400" b="1" dirty="0" err="1"/>
              <a:t>neurotropas</a:t>
            </a:r>
            <a:r>
              <a:rPr lang="es-MX" sz="2400" b="1" dirty="0"/>
              <a:t>: </a:t>
            </a:r>
            <a:r>
              <a:rPr lang="es-MX" sz="2400" dirty="0"/>
              <a:t>Estimulantes del SNC: Aumentan los </a:t>
            </a:r>
            <a:r>
              <a:rPr lang="es-MX" sz="2400" dirty="0" smtClean="0"/>
              <a:t>MF. </a:t>
            </a:r>
            <a:r>
              <a:rPr lang="es-MX" sz="2400" dirty="0"/>
              <a:t>La cocaína y narcóticos dan hiperactividad. Depresoras del SNC: Disminuyen los </a:t>
            </a:r>
            <a:r>
              <a:rPr lang="es-MX" sz="2400" dirty="0" smtClean="0"/>
              <a:t>MF </a:t>
            </a:r>
            <a:r>
              <a:rPr lang="es-MX" sz="2400" dirty="0"/>
              <a:t>como los sedantes, anestésicos, analgésicos. El alcohol y el tabaco también disminuyen </a:t>
            </a:r>
            <a:r>
              <a:rPr lang="es-MX" sz="2400" dirty="0" smtClean="0"/>
              <a:t>estos.</a:t>
            </a:r>
            <a:endParaRPr lang="es-PE" sz="2400" dirty="0"/>
          </a:p>
          <a:p>
            <a:r>
              <a:rPr lang="es-MX" sz="2400" b="1" dirty="0" smtClean="0"/>
              <a:t>    Hipoxia</a:t>
            </a:r>
            <a:r>
              <a:rPr lang="es-MX" sz="2400" b="1" dirty="0"/>
              <a:t>: </a:t>
            </a:r>
            <a:r>
              <a:rPr lang="es-MX" sz="2400" dirty="0"/>
              <a:t>Las actividades biofísicas desaparecen en orden inverso al que aparecieron. Se alteran con pH = 7.20y cesan con pH = 7.10 </a:t>
            </a:r>
            <a:r>
              <a:rPr lang="es-MX" sz="2400" dirty="0" smtClean="0"/>
              <a:t>(tardíos). </a:t>
            </a:r>
            <a:r>
              <a:rPr lang="es-MX" sz="2400" dirty="0"/>
              <a:t>Su efecto depende de grado, </a:t>
            </a:r>
            <a:r>
              <a:rPr lang="es-MX" sz="2400" dirty="0" smtClean="0"/>
              <a:t>duración, </a:t>
            </a:r>
            <a:r>
              <a:rPr lang="es-MX" sz="2400" dirty="0"/>
              <a:t>cronicidad y frecuencia de la hipoxia, hay una </a:t>
            </a:r>
            <a:r>
              <a:rPr lang="es-MX" sz="2400" dirty="0" smtClean="0"/>
              <a:t>reducción </a:t>
            </a:r>
            <a:r>
              <a:rPr lang="es-MX" sz="2400" dirty="0"/>
              <a:t>de la frecuencia e intensidad de movimientos predominando los </a:t>
            </a:r>
            <a:r>
              <a:rPr lang="es-MX" sz="2400" dirty="0" err="1"/>
              <a:t>mov</a:t>
            </a:r>
            <a:r>
              <a:rPr lang="es-MX" sz="2400" dirty="0"/>
              <a:t>. Individuales.</a:t>
            </a:r>
            <a:endParaRPr lang="es-PE" sz="2400" dirty="0"/>
          </a:p>
          <a:p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210078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   Interpretación </a:t>
            </a:r>
            <a:r>
              <a:rPr lang="es-MX" b="1" dirty="0"/>
              <a:t>de los Registros:</a:t>
            </a:r>
            <a:endParaRPr lang="es-PE" dirty="0"/>
          </a:p>
          <a:p>
            <a:pPr marL="0" indent="0">
              <a:buNone/>
            </a:pPr>
            <a:r>
              <a:rPr lang="es-MX" b="1" dirty="0" smtClean="0"/>
              <a:t>    Carrera</a:t>
            </a:r>
            <a:endParaRPr lang="es-PE" dirty="0"/>
          </a:p>
          <a:p>
            <a:endParaRPr lang="es-PE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2899"/>
              </p:ext>
            </p:extLst>
          </p:nvPr>
        </p:nvGraphicFramePr>
        <p:xfrm>
          <a:off x="755576" y="1988840"/>
          <a:ext cx="7704855" cy="3827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28392"/>
                <a:gridCol w="2016224"/>
                <a:gridCol w="2160239"/>
              </a:tblGrid>
              <a:tr h="956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CARRERA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PUNTAJE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PRONOSTICO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6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Ausencia de mov. Fet/hora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0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Malo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6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Mov. F. Menos de 20/hora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1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Dudoso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6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Mov. F. Mas de 20/hora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2</a:t>
                      </a:r>
                      <a:endParaRPr lang="es-PE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Bueno</a:t>
                      </a:r>
                      <a:endParaRPr lang="es-PE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20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b="1" dirty="0"/>
              <a:t>Otros Patrones de Alarma:</a:t>
            </a:r>
            <a:endParaRPr lang="es-PE" dirty="0"/>
          </a:p>
          <a:p>
            <a:pPr marL="0" indent="0">
              <a:buNone/>
            </a:pPr>
            <a:r>
              <a:rPr lang="es-MX" dirty="0"/>
              <a:t> </a:t>
            </a:r>
            <a:endParaRPr lang="es-PE" dirty="0"/>
          </a:p>
          <a:p>
            <a:endParaRPr lang="es-PE" dirty="0"/>
          </a:p>
        </p:txBody>
      </p:sp>
      <p:pic>
        <p:nvPicPr>
          <p:cNvPr id="4" name="3 Marcador de contenido"/>
          <p:cNvPicPr>
            <a:picLocks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628800"/>
            <a:ext cx="813690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3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548680"/>
            <a:ext cx="8496944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4706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101</TotalTime>
  <Words>432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Ángulos</vt:lpstr>
      <vt:lpstr>MOVIMIENTOS FETALES</vt:lpstr>
      <vt:lpstr>MOVIMIENTOS FETALES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6</cp:revision>
  <dcterms:created xsi:type="dcterms:W3CDTF">2011-09-28T14:22:30Z</dcterms:created>
  <dcterms:modified xsi:type="dcterms:W3CDTF">2013-06-26T02:36:30Z</dcterms:modified>
</cp:coreProperties>
</file>