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4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192.168.230.31\x-line\Dentsu SPAT\TS Account\CIS延伸\0529 多品項設計修正\台灣之星ppt首頁-0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" t="50000" r="249"/>
          <a:stretch>
            <a:fillRect/>
          </a:stretch>
        </p:blipFill>
        <p:spPr bwMode="auto">
          <a:xfrm>
            <a:off x="-22225" y="3463925"/>
            <a:ext cx="9234488" cy="346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 userDrawn="1"/>
        </p:nvSpPr>
        <p:spPr>
          <a:xfrm>
            <a:off x="-22225" y="0"/>
            <a:ext cx="9234488" cy="3573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2924175" y="2852738"/>
            <a:ext cx="3384550" cy="3429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dist">
              <a:buFont typeface="Century" pitchFamily="18" charset="0"/>
              <a:buNone/>
              <a:defRPr/>
            </a:pPr>
            <a:r>
              <a:rPr lang="zh-TW" altLang="en-US" sz="1630" b="1" spc="300" dirty="0">
                <a:solidFill>
                  <a:srgbClr val="85276B"/>
                </a:solidFill>
                <a:latin typeface="微軟正黑體" pitchFamily="34" charset="-120"/>
                <a:ea typeface="微軟正黑體" pitchFamily="34" charset="-120"/>
              </a:rPr>
              <a:t>最高</a:t>
            </a:r>
            <a:r>
              <a:rPr lang="en-US" altLang="zh-TW" sz="1630" b="1" spc="300" dirty="0">
                <a:solidFill>
                  <a:srgbClr val="85276B"/>
                </a:solidFill>
                <a:latin typeface="微軟正黑體" pitchFamily="34" charset="-120"/>
                <a:ea typeface="微軟正黑體" pitchFamily="34" charset="-120"/>
              </a:rPr>
              <a:t>CP</a:t>
            </a:r>
            <a:r>
              <a:rPr lang="zh-TW" altLang="en-US" sz="1630" b="1" spc="300" dirty="0">
                <a:solidFill>
                  <a:srgbClr val="85276B"/>
                </a:solidFill>
                <a:latin typeface="微軟正黑體" pitchFamily="34" charset="-120"/>
                <a:ea typeface="微軟正黑體" pitchFamily="34" charset="-120"/>
              </a:rPr>
              <a:t>值 ∙ 服務好 ∙ 專業佳</a:t>
            </a:r>
            <a:endParaRPr lang="en-US" altLang="zh-TW" sz="1630" b="1" spc="300" dirty="0">
              <a:solidFill>
                <a:srgbClr val="85276B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38" y="1346200"/>
            <a:ext cx="310515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文字方塊 4"/>
          <p:cNvSpPr txBox="1">
            <a:spLocks noChangeArrowheads="1"/>
          </p:cNvSpPr>
          <p:nvPr userDrawn="1"/>
        </p:nvSpPr>
        <p:spPr bwMode="auto">
          <a:xfrm>
            <a:off x="7748588" y="6669088"/>
            <a:ext cx="14763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pPr algn="r">
              <a:defRPr/>
            </a:pPr>
            <a:r>
              <a:rPr kumimoji="0" lang="en-US" altLang="zh-TW" sz="800" dirty="0" smtClean="0">
                <a:solidFill>
                  <a:schemeClr val="accent2"/>
                </a:solidFill>
                <a:latin typeface="Calibri" pitchFamily="34" charset="0"/>
              </a:rPr>
              <a:t>2016.02 v3</a:t>
            </a:r>
            <a:endParaRPr kumimoji="0" lang="zh-TW" altLang="en-US" sz="800" dirty="0" smtClean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7" name="標題 1"/>
          <p:cNvSpPr>
            <a:spLocks noGrp="1"/>
          </p:cNvSpPr>
          <p:nvPr>
            <p:ph type="ctrTitle"/>
          </p:nvPr>
        </p:nvSpPr>
        <p:spPr>
          <a:xfrm>
            <a:off x="1403648" y="4005064"/>
            <a:ext cx="6480720" cy="1470025"/>
          </a:xfrm>
        </p:spPr>
        <p:txBody>
          <a:bodyPr/>
          <a:lstStyle>
            <a:lvl1pPr algn="ctr">
              <a:defRPr sz="4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8" name="副標題 2"/>
          <p:cNvSpPr>
            <a:spLocks noGrp="1"/>
          </p:cNvSpPr>
          <p:nvPr>
            <p:ph type="subTitle" idx="1"/>
          </p:nvPr>
        </p:nvSpPr>
        <p:spPr>
          <a:xfrm>
            <a:off x="1371600" y="5450681"/>
            <a:ext cx="6512768" cy="67248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 dirty="0"/>
          </a:p>
        </p:txBody>
      </p:sp>
      <p:sp>
        <p:nvSpPr>
          <p:cNvPr id="11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8C078-59D5-4013-ACCB-FF1F43BAE4EC}" type="datetimeFigureOut">
              <a:rPr lang="zh-TW" altLang="en-US"/>
              <a:pPr>
                <a:defRPr/>
              </a:pPr>
              <a:t>2016/2/17</a:t>
            </a:fld>
            <a:endParaRPr lang="zh-TW" altLang="en-US"/>
          </a:p>
        </p:txBody>
      </p:sp>
      <p:sp>
        <p:nvSpPr>
          <p:cNvPr id="12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3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A90DB-555A-475A-A36A-D828970356B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956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3D3C9-C223-43A2-BEEB-469FD1134181}" type="datetimeFigureOut">
              <a:rPr lang="zh-TW" altLang="en-US"/>
              <a:pPr>
                <a:defRPr/>
              </a:pPr>
              <a:t>2016/2/17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269DA-32F6-4F89-BDE8-E80BECBF0AF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2603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319E4-3529-479E-8CF5-144BD0708CAD}" type="datetimeFigureOut">
              <a:rPr lang="zh-TW" altLang="en-US"/>
              <a:pPr>
                <a:defRPr/>
              </a:pPr>
              <a:t>2016/2/17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43119-8AB0-4DB0-9794-A537051CD60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7050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7886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1268760"/>
            <a:ext cx="5486400" cy="352839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589240"/>
            <a:ext cx="5486400" cy="5829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E5D61-97DF-4433-821B-96AD056A9401}" type="datetimeFigureOut">
              <a:rPr lang="zh-TW" altLang="en-US"/>
              <a:pPr>
                <a:defRPr/>
              </a:pPr>
              <a:t>2016/2/17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B7D2B-1E50-485E-BC24-A5D7F45033B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9386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9EF4B-64E6-4343-A65B-C77FF1ADCB4E}" type="datetimeFigureOut">
              <a:rPr lang="zh-TW" altLang="en-US"/>
              <a:pPr>
                <a:defRPr/>
              </a:pPr>
              <a:t>2016/2/17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016F1-5263-418E-B706-64743390998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8175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2257399" y="404664"/>
            <a:ext cx="6635081" cy="76492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6750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57399" y="404664"/>
            <a:ext cx="6419057" cy="76492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/>
          <a:lstStyle>
            <a:lvl1pPr>
              <a:defRPr>
                <a:latin typeface="+mn-lt"/>
                <a:ea typeface="微軟正黑體" pitchFamily="34" charset="-120"/>
              </a:defRPr>
            </a:lvl1pPr>
            <a:lvl2pPr>
              <a:defRPr>
                <a:latin typeface="+mn-lt"/>
                <a:ea typeface="微軟正黑體" pitchFamily="34" charset="-120"/>
              </a:defRPr>
            </a:lvl2pPr>
            <a:lvl3pPr>
              <a:defRPr>
                <a:latin typeface="+mn-lt"/>
                <a:ea typeface="微軟正黑體" pitchFamily="34" charset="-120"/>
              </a:defRPr>
            </a:lvl3pPr>
            <a:lvl4pPr>
              <a:defRPr>
                <a:latin typeface="+mn-lt"/>
                <a:ea typeface="微軟正黑體" pitchFamily="34" charset="-120"/>
              </a:defRPr>
            </a:lvl4pPr>
            <a:lvl5pPr>
              <a:defRPr>
                <a:latin typeface="+mn-lt"/>
                <a:ea typeface="微軟正黑體" pitchFamily="34" charset="-120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334EA-D83F-4559-8785-661BE6B8A9E5}" type="datetimeFigureOut">
              <a:rPr lang="zh-TW" altLang="en-US"/>
              <a:pPr>
                <a:defRPr/>
              </a:pPr>
              <a:t>2016/2/17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467CB-CAAD-4EFB-92F7-A6F31648B13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5576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:\ppt\台灣之星ppt-分隔頁-fn-2-0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x109.X-LINE\Desktop\ppt\2\台灣之星ppt-內容頁2-01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5" t="1277" r="86021" b="92493"/>
          <a:stretch>
            <a:fillRect/>
          </a:stretch>
        </p:blipFill>
        <p:spPr bwMode="auto">
          <a:xfrm>
            <a:off x="73025" y="260350"/>
            <a:ext cx="17621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 userDrawn="1"/>
        </p:nvSpPr>
        <p:spPr>
          <a:xfrm rot="20160000">
            <a:off x="3194050" y="5773738"/>
            <a:ext cx="3684588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dist">
              <a:buFont typeface="Century" pitchFamily="18" charset="0"/>
              <a:buNone/>
              <a:defRPr/>
            </a:pPr>
            <a:r>
              <a:rPr lang="zh-TW" altLang="en-US" b="1" spc="3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最高</a:t>
            </a:r>
            <a:r>
              <a:rPr lang="en-US" altLang="zh-TW" b="1" spc="3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CP</a:t>
            </a:r>
            <a:r>
              <a:rPr lang="zh-TW" altLang="en-US" b="1" spc="3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值 ∙ 服務好 ∙ 專業佳</a:t>
            </a:r>
            <a:endParaRPr lang="en-US" altLang="zh-TW" b="1" spc="30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ctrTitle"/>
          </p:nvPr>
        </p:nvSpPr>
        <p:spPr>
          <a:xfrm>
            <a:off x="611560" y="2996952"/>
            <a:ext cx="5976590" cy="14700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50374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:\ppt\台灣之星ppt-分隔頁-桃紅-0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11113"/>
            <a:ext cx="914717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x109.X-LINE\Desktop\ppt\2\台灣之星ppt-內容頁2-01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5" t="1277" r="86021" b="92493"/>
          <a:stretch>
            <a:fillRect/>
          </a:stretch>
        </p:blipFill>
        <p:spPr bwMode="auto">
          <a:xfrm>
            <a:off x="73025" y="260350"/>
            <a:ext cx="17621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 userDrawn="1"/>
        </p:nvSpPr>
        <p:spPr>
          <a:xfrm rot="20160000">
            <a:off x="3194050" y="5773738"/>
            <a:ext cx="3684588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dist">
              <a:buFont typeface="Century" pitchFamily="18" charset="0"/>
              <a:buNone/>
              <a:defRPr/>
            </a:pPr>
            <a:r>
              <a:rPr lang="zh-TW" altLang="en-US" b="1" spc="3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最高</a:t>
            </a:r>
            <a:r>
              <a:rPr lang="en-US" altLang="zh-TW" b="1" spc="3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CP</a:t>
            </a:r>
            <a:r>
              <a:rPr lang="zh-TW" altLang="en-US" b="1" spc="3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值 ∙ 服務好 ∙ 專業佳</a:t>
            </a:r>
            <a:endParaRPr lang="en-US" altLang="zh-TW" b="1" spc="30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ctrTitle"/>
          </p:nvPr>
        </p:nvSpPr>
        <p:spPr>
          <a:xfrm>
            <a:off x="611560" y="2996952"/>
            <a:ext cx="5976590" cy="14700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20953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:\ppt\台灣之星ppt-分隔頁-綠-0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11113"/>
            <a:ext cx="914717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x109.X-LINE\Desktop\ppt\2\台灣之星ppt-內容頁2-01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5" t="1277" r="86021" b="92493"/>
          <a:stretch>
            <a:fillRect/>
          </a:stretch>
        </p:blipFill>
        <p:spPr bwMode="auto">
          <a:xfrm>
            <a:off x="73025" y="260350"/>
            <a:ext cx="17621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 userDrawn="1"/>
        </p:nvSpPr>
        <p:spPr>
          <a:xfrm rot="20160000">
            <a:off x="3194050" y="5773738"/>
            <a:ext cx="3684588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dist">
              <a:buFont typeface="Century" pitchFamily="18" charset="0"/>
              <a:buNone/>
              <a:defRPr/>
            </a:pPr>
            <a:r>
              <a:rPr lang="zh-TW" altLang="en-US" b="1" spc="3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最高</a:t>
            </a:r>
            <a:r>
              <a:rPr lang="en-US" altLang="zh-TW" b="1" spc="3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CP</a:t>
            </a:r>
            <a:r>
              <a:rPr lang="zh-TW" altLang="en-US" b="1" spc="3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值 ∙ 服務好 ∙ 專業佳</a:t>
            </a:r>
            <a:endParaRPr lang="en-US" altLang="zh-TW" b="1" spc="30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ctrTitle"/>
          </p:nvPr>
        </p:nvSpPr>
        <p:spPr>
          <a:xfrm>
            <a:off x="611560" y="2996952"/>
            <a:ext cx="5976590" cy="14700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74938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:\ppt\台灣之星ppt-分隔頁-橘-0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x109.X-LINE\Desktop\ppt\2\台灣之星ppt-內容頁2-01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5" t="1277" r="86021" b="92493"/>
          <a:stretch>
            <a:fillRect/>
          </a:stretch>
        </p:blipFill>
        <p:spPr bwMode="auto">
          <a:xfrm>
            <a:off x="73025" y="260350"/>
            <a:ext cx="17621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 userDrawn="1"/>
        </p:nvSpPr>
        <p:spPr>
          <a:xfrm rot="20160000">
            <a:off x="3194050" y="5773738"/>
            <a:ext cx="3684588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dist">
              <a:buFont typeface="Century" pitchFamily="18" charset="0"/>
              <a:buNone/>
              <a:defRPr/>
            </a:pPr>
            <a:r>
              <a:rPr lang="zh-TW" altLang="en-US" b="1" spc="3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最高</a:t>
            </a:r>
            <a:r>
              <a:rPr lang="en-US" altLang="zh-TW" b="1" spc="3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CP</a:t>
            </a:r>
            <a:r>
              <a:rPr lang="zh-TW" altLang="en-US" b="1" spc="3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值 ∙ 服務好 ∙ 專業佳</a:t>
            </a:r>
            <a:endParaRPr lang="en-US" altLang="zh-TW" b="1" spc="30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ctrTitle"/>
          </p:nvPr>
        </p:nvSpPr>
        <p:spPr>
          <a:xfrm>
            <a:off x="611560" y="2996952"/>
            <a:ext cx="5976590" cy="14700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07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:\ppt\台灣之星ppt-分隔頁-藍-0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x109.X-LINE\Desktop\ppt\2\台灣之星ppt-內容頁2-01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5" t="1277" r="86021" b="92493"/>
          <a:stretch>
            <a:fillRect/>
          </a:stretch>
        </p:blipFill>
        <p:spPr bwMode="auto">
          <a:xfrm>
            <a:off x="73025" y="260350"/>
            <a:ext cx="17621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 userDrawn="1"/>
        </p:nvSpPr>
        <p:spPr>
          <a:xfrm rot="20160000">
            <a:off x="3194050" y="5773738"/>
            <a:ext cx="3684588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dist">
              <a:buFont typeface="Century" pitchFamily="18" charset="0"/>
              <a:buNone/>
              <a:defRPr/>
            </a:pPr>
            <a:r>
              <a:rPr lang="zh-TW" altLang="en-US" b="1" spc="3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最高</a:t>
            </a:r>
            <a:r>
              <a:rPr lang="en-US" altLang="zh-TW" b="1" spc="3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CP</a:t>
            </a:r>
            <a:r>
              <a:rPr lang="zh-TW" altLang="en-US" b="1" spc="3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值 ∙ 服務好 ∙ 專業佳</a:t>
            </a:r>
            <a:endParaRPr lang="en-US" altLang="zh-TW" b="1" spc="30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ctrTitle"/>
          </p:nvPr>
        </p:nvSpPr>
        <p:spPr>
          <a:xfrm>
            <a:off x="611560" y="2996952"/>
            <a:ext cx="5976590" cy="14700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83303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8864" y="1600200"/>
            <a:ext cx="4038600" cy="4525963"/>
          </a:xfrm>
        </p:spPr>
        <p:txBody>
          <a:bodyPr>
            <a:normAutofit/>
          </a:bodyPr>
          <a:lstStyle>
            <a:lvl1pPr>
              <a:defRPr sz="2400">
                <a:latin typeface="+mn-lt"/>
                <a:ea typeface="微軟正黑體" pitchFamily="34" charset="-120"/>
              </a:defRPr>
            </a:lvl1pPr>
            <a:lvl2pPr>
              <a:defRPr sz="2000">
                <a:latin typeface="+mn-lt"/>
                <a:ea typeface="微軟正黑體" pitchFamily="34" charset="-120"/>
              </a:defRPr>
            </a:lvl2pPr>
            <a:lvl3pPr>
              <a:defRPr sz="1800">
                <a:latin typeface="+mn-lt"/>
                <a:ea typeface="微軟正黑體" pitchFamily="34" charset="-120"/>
              </a:defRPr>
            </a:lvl3pPr>
            <a:lvl4pPr>
              <a:defRPr sz="1600">
                <a:latin typeface="+mn-lt"/>
                <a:ea typeface="微軟正黑體" pitchFamily="34" charset="-120"/>
              </a:defRPr>
            </a:lvl4pPr>
            <a:lvl5pPr>
              <a:defRPr sz="1600">
                <a:latin typeface="+mn-lt"/>
                <a:ea typeface="微軟正黑體" pitchFamily="34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09864" y="1600200"/>
            <a:ext cx="4038600" cy="4525963"/>
          </a:xfrm>
        </p:spPr>
        <p:txBody>
          <a:bodyPr>
            <a:normAutofit/>
          </a:bodyPr>
          <a:lstStyle>
            <a:lvl1pPr>
              <a:defRPr sz="2400">
                <a:latin typeface="+mn-lt"/>
                <a:ea typeface="微軟正黑體" pitchFamily="34" charset="-120"/>
              </a:defRPr>
            </a:lvl1pPr>
            <a:lvl2pPr>
              <a:defRPr sz="2000">
                <a:latin typeface="+mn-lt"/>
                <a:ea typeface="微軟正黑體" pitchFamily="34" charset="-120"/>
              </a:defRPr>
            </a:lvl2pPr>
            <a:lvl3pPr>
              <a:defRPr sz="1800">
                <a:latin typeface="+mn-lt"/>
                <a:ea typeface="微軟正黑體" pitchFamily="34" charset="-120"/>
              </a:defRPr>
            </a:lvl3pPr>
            <a:lvl4pPr>
              <a:defRPr sz="1600">
                <a:latin typeface="+mn-lt"/>
                <a:ea typeface="微軟正黑體" pitchFamily="34" charset="-120"/>
              </a:defRPr>
            </a:lvl4pPr>
            <a:lvl5pPr>
              <a:defRPr sz="1600">
                <a:latin typeface="+mn-lt"/>
                <a:ea typeface="微軟正黑體" pitchFamily="34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372E8-BFB1-45CF-9C19-9A514D390965}" type="datetimeFigureOut">
              <a:rPr lang="zh-TW" altLang="en-US"/>
              <a:pPr>
                <a:defRPr/>
              </a:pPr>
              <a:t>2016/2/17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BC329-AC60-4592-8392-FA7CE231131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6005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x109.X-LINE\Desktop\ppt\2\台灣之星ppt-內容頁2-01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5" t="1277" r="86021" b="92493"/>
          <a:stretch>
            <a:fillRect/>
          </a:stretch>
        </p:blipFill>
        <p:spPr bwMode="auto">
          <a:xfrm>
            <a:off x="73025" y="260350"/>
            <a:ext cx="17621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3414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微軟正黑體" pitchFamily="34" charset="-120"/>
              </a:defRPr>
            </a:lvl1pPr>
          </a:lstStyle>
          <a:p>
            <a:pPr>
              <a:defRPr/>
            </a:pPr>
            <a:fld id="{C016759A-400A-4B4A-B609-9F7D0DD42CAD}" type="datetimeFigureOut">
              <a:rPr lang="zh-TW" altLang="en-US"/>
              <a:pPr>
                <a:defRPr/>
              </a:pPr>
              <a:t>2016/2/17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微軟正黑體" pitchFamily="34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微軟正黑體" pitchFamily="34" charset="-120"/>
              </a:defRPr>
            </a:lvl1pPr>
          </a:lstStyle>
          <a:p>
            <a:pPr>
              <a:defRPr/>
            </a:pPr>
            <a:fld id="{5C4BBBFD-BF63-498E-B444-6470B542F81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pic>
        <p:nvPicPr>
          <p:cNvPr id="1031" name="Picture 2" descr="C:\Users\x109.X-LINE\Desktop\ppt\2\台灣之星ppt-內容頁2-01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7" t="7214" r="3362" b="88908"/>
          <a:stretch>
            <a:fillRect/>
          </a:stretch>
        </p:blipFill>
        <p:spPr bwMode="auto">
          <a:xfrm>
            <a:off x="80963" y="987425"/>
            <a:ext cx="9063037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標題版面配置區 1"/>
          <p:cNvSpPr>
            <a:spLocks noGrp="1"/>
          </p:cNvSpPr>
          <p:nvPr>
            <p:ph type="title"/>
          </p:nvPr>
        </p:nvSpPr>
        <p:spPr bwMode="auto">
          <a:xfrm>
            <a:off x="2257425" y="512763"/>
            <a:ext cx="663575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TW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53" r:id="rId3"/>
    <p:sldLayoutId id="2147483961" r:id="rId4"/>
    <p:sldLayoutId id="2147483962" r:id="rId5"/>
    <p:sldLayoutId id="2147483963" r:id="rId6"/>
    <p:sldLayoutId id="2147483964" r:id="rId7"/>
    <p:sldLayoutId id="2147483965" r:id="rId8"/>
    <p:sldLayoutId id="2147483954" r:id="rId9"/>
    <p:sldLayoutId id="2147483955" r:id="rId10"/>
    <p:sldLayoutId id="2147483956" r:id="rId11"/>
    <p:sldLayoutId id="2147483957" r:id="rId12"/>
    <p:sldLayoutId id="2147483958" r:id="rId13"/>
  </p:sldLayoutIdLst>
  <p:timing>
    <p:tnLst>
      <p:par>
        <p:cTn id="1" dur="indefinite" restart="never" nodeType="tmRoot"/>
      </p:par>
    </p:tnLst>
  </p:timing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n-lt"/>
          <a:ea typeface="微軟正黑體" pitchFamily="34" charset="-120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微軟正黑體" pitchFamily="34" charset="-12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微軟正黑體" pitchFamily="34" charset="-12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微軟正黑體" pitchFamily="34" charset="-12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微軟正黑體" pitchFamily="34" charset="-12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微軟正黑體" pitchFamily="34" charset="-12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微軟正黑體" pitchFamily="34" charset="-12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微軟正黑體" pitchFamily="34" charset="-12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微軟正黑體" pitchFamily="34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5276B"/>
        </a:buClr>
        <a:buFont typeface="Century" pitchFamily="18" charset="0"/>
        <a:buChar char="►"/>
        <a:defRPr sz="2800" kern="1200">
          <a:solidFill>
            <a:schemeClr val="tx1"/>
          </a:solidFill>
          <a:latin typeface="+mn-lt"/>
          <a:ea typeface="微軟正黑體" pitchFamily="34" charset="-12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85276B"/>
        </a:buClr>
        <a:buFont typeface="Arial" charset="0"/>
        <a:buChar char="–"/>
        <a:defRPr sz="2400" kern="1200">
          <a:solidFill>
            <a:schemeClr val="tx1"/>
          </a:solidFill>
          <a:latin typeface="+mn-lt"/>
          <a:ea typeface="微軟正黑體" pitchFamily="34" charset="-12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5276B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微軟正黑體" pitchFamily="34" charset="-12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vspentry.vibo.com.tw/vsp/FileImageServlet?attId=144377650690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小額</a:t>
            </a:r>
            <a:r>
              <a:rPr lang="zh-TW" altLang="en-US" dirty="0"/>
              <a:t>付費有限制金額嗎</a:t>
            </a:r>
            <a:r>
              <a:rPr lang="en-US" altLang="zh-TW" dirty="0"/>
              <a:t>?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837586"/>
              </p:ext>
            </p:extLst>
          </p:nvPr>
        </p:nvGraphicFramePr>
        <p:xfrm>
          <a:off x="251520" y="1268760"/>
          <a:ext cx="8712968" cy="3528392"/>
        </p:xfrm>
        <a:graphic>
          <a:graphicData uri="http://schemas.openxmlformats.org/drawingml/2006/table">
            <a:tbl>
              <a:tblPr firstRow="1" firstCol="1" bandRow="1"/>
              <a:tblGrid>
                <a:gridCol w="8712968"/>
              </a:tblGrid>
              <a:tr h="419259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en-US" altLang="zh-TW" sz="16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Q</a:t>
                      </a:r>
                      <a:r>
                        <a:rPr lang="zh-TW" altLang="en-US" sz="16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：小額付費有限制金額嗎</a:t>
                      </a:r>
                      <a:r>
                        <a:rPr lang="en-US" altLang="zh-TW" sz="16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?</a:t>
                      </a:r>
                      <a:endParaRPr lang="zh-TW" altLang="en-US" sz="20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56068" marR="56068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3109133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en-US" altLang="zh-TW" sz="16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A</a:t>
                      </a:r>
                      <a:r>
                        <a:rPr lang="zh-TW" altLang="en-US" sz="16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：有，</a:t>
                      </a:r>
                      <a:r>
                        <a:rPr lang="zh-TW" altLang="en-US" sz="1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提供用戶每月基本可用額度為 </a:t>
                      </a:r>
                      <a:r>
                        <a:rPr lang="en-US" altLang="zh-TW" sz="1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1,000 </a:t>
                      </a:r>
                      <a:r>
                        <a:rPr lang="zh-TW" altLang="en-US" sz="1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元，後續則依據用戶交易情況，由台灣之星系統於每月</a:t>
                      </a:r>
                      <a:r>
                        <a:rPr lang="en-US" altLang="zh-TW" sz="1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1</a:t>
                      </a:r>
                      <a:r>
                        <a:rPr lang="zh-TW" altLang="en-US" sz="1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日自動更新當月可用額度</a:t>
                      </a:r>
                      <a:endParaRPr lang="zh-TW" altLang="en-US" sz="20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zh-TW" altLang="en-US" sz="1600" b="1" u="sng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調整原則如下 </a:t>
                      </a:r>
                      <a:r>
                        <a:rPr lang="en-US" altLang="zh-TW" sz="1600" b="1" u="sng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:</a:t>
                      </a:r>
                      <a:endParaRPr lang="zh-TW" altLang="en-US" sz="20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en-US" altLang="zh-TW" sz="16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•</a:t>
                      </a:r>
                      <a:r>
                        <a:rPr lang="zh-TW" altLang="en-US" sz="16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最近半年內</a:t>
                      </a:r>
                      <a:r>
                        <a:rPr lang="en-US" altLang="zh-TW" sz="16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lang="zh-TW" altLang="en-US" sz="16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不含當月</a:t>
                      </a:r>
                      <a:r>
                        <a:rPr lang="en-US" altLang="zh-TW" sz="16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)</a:t>
                      </a:r>
                      <a:r>
                        <a:rPr lang="zh-TW" altLang="en-US" sz="16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累計交易金額達</a:t>
                      </a:r>
                      <a:r>
                        <a:rPr lang="en-US" altLang="zh-TW" sz="16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1,001</a:t>
                      </a:r>
                      <a:r>
                        <a:rPr lang="zh-TW" altLang="en-US" sz="16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元，下個月系統自動調整每月額度為</a:t>
                      </a:r>
                      <a:r>
                        <a:rPr lang="en-US" altLang="zh-TW" sz="16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2,000</a:t>
                      </a:r>
                      <a:r>
                        <a:rPr lang="zh-TW" altLang="en-US" sz="16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元。</a:t>
                      </a:r>
                      <a:endParaRPr lang="zh-TW" altLang="en-US" sz="20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en-US" altLang="zh-TW" sz="16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•</a:t>
                      </a:r>
                      <a:r>
                        <a:rPr lang="zh-TW" altLang="en-US" sz="16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最近半年內</a:t>
                      </a:r>
                      <a:r>
                        <a:rPr lang="en-US" altLang="zh-TW" sz="16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lang="zh-TW" altLang="en-US" sz="16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不含當月</a:t>
                      </a:r>
                      <a:r>
                        <a:rPr lang="en-US" altLang="zh-TW" sz="16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)</a:t>
                      </a:r>
                      <a:r>
                        <a:rPr lang="zh-TW" altLang="en-US" sz="16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累計交易金額達</a:t>
                      </a:r>
                      <a:r>
                        <a:rPr lang="en-US" altLang="zh-TW" sz="16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601</a:t>
                      </a:r>
                      <a:r>
                        <a:rPr lang="zh-TW" altLang="en-US" sz="16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元，下個月系統自動調整每月額度為</a:t>
                      </a:r>
                      <a:r>
                        <a:rPr lang="en-US" altLang="zh-TW" sz="16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1,500</a:t>
                      </a:r>
                      <a:r>
                        <a:rPr lang="zh-TW" altLang="en-US" sz="16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元。</a:t>
                      </a:r>
                      <a:endParaRPr lang="zh-TW" altLang="en-US" sz="20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en-US" altLang="zh-TW" sz="16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•</a:t>
                      </a:r>
                      <a:r>
                        <a:rPr lang="zh-TW" altLang="en-US" sz="16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最近半年內</a:t>
                      </a:r>
                      <a:r>
                        <a:rPr lang="en-US" altLang="zh-TW" sz="16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lang="zh-TW" altLang="en-US" sz="16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不含當月</a:t>
                      </a:r>
                      <a:r>
                        <a:rPr lang="en-US" altLang="zh-TW" sz="16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)</a:t>
                      </a:r>
                      <a:r>
                        <a:rPr lang="zh-TW" altLang="en-US" sz="16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累計交易金額未達</a:t>
                      </a:r>
                      <a:r>
                        <a:rPr lang="en-US" altLang="zh-TW" sz="16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601</a:t>
                      </a:r>
                      <a:r>
                        <a:rPr lang="zh-TW" altLang="en-US" sz="16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元，下個月系統自動調整每月額度為</a:t>
                      </a:r>
                      <a:r>
                        <a:rPr lang="en-US" altLang="zh-TW" sz="16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1,000</a:t>
                      </a:r>
                      <a:r>
                        <a:rPr lang="zh-TW" altLang="en-US" sz="16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元。</a:t>
                      </a:r>
                      <a:endParaRPr lang="zh-TW" altLang="en-US" sz="20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en-US" altLang="zh-TW" sz="1600" b="1" u="sng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zh-TW" altLang="en-US" sz="1600" b="1" u="sng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注意事項</a:t>
                      </a:r>
                      <a:r>
                        <a:rPr lang="en-US" altLang="zh-TW" sz="1600" b="1" u="sng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&gt;</a:t>
                      </a:r>
                      <a:endParaRPr lang="zh-TW" altLang="en-US" sz="20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ts val="2000"/>
                        </a:lnSpc>
                      </a:pPr>
                      <a:r>
                        <a:rPr lang="en-US" altLang="zh-TW" sz="16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ü</a:t>
                      </a:r>
                      <a:r>
                        <a:rPr lang="zh-TW" altLang="en-US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  </a:t>
                      </a:r>
                      <a:r>
                        <a:rPr lang="zh-TW" altLang="en-US" sz="16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本公司保有適時調整小額付款每月額度或關閉小額付款功能之權利，</a:t>
                      </a:r>
                      <a:r>
                        <a:rPr lang="zh-TW" altLang="en-US" sz="1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暫不開放用戶申請調整每月額度。</a:t>
                      </a:r>
                      <a:endParaRPr lang="zh-TW" altLang="en-US" sz="20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ts val="2000"/>
                        </a:lnSpc>
                      </a:pPr>
                      <a:r>
                        <a:rPr lang="en-US" altLang="zh-TW" sz="1600" kern="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ü</a:t>
                      </a:r>
                      <a:r>
                        <a:rPr lang="zh-TW" altLang="en-US" sz="900" kern="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  </a:t>
                      </a:r>
                      <a:r>
                        <a:rPr lang="zh-TW" altLang="en-US" sz="1600" b="1" u="sng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若因欠費導致小額付款功能暫時關閉</a:t>
                      </a:r>
                      <a:r>
                        <a:rPr lang="zh-TW" altLang="en-US" sz="16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，則</a:t>
                      </a:r>
                      <a:r>
                        <a:rPr lang="zh-TW" altLang="en-US" sz="1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需待欠費門號完成繳費後，約需三個工作天將再度開啟小額付款功能。</a:t>
                      </a:r>
                      <a:endParaRPr lang="zh-TW" altLang="en-US" sz="20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zh-TW" altLang="en-US" sz="1600" b="1" u="sng" kern="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參閱路徑：</a:t>
                      </a:r>
                      <a:r>
                        <a:rPr lang="en-US" altLang="zh-TW" sz="1600" b="1" u="sng" kern="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zh-TW" altLang="en-US" sz="1600" b="1" u="sng" kern="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官網</a:t>
                      </a:r>
                      <a:r>
                        <a:rPr lang="en-US" altLang="zh-TW" sz="1600" b="1" u="sng" kern="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&gt;</a:t>
                      </a:r>
                      <a:r>
                        <a:rPr lang="zh-TW" altLang="en-US" sz="1600" b="1" u="sng" kern="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服務專區→加值服務→小額付款</a:t>
                      </a:r>
                      <a:endParaRPr lang="zh-TW" altLang="en-US" sz="20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56068" marR="56068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http://vspentry.vibo.com.tw/vsp/FileDownLoadServlet?attId=1443776506900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50" y="4869160"/>
            <a:ext cx="8850338" cy="19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482592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16</TotalTime>
  <Words>147</Words>
  <Application>Microsoft Office PowerPoint</Application>
  <PresentationFormat>如螢幕大小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Default Theme</vt:lpstr>
      <vt:lpstr>小額付費有限制金額嗎?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Yulli Juan (阮昱潔)</dc:creator>
  <cp:lastModifiedBy>Yulli Juan (阮昱潔)</cp:lastModifiedBy>
  <cp:revision>2</cp:revision>
  <dcterms:created xsi:type="dcterms:W3CDTF">2016-02-16T17:41:19Z</dcterms:created>
  <dcterms:modified xsi:type="dcterms:W3CDTF">2016-02-16T17:57:32Z</dcterms:modified>
</cp:coreProperties>
</file>