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4671" autoAdjust="0"/>
  </p:normalViewPr>
  <p:slideViewPr>
    <p:cSldViewPr>
      <p:cViewPr varScale="1">
        <p:scale>
          <a:sx n="42" d="100"/>
          <a:sy n="42" d="100"/>
        </p:scale>
        <p:origin x="1296"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2C6CE-D0A6-4FB9-9E76-168628F7F6AF}" type="datetimeFigureOut">
              <a:rPr lang="es-CO" smtClean="0"/>
              <a:t>23/02/2016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A5AAB4-EB75-4600-8C03-7A942334198C}" type="slidenum">
              <a:rPr lang="es-CO" smtClean="0"/>
              <a:t>‹Nº›</a:t>
            </a:fld>
            <a:endParaRPr lang="es-CO"/>
          </a:p>
        </p:txBody>
      </p:sp>
    </p:spTree>
    <p:extLst>
      <p:ext uri="{BB962C8B-B14F-4D97-AF65-F5344CB8AC3E}">
        <p14:creationId xmlns:p14="http://schemas.microsoft.com/office/powerpoint/2010/main" val="3857212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9C3758A9-4D68-4005-A763-D3BC241E5F10}" type="datetimeFigureOut">
              <a:rPr lang="es-CO" smtClean="0"/>
              <a:t>23/02/2016</a:t>
            </a:fld>
            <a:endParaRPr lang="es-CO"/>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s-CO"/>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9C3758A9-4D68-4005-A763-D3BC241E5F10}" type="datetimeFigureOut">
              <a:rPr lang="es-CO" smtClean="0"/>
              <a:t>23/02/2016</a:t>
            </a:fld>
            <a:endParaRPr lang="es-CO"/>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s-CO"/>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9C3758A9-4D68-4005-A763-D3BC241E5F10}" type="datetimeFigureOut">
              <a:rPr lang="es-CO" smtClean="0"/>
              <a:t>23/02/2016</a:t>
            </a:fld>
            <a:endParaRPr lang="es-CO"/>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s-CO"/>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9C3758A9-4D68-4005-A763-D3BC241E5F10}" type="datetimeFigureOut">
              <a:rPr lang="es-CO" smtClean="0"/>
              <a:t>23/02/2016</a:t>
            </a:fld>
            <a:endParaRPr lang="es-CO"/>
          </a:p>
        </p:txBody>
      </p:sp>
      <p:sp>
        <p:nvSpPr>
          <p:cNvPr id="5" name="Footer Placeholder 4"/>
          <p:cNvSpPr>
            <a:spLocks noGrp="1"/>
          </p:cNvSpPr>
          <p:nvPr>
            <p:ph type="ftr" sz="quarter" idx="11"/>
          </p:nvPr>
        </p:nvSpPr>
        <p:spPr>
          <a:xfrm rot="900000">
            <a:off x="3103620" y="6177546"/>
            <a:ext cx="2392237" cy="365125"/>
          </a:xfrm>
        </p:spPr>
        <p:txBody>
          <a:bodyPr/>
          <a:lstStyle/>
          <a:p>
            <a:endParaRPr lang="es-CO"/>
          </a:p>
        </p:txBody>
      </p:sp>
      <p:sp>
        <p:nvSpPr>
          <p:cNvPr id="6" name="Slide Number Placeholder 5"/>
          <p:cNvSpPr>
            <a:spLocks noGrp="1"/>
          </p:cNvSpPr>
          <p:nvPr>
            <p:ph type="sldNum" sz="quarter" idx="12"/>
          </p:nvPr>
        </p:nvSpPr>
        <p:spPr>
          <a:xfrm rot="900000">
            <a:off x="1265370" y="300797"/>
            <a:ext cx="2287319" cy="365125"/>
          </a:xfrm>
        </p:spPr>
        <p:txBody>
          <a:body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9C3758A9-4D68-4005-A763-D3BC241E5F10}" type="datetimeFigureOut">
              <a:rPr lang="es-CO" smtClean="0"/>
              <a:t>23/02/2016</a:t>
            </a:fld>
            <a:endParaRPr lang="es-CO"/>
          </a:p>
        </p:txBody>
      </p:sp>
      <p:sp>
        <p:nvSpPr>
          <p:cNvPr id="5" name="Footer Placeholder 4"/>
          <p:cNvSpPr>
            <a:spLocks noGrp="1"/>
          </p:cNvSpPr>
          <p:nvPr>
            <p:ph type="ftr" sz="quarter" idx="11"/>
          </p:nvPr>
        </p:nvSpPr>
        <p:spPr>
          <a:xfrm rot="900000">
            <a:off x="7056965" y="3170795"/>
            <a:ext cx="1926305" cy="365125"/>
          </a:xfrm>
        </p:spPr>
        <p:txBody>
          <a:bodyPr/>
          <a:lstStyle/>
          <a:p>
            <a:endParaRPr lang="es-CO"/>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9C3758A9-4D68-4005-A763-D3BC241E5F10}" type="datetimeFigureOut">
              <a:rPr lang="es-CO" smtClean="0"/>
              <a:t>23/02/2016</a:t>
            </a:fld>
            <a:endParaRPr lang="es-CO"/>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s-CO"/>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9C3758A9-4D68-4005-A763-D3BC241E5F10}" type="datetimeFigureOut">
              <a:rPr lang="es-CO" smtClean="0"/>
              <a:t>23/02/2016</a:t>
            </a:fld>
            <a:endParaRPr lang="es-CO"/>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s-CO"/>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9C3758A9-4D68-4005-A763-D3BC241E5F10}" type="datetimeFigureOut">
              <a:rPr lang="es-CO" smtClean="0"/>
              <a:t>23/02/2016</a:t>
            </a:fld>
            <a:endParaRPr lang="es-CO"/>
          </a:p>
        </p:txBody>
      </p:sp>
      <p:sp>
        <p:nvSpPr>
          <p:cNvPr id="4" name="Footer Placeholder 3"/>
          <p:cNvSpPr>
            <a:spLocks noGrp="1"/>
          </p:cNvSpPr>
          <p:nvPr>
            <p:ph type="ftr" sz="quarter" idx="11"/>
          </p:nvPr>
        </p:nvSpPr>
        <p:spPr>
          <a:xfrm rot="900000">
            <a:off x="2493721" y="6101033"/>
            <a:ext cx="3052113" cy="365125"/>
          </a:xfrm>
        </p:spPr>
        <p:txBody>
          <a:bodyPr/>
          <a:lstStyle/>
          <a:p>
            <a:endParaRPr lang="es-CO"/>
          </a:p>
        </p:txBody>
      </p:sp>
      <p:sp>
        <p:nvSpPr>
          <p:cNvPr id="5" name="Slide Number Placeholder 4"/>
          <p:cNvSpPr>
            <a:spLocks noGrp="1"/>
          </p:cNvSpPr>
          <p:nvPr>
            <p:ph type="sldNum" sz="quarter" idx="12"/>
          </p:nvPr>
        </p:nvSpPr>
        <p:spPr>
          <a:xfrm rot="900000">
            <a:off x="1261872" y="301752"/>
            <a:ext cx="2286000" cy="365125"/>
          </a:xfrm>
        </p:spPr>
        <p:txBody>
          <a:body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9C3758A9-4D68-4005-A763-D3BC241E5F10}" type="datetimeFigureOut">
              <a:rPr lang="es-CO" smtClean="0"/>
              <a:t>23/02/2016</a:t>
            </a:fld>
            <a:endParaRPr lang="es-CO"/>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s-CO"/>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9C3758A9-4D68-4005-A763-D3BC241E5F10}" type="datetimeFigureOut">
              <a:rPr lang="es-CO" smtClean="0"/>
              <a:t>23/02/2016</a:t>
            </a:fld>
            <a:endParaRPr lang="es-CO"/>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s-CO"/>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9C3758A9-4D68-4005-A763-D3BC241E5F10}" type="datetimeFigureOut">
              <a:rPr lang="es-CO" smtClean="0"/>
              <a:t>23/02/2016</a:t>
            </a:fld>
            <a:endParaRPr lang="es-CO"/>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s-CO"/>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49A97E02-8516-4655-9AEF-40A47D44C164}" type="slidenum">
              <a:rPr lang="es-CO" smtClean="0"/>
              <a:t>‹Nº›</a:t>
            </a:fld>
            <a:endParaRPr lang="es-CO"/>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9C3758A9-4D68-4005-A763-D3BC241E5F10}" type="datetimeFigureOut">
              <a:rPr lang="es-CO" smtClean="0"/>
              <a:t>23/02/2016</a:t>
            </a:fld>
            <a:endParaRPr lang="es-CO"/>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9A97E02-8516-4655-9AEF-40A47D44C164}"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179512" y="836712"/>
            <a:ext cx="8892480" cy="584775"/>
          </a:xfrm>
          <a:prstGeom prst="rect">
            <a:avLst/>
          </a:prstGeom>
          <a:noFill/>
        </p:spPr>
        <p:txBody>
          <a:bodyPr wrap="square" lIns="91440" tIns="45720" rIns="91440" bIns="45720">
            <a:spAutoFit/>
          </a:bodyPr>
          <a:lstStyle/>
          <a:p>
            <a:pPr algn="ctr"/>
            <a:r>
              <a:rPr lang="es-CO" sz="3200" b="1" i="1" dirty="0">
                <a:ln w="3175"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5400000" algn="t" rotWithShape="0">
                    <a:prstClr val="black">
                      <a:alpha val="40000"/>
                    </a:prstClr>
                  </a:outerShdw>
                </a:effectLst>
              </a:rPr>
              <a:t>Historia del Internet</a:t>
            </a:r>
            <a:endParaRPr lang="es-CO" sz="3200" b="1" i="1" dirty="0">
              <a:ln w="3175"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5400000" algn="t" rotWithShape="0">
                  <a:prstClr val="black">
                    <a:alpha val="40000"/>
                  </a:prstClr>
                </a:outerShdw>
              </a:effectLst>
            </a:endParaRPr>
          </a:p>
        </p:txBody>
      </p:sp>
      <p:sp>
        <p:nvSpPr>
          <p:cNvPr id="9" name="8 CuadroTexto"/>
          <p:cNvSpPr txBox="1"/>
          <p:nvPr/>
        </p:nvSpPr>
        <p:spPr>
          <a:xfrm>
            <a:off x="395536" y="5239653"/>
            <a:ext cx="3870176" cy="430887"/>
          </a:xfrm>
          <a:prstGeom prst="rect">
            <a:avLst/>
          </a:prstGeom>
          <a:noFill/>
        </p:spPr>
        <p:txBody>
          <a:bodyPr wrap="square" lIns="91440" tIns="45720" rIns="91440" bIns="45720">
            <a:spAutoFit/>
          </a:bodyPr>
          <a:lstStyle>
            <a:defPPr>
              <a:defRPr lang="es-CO"/>
            </a:defPPr>
            <a:lvl1pPr algn="ctr">
              <a:defRPr sz="3400" b="1" i="1">
                <a:ln w="3175"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5400000" algn="t" rotWithShape="0">
                    <a:prstClr val="black">
                      <a:alpha val="40000"/>
                    </a:prstClr>
                  </a:outerShdw>
                </a:effectLst>
              </a:defRPr>
            </a:lvl1pPr>
          </a:lstStyle>
          <a:p>
            <a:r>
              <a:rPr lang="es-CO" sz="2200" dirty="0" smtClean="0"/>
              <a:t>PAULA A. CARDONA</a:t>
            </a:r>
            <a:endParaRPr lang="es-CO" sz="2200" dirty="0"/>
          </a:p>
        </p:txBody>
      </p:sp>
      <p:sp>
        <p:nvSpPr>
          <p:cNvPr id="11" name="10 CuadroTexto"/>
          <p:cNvSpPr txBox="1"/>
          <p:nvPr/>
        </p:nvSpPr>
        <p:spPr>
          <a:xfrm>
            <a:off x="4860032" y="3811241"/>
            <a:ext cx="3913612" cy="369332"/>
          </a:xfrm>
          <a:prstGeom prst="rect">
            <a:avLst/>
          </a:prstGeom>
          <a:noFill/>
        </p:spPr>
        <p:txBody>
          <a:bodyPr wrap="square" rtlCol="0">
            <a:spAutoFit/>
          </a:bodyPr>
          <a:lstStyle/>
          <a:p>
            <a:pPr algn="r"/>
            <a:r>
              <a:rPr lang="en-US" b="1" dirty="0" smtClean="0"/>
              <a:t> </a:t>
            </a:r>
            <a:endParaRPr lang="es-CO" dirty="0"/>
          </a:p>
        </p:txBody>
      </p:sp>
      <p:pic>
        <p:nvPicPr>
          <p:cNvPr id="2" name="Picture 2" descr="http://www.cad.com.mx/gif/histi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7112" y="2420888"/>
            <a:ext cx="2632208" cy="2211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4511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2323429" y="620688"/>
            <a:ext cx="4680520" cy="584775"/>
          </a:xfrm>
          <a:prstGeom prst="rect">
            <a:avLst/>
          </a:prstGeom>
          <a:noFill/>
        </p:spPr>
        <p:txBody>
          <a:bodyPr wrap="square" lIns="91440" tIns="45720" rIns="91440" bIns="45720">
            <a:spAutoFit/>
          </a:bodyPr>
          <a:lstStyle>
            <a:defPPr>
              <a:defRPr lang="es-CO"/>
            </a:defPPr>
            <a:lvl1pPr algn="ctr">
              <a:defRPr sz="3400" b="1" i="1">
                <a:ln w="3175"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5400000" algn="t" rotWithShape="0">
                    <a:prstClr val="black">
                      <a:alpha val="40000"/>
                    </a:prstClr>
                  </a:outerShdw>
                </a:effectLst>
              </a:defRPr>
            </a:lvl1pPr>
          </a:lstStyle>
          <a:p>
            <a:r>
              <a:rPr lang="es-CO" sz="3200" dirty="0" smtClean="0">
                <a:latin typeface="Times New Roman" panose="02020603050405020304" pitchFamily="18" charset="0"/>
                <a:cs typeface="Times New Roman" panose="02020603050405020304" pitchFamily="18" charset="0"/>
              </a:rPr>
              <a:t>¿EN QUE CONSISTE?</a:t>
            </a:r>
            <a:endParaRPr lang="es-CO" sz="3200" dirty="0">
              <a:latin typeface="Times New Roman" panose="02020603050405020304" pitchFamily="18" charset="0"/>
              <a:cs typeface="Times New Roman" panose="02020603050405020304" pitchFamily="18" charset="0"/>
            </a:endParaRPr>
          </a:p>
        </p:txBody>
      </p:sp>
      <p:sp>
        <p:nvSpPr>
          <p:cNvPr id="2" name="1 Rectángulo"/>
          <p:cNvSpPr/>
          <p:nvPr/>
        </p:nvSpPr>
        <p:spPr>
          <a:xfrm>
            <a:off x="1063289" y="2074532"/>
            <a:ext cx="7200800" cy="4401205"/>
          </a:xfrm>
          <a:prstGeom prst="rect">
            <a:avLst/>
          </a:prstGeom>
        </p:spPr>
        <p:txBody>
          <a:bodyPr wrap="square">
            <a:spAutoFit/>
          </a:bodyPr>
          <a:lstStyle/>
          <a:p>
            <a:pPr algn="just"/>
            <a:r>
              <a:rPr lang="es-CO" sz="2000" dirty="0"/>
              <a:t>Los inicio de Internet nos remontan a los años 60. En plena guerra fría, Estados Unidos crea una red exclusivamente militar, con el objetivo de que, en el hipotético caso de un ataque ruso, se pudiera tener acceso a la información militar desde cualquier punto del país. </a:t>
            </a:r>
          </a:p>
          <a:p>
            <a:pPr algn="just"/>
            <a:r>
              <a:rPr lang="es-CO" sz="2000" dirty="0"/>
              <a:t>Este red se creó en 1969 y se llamó ARPANET. En principio, la red contaba con 4 ordenadores distribuidos entre distintas universidades del país. Dos años después, ya contaba con unos 40 ordenadores conectados. Tanto fue el crecimiento de la red que su sistema de comunicación se quedó obsoleto. Entonces dos investigadores crearon el Protocolo </a:t>
            </a:r>
            <a:r>
              <a:rPr lang="es-CO" sz="2000" dirty="0" err="1"/>
              <a:t>TCP</a:t>
            </a:r>
            <a:r>
              <a:rPr lang="es-CO" sz="2000" dirty="0"/>
              <a:t>/IP, que se convirtió en el estándar de comunicaciones dentro de las redes informáticas (actualmente seguimos utilizando dicho protocolo).</a:t>
            </a:r>
            <a:endParaRPr lang="es-CO" sz="2000" dirty="0"/>
          </a:p>
        </p:txBody>
      </p:sp>
    </p:spTree>
    <p:extLst>
      <p:ext uri="{BB962C8B-B14F-4D97-AF65-F5344CB8AC3E}">
        <p14:creationId xmlns:p14="http://schemas.microsoft.com/office/powerpoint/2010/main" val="3945070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03648" y="1772816"/>
            <a:ext cx="7115020" cy="3139321"/>
          </a:xfrm>
          <a:prstGeom prst="rect">
            <a:avLst/>
          </a:prstGeom>
          <a:noFill/>
        </p:spPr>
        <p:txBody>
          <a:bodyPr wrap="square" rtlCol="0">
            <a:spAutoFit/>
          </a:bodyPr>
          <a:lstStyle/>
          <a:p>
            <a:pPr algn="just"/>
            <a:r>
              <a:rPr lang="es-CO" dirty="0"/>
              <a:t>ARPANET siguió creciendo y abriéndose al mundo, y cualquier persona con fines académicos o de investigación podía tener acceso a la red. </a:t>
            </a:r>
          </a:p>
          <a:p>
            <a:pPr algn="just"/>
            <a:r>
              <a:rPr lang="es-CO" dirty="0"/>
              <a:t>Las funciones militares se desligaron de ARPANET y fueron a parar a </a:t>
            </a:r>
            <a:r>
              <a:rPr lang="es-CO" dirty="0" err="1"/>
              <a:t>MILNET</a:t>
            </a:r>
            <a:r>
              <a:rPr lang="es-CO" dirty="0"/>
              <a:t>, una nueva red creada por los Estados Unidos. </a:t>
            </a:r>
          </a:p>
          <a:p>
            <a:pPr algn="just"/>
            <a:r>
              <a:rPr lang="es-CO" dirty="0"/>
              <a:t>La </a:t>
            </a:r>
            <a:r>
              <a:rPr lang="es-CO" dirty="0" err="1"/>
              <a:t>NSF</a:t>
            </a:r>
            <a:r>
              <a:rPr lang="es-CO" dirty="0"/>
              <a:t> (</a:t>
            </a:r>
            <a:r>
              <a:rPr lang="es-CO" dirty="0" err="1"/>
              <a:t>National</a:t>
            </a:r>
            <a:r>
              <a:rPr lang="es-CO" dirty="0"/>
              <a:t> </a:t>
            </a:r>
            <a:r>
              <a:rPr lang="es-CO" dirty="0" err="1"/>
              <a:t>Science</a:t>
            </a:r>
            <a:r>
              <a:rPr lang="es-CO" dirty="0"/>
              <a:t> </a:t>
            </a:r>
            <a:r>
              <a:rPr lang="es-CO" dirty="0" err="1"/>
              <a:t>Fundation</a:t>
            </a:r>
            <a:r>
              <a:rPr lang="es-CO" dirty="0"/>
              <a:t>) crea su propia red informática llamada </a:t>
            </a:r>
            <a:r>
              <a:rPr lang="es-CO" dirty="0" err="1"/>
              <a:t>NSFNET</a:t>
            </a:r>
            <a:r>
              <a:rPr lang="es-CO" dirty="0"/>
              <a:t>, que más tarde absorbe a ARPANET, creando así una gran red con propósitos científicos y académicos. </a:t>
            </a:r>
          </a:p>
          <a:p>
            <a:pPr algn="just"/>
            <a:r>
              <a:rPr lang="es-CO" dirty="0"/>
              <a:t>El desarrollo de las redes fue abismal, y se crean nuevas redes de libre acceso que más tarde se unen a </a:t>
            </a:r>
            <a:r>
              <a:rPr lang="es-CO" dirty="0" err="1"/>
              <a:t>NSFNET</a:t>
            </a:r>
            <a:r>
              <a:rPr lang="es-CO" dirty="0"/>
              <a:t>, formando el embrión de lo que hoy conocemos como INTERNET.</a:t>
            </a:r>
            <a:endParaRPr lang="es-CO" dirty="0"/>
          </a:p>
        </p:txBody>
      </p:sp>
    </p:spTree>
    <p:extLst>
      <p:ext uri="{BB962C8B-B14F-4D97-AF65-F5344CB8AC3E}">
        <p14:creationId xmlns:p14="http://schemas.microsoft.com/office/powerpoint/2010/main" val="145612690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03648" y="1988840"/>
            <a:ext cx="7115020" cy="2585323"/>
          </a:xfrm>
          <a:prstGeom prst="rect">
            <a:avLst/>
          </a:prstGeom>
          <a:noFill/>
        </p:spPr>
        <p:txBody>
          <a:bodyPr wrap="square" rtlCol="0">
            <a:spAutoFit/>
          </a:bodyPr>
          <a:lstStyle/>
          <a:p>
            <a:pPr algn="just"/>
            <a:r>
              <a:rPr lang="es-CO" dirty="0"/>
              <a:t>En 1985 la Internet ya era una tecnología establecida, aunque conocida por unos pocos. </a:t>
            </a:r>
          </a:p>
          <a:p>
            <a:pPr algn="just"/>
            <a:r>
              <a:rPr lang="es-CO" dirty="0"/>
              <a:t>El autor William Gibson hizo una revelación: el término "ciberespacio". </a:t>
            </a:r>
          </a:p>
          <a:p>
            <a:pPr algn="just"/>
            <a:r>
              <a:rPr lang="es-CO" dirty="0"/>
              <a:t>En ese tiempo la red era </a:t>
            </a:r>
            <a:r>
              <a:rPr lang="es-CO" dirty="0" err="1"/>
              <a:t>basicamente</a:t>
            </a:r>
            <a:r>
              <a:rPr lang="es-CO" dirty="0"/>
              <a:t> textual, así que el autor se baso en los videojuegos. Con el tiempo la palabra "ciberespacio" terminó por ser </a:t>
            </a:r>
            <a:r>
              <a:rPr lang="es-CO" dirty="0" err="1"/>
              <a:t>sinonimo</a:t>
            </a:r>
            <a:r>
              <a:rPr lang="es-CO" dirty="0"/>
              <a:t> de Internet.</a:t>
            </a:r>
          </a:p>
          <a:p>
            <a:pPr algn="just"/>
            <a:r>
              <a:rPr lang="es-CO" dirty="0"/>
              <a:t>El desarrollo de </a:t>
            </a:r>
            <a:r>
              <a:rPr lang="es-CO" dirty="0" err="1"/>
              <a:t>NSFNET</a:t>
            </a:r>
            <a:r>
              <a:rPr lang="es-CO" dirty="0"/>
              <a:t> fue tal que hacia el año 1990 ya contaba con alrededor de 100.000 servidores.</a:t>
            </a:r>
            <a:endParaRPr lang="es-CO" dirty="0"/>
          </a:p>
        </p:txBody>
      </p:sp>
    </p:spTree>
    <p:extLst>
      <p:ext uri="{BB962C8B-B14F-4D97-AF65-F5344CB8AC3E}">
        <p14:creationId xmlns:p14="http://schemas.microsoft.com/office/powerpoint/2010/main" val="29122943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836712"/>
            <a:ext cx="7115020" cy="4247317"/>
          </a:xfrm>
          <a:prstGeom prst="rect">
            <a:avLst/>
          </a:prstGeom>
          <a:noFill/>
        </p:spPr>
        <p:txBody>
          <a:bodyPr wrap="square" rtlCol="0">
            <a:spAutoFit/>
          </a:bodyPr>
          <a:lstStyle/>
          <a:p>
            <a:r>
              <a:rPr lang="es-CO" dirty="0"/>
              <a:t>En 1993 </a:t>
            </a:r>
            <a:r>
              <a:rPr lang="es-CO" i="1" dirty="0"/>
              <a:t>Marc </a:t>
            </a:r>
            <a:r>
              <a:rPr lang="es-CO" i="1" dirty="0" err="1"/>
              <a:t>Andreesen</a:t>
            </a:r>
            <a:r>
              <a:rPr lang="es-CO" dirty="0"/>
              <a:t> produjo la primera versión del navegador </a:t>
            </a:r>
            <a:r>
              <a:rPr lang="es-CO" i="1" dirty="0"/>
              <a:t>"</a:t>
            </a:r>
            <a:r>
              <a:rPr lang="es-CO" i="1" dirty="0" err="1"/>
              <a:t>Mosaic</a:t>
            </a:r>
            <a:r>
              <a:rPr lang="es-CO" i="1" dirty="0"/>
              <a:t>"</a:t>
            </a:r>
            <a:r>
              <a:rPr lang="es-CO" dirty="0"/>
              <a:t>, que permitió acceder con mayor naturalidad a la </a:t>
            </a:r>
            <a:r>
              <a:rPr lang="es-CO" i="1" dirty="0"/>
              <a:t>WWW</a:t>
            </a:r>
            <a:r>
              <a:rPr lang="es-CO" dirty="0"/>
              <a:t>.</a:t>
            </a:r>
            <a:br>
              <a:rPr lang="es-CO" dirty="0"/>
            </a:br>
            <a:r>
              <a:rPr lang="es-CO" dirty="0"/>
              <a:t>La interfaz gráfica iba más allá de lo previsto y la facilidad con la que podía manejarse el programa abría la red a los legos. Poco después </a:t>
            </a:r>
            <a:r>
              <a:rPr lang="es-CO" dirty="0" err="1"/>
              <a:t>Andreesen</a:t>
            </a:r>
            <a:r>
              <a:rPr lang="es-CO" dirty="0"/>
              <a:t> encabezó la creación del programa </a:t>
            </a:r>
            <a:r>
              <a:rPr lang="es-CO" i="1" dirty="0"/>
              <a:t>Netscape</a:t>
            </a:r>
            <a:r>
              <a:rPr lang="es-CO" dirty="0"/>
              <a:t>.</a:t>
            </a:r>
          </a:p>
          <a:p>
            <a:r>
              <a:rPr lang="es-CO" dirty="0" err="1"/>
              <a:t>Apartir</a:t>
            </a:r>
            <a:r>
              <a:rPr lang="es-CO" dirty="0"/>
              <a:t> de entonces Internet comenzó a crecer más rápido que otro medio de comunicación, </a:t>
            </a:r>
            <a:r>
              <a:rPr lang="es-CO" dirty="0" err="1"/>
              <a:t>convirtiendose</a:t>
            </a:r>
            <a:r>
              <a:rPr lang="es-CO" dirty="0"/>
              <a:t> en lo que hoy todos conocemos.</a:t>
            </a:r>
          </a:p>
          <a:p>
            <a:r>
              <a:rPr lang="es-CO" dirty="0"/>
              <a:t>Algunos de los servicios disponibles en Internet aparte de la WEB son el acceso remoto a otras máquinas </a:t>
            </a:r>
            <a:r>
              <a:rPr lang="es-CO" i="1" dirty="0"/>
              <a:t>(</a:t>
            </a:r>
            <a:r>
              <a:rPr lang="es-CO" i="1" dirty="0" err="1"/>
              <a:t>SSH</a:t>
            </a:r>
            <a:r>
              <a:rPr lang="es-CO" i="1" dirty="0"/>
              <a:t> y telnet)</a:t>
            </a:r>
            <a:r>
              <a:rPr lang="es-CO" dirty="0"/>
              <a:t>, transferencia de archivos </a:t>
            </a:r>
            <a:r>
              <a:rPr lang="es-CO" i="1" dirty="0"/>
              <a:t>(FTP)</a:t>
            </a:r>
            <a:r>
              <a:rPr lang="es-CO" dirty="0"/>
              <a:t>, correo electrónico </a:t>
            </a:r>
            <a:r>
              <a:rPr lang="es-CO" i="1" dirty="0"/>
              <a:t>(</a:t>
            </a:r>
            <a:r>
              <a:rPr lang="es-CO" i="1" dirty="0" err="1"/>
              <a:t>SMTP</a:t>
            </a:r>
            <a:r>
              <a:rPr lang="es-CO" i="1" dirty="0"/>
              <a:t>)</a:t>
            </a:r>
            <a:r>
              <a:rPr lang="es-CO" dirty="0"/>
              <a:t>, conversaciones en línea </a:t>
            </a:r>
            <a:r>
              <a:rPr lang="es-CO" i="1" dirty="0"/>
              <a:t>(</a:t>
            </a:r>
            <a:r>
              <a:rPr lang="es-CO" i="1" dirty="0" err="1"/>
              <a:t>IMSN</a:t>
            </a:r>
            <a:r>
              <a:rPr lang="es-CO" i="1" dirty="0"/>
              <a:t> MESSENGER, </a:t>
            </a:r>
            <a:r>
              <a:rPr lang="es-CO" i="1" dirty="0" err="1"/>
              <a:t>ICQ</a:t>
            </a:r>
            <a:r>
              <a:rPr lang="es-CO" i="1" dirty="0"/>
              <a:t>, </a:t>
            </a:r>
            <a:r>
              <a:rPr lang="es-CO" i="1" dirty="0" err="1"/>
              <a:t>YIM</a:t>
            </a:r>
            <a:r>
              <a:rPr lang="es-CO" i="1" dirty="0"/>
              <a:t>, </a:t>
            </a:r>
            <a:r>
              <a:rPr lang="es-CO" i="1" dirty="0" err="1"/>
              <a:t>AOL</a:t>
            </a:r>
            <a:r>
              <a:rPr lang="es-CO" i="1" dirty="0"/>
              <a:t>, </a:t>
            </a:r>
            <a:r>
              <a:rPr lang="es-CO" i="1" dirty="0" err="1"/>
              <a:t>jabber</a:t>
            </a:r>
            <a:r>
              <a:rPr lang="es-CO" i="1" dirty="0"/>
              <a:t>)</a:t>
            </a:r>
            <a:r>
              <a:rPr lang="es-CO" dirty="0"/>
              <a:t>, transmisión de archivos </a:t>
            </a:r>
            <a:r>
              <a:rPr lang="es-CO" i="1" dirty="0"/>
              <a:t>(</a:t>
            </a:r>
            <a:r>
              <a:rPr lang="es-CO" i="1" dirty="0" err="1"/>
              <a:t>P2P</a:t>
            </a:r>
            <a:r>
              <a:rPr lang="es-CO" i="1" dirty="0"/>
              <a:t>, </a:t>
            </a:r>
            <a:r>
              <a:rPr lang="es-CO" i="1" dirty="0" err="1"/>
              <a:t>P2M</a:t>
            </a:r>
            <a:r>
              <a:rPr lang="es-CO" i="1" dirty="0"/>
              <a:t>, descarga directa)</a:t>
            </a:r>
            <a:r>
              <a:rPr lang="es-CO" dirty="0"/>
              <a:t>, etc.</a:t>
            </a:r>
          </a:p>
        </p:txBody>
      </p:sp>
    </p:spTree>
    <p:extLst>
      <p:ext uri="{BB962C8B-B14F-4D97-AF65-F5344CB8AC3E}">
        <p14:creationId xmlns:p14="http://schemas.microsoft.com/office/powerpoint/2010/main" val="332255850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421</TotalTime>
  <Words>348</Words>
  <Application>Microsoft Office PowerPoint</Application>
  <PresentationFormat>Presentación en pantalla (4:3)</PresentationFormat>
  <Paragraphs>17</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Rockwell</vt:lpstr>
      <vt:lpstr>Times New Roman</vt:lpstr>
      <vt:lpstr>Wingdings</vt:lpstr>
      <vt:lpstr>Kilter</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Luffi</dc:creator>
  <cp:lastModifiedBy>Kathe Delgado</cp:lastModifiedBy>
  <cp:revision>22</cp:revision>
  <dcterms:created xsi:type="dcterms:W3CDTF">2013-10-02T01:01:37Z</dcterms:created>
  <dcterms:modified xsi:type="dcterms:W3CDTF">2016-02-24T04:22:43Z</dcterms:modified>
</cp:coreProperties>
</file>