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Proxima Nova"/>
      <p:regular r:id="rId10"/>
      <p:bold r:id="rId11"/>
      <p:italic r:id="rId12"/>
      <p:boldItalic r:id="rId13"/>
    </p:embeddedFont>
    <p:embeddedFont>
      <p:font typeface="Playfair Display"/>
      <p:regular r:id="rId14"/>
      <p:bold r:id="rId15"/>
      <p:italic r:id="rId16"/>
      <p:boldItalic r:id="rId17"/>
    </p:embeddedFont>
    <p:embeddedFont>
      <p:font typeface="Montserrat"/>
      <p:regular r:id="rId18"/>
      <p:bold r:id="rId19"/>
    </p:embeddedFont>
    <p:embeddedFont>
      <p:font typeface="Oswald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swald-regular.fntdata"/><Relationship Id="rId11" Type="http://schemas.openxmlformats.org/officeDocument/2006/relationships/font" Target="fonts/ProximaNova-bold.fntdata"/><Relationship Id="rId10" Type="http://schemas.openxmlformats.org/officeDocument/2006/relationships/font" Target="fonts/ProximaNova-regular.fntdata"/><Relationship Id="rId21" Type="http://schemas.openxmlformats.org/officeDocument/2006/relationships/font" Target="fonts/Oswald-bold.fntdata"/><Relationship Id="rId13" Type="http://schemas.openxmlformats.org/officeDocument/2006/relationships/font" Target="fonts/ProximaNova-boldItalic.fntdata"/><Relationship Id="rId12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bold.fntdata"/><Relationship Id="rId6" Type="http://schemas.openxmlformats.org/officeDocument/2006/relationships/slide" Target="slides/slide2.xml"/><Relationship Id="rId18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buSzPct val="100000"/>
              <a:buFont typeface="Montserrat"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accent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SzPct val="100000"/>
              <a:buFont typeface="Playfair Display"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Playfair Display"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9214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layfair Display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layfair Display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8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image" Target="../media/image01.png"/><Relationship Id="rId5" Type="http://schemas.openxmlformats.org/officeDocument/2006/relationships/image" Target="../media/image03.png"/><Relationship Id="rId6" Type="http://schemas.openxmlformats.org/officeDocument/2006/relationships/image" Target="../media/image04.png"/><Relationship Id="rId7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09.png"/><Relationship Id="rId5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ctrTitle"/>
          </p:nvPr>
        </p:nvSpPr>
        <p:spPr>
          <a:xfrm>
            <a:off x="510450" y="3199225"/>
            <a:ext cx="8123100" cy="1588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" sz="6000"/>
              <a:t>Com funcionen els ecosistemes?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512" y="234675"/>
            <a:ext cx="5418975" cy="262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L’element necessari per a que els éssers vius puguin realitzar les funcions vitals és: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s" sz="3600">
                <a:solidFill>
                  <a:srgbClr val="FF9900"/>
                </a:solidFill>
              </a:rPr>
              <a:t>SOL</a:t>
            </a:r>
          </a:p>
          <a:p>
            <a:pPr lvl="0" rtl="0" algn="r">
              <a:spcBef>
                <a:spcPts val="0"/>
              </a:spcBef>
              <a:buNone/>
            </a:pPr>
            <a:r>
              <a:rPr lang="e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 algn="r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425" y="2506542"/>
            <a:ext cx="2630250" cy="1974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/>
          <p:nvPr/>
        </p:nvSpPr>
        <p:spPr>
          <a:xfrm>
            <a:off x="5073500" y="3011575"/>
            <a:ext cx="3405600" cy="14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1800">
                <a:latin typeface="Proxima Nova"/>
                <a:ea typeface="Proxima Nova"/>
                <a:cs typeface="Proxima Nova"/>
                <a:sym typeface="Proxima Nova"/>
              </a:rPr>
              <a:t>L’energia és la capacitat d'un cos per produir canvis sobre ell mateix o sobre un altre cos.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5725" y="1365675"/>
            <a:ext cx="1439212" cy="146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rgbClr val="000000"/>
                </a:solidFill>
              </a:rPr>
              <a:t>La energia lluminosa del Sol és captada per les plantes que la utilitzen per fer la fotosíntesi. </a:t>
            </a:r>
          </a:p>
          <a:p>
            <a:pPr lv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">
                <a:solidFill>
                  <a:srgbClr val="000000"/>
                </a:solidFill>
              </a:rPr>
              <a:t>REACCIÓ: 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1772825" y="2017800"/>
            <a:ext cx="6508200" cy="6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b="1" lang="es" sz="24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Diòxid de carboni + aigua → Glucosa + oxigen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1062" y="2670900"/>
            <a:ext cx="3121875" cy="22783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213050" y="128275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s" sz="4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Plantes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Shape 83"/>
          <p:cNvSpPr txBox="1"/>
          <p:nvPr>
            <p:ph idx="1" type="body"/>
          </p:nvPr>
        </p:nvSpPr>
        <p:spPr>
          <a:xfrm>
            <a:off x="731600" y="2085525"/>
            <a:ext cx="2592300" cy="1380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>
                <a:solidFill>
                  <a:srgbClr val="000000"/>
                </a:solidFill>
              </a:rPr>
              <a:t>No poden aprofitar la llum del Sol com energia.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1168750" y="233275"/>
            <a:ext cx="6717900" cy="7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s" sz="4800">
                <a:solidFill>
                  <a:srgbClr val="6AA84F"/>
                </a:solidFill>
                <a:latin typeface="Proxima Nova"/>
                <a:ea typeface="Proxima Nova"/>
                <a:cs typeface="Proxima Nova"/>
                <a:sym typeface="Proxima Nova"/>
              </a:rPr>
              <a:t>Animals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384661">
            <a:off x="2526122" y="1239972"/>
            <a:ext cx="1447510" cy="58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69129">
            <a:off x="5157697" y="1322394"/>
            <a:ext cx="1468259" cy="59189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5470000" y="2222075"/>
            <a:ext cx="3370500" cy="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Proxima Nova"/>
                <a:ea typeface="Proxima Nova"/>
                <a:cs typeface="Proxima Nova"/>
                <a:sym typeface="Proxima Nova"/>
              </a:rPr>
              <a:t>Per obtenir energia, mengen altres éssers vius.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496423">
            <a:off x="6814067" y="3166189"/>
            <a:ext cx="895268" cy="48109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5537075" y="4035525"/>
            <a:ext cx="2746800" cy="6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Proxima Nova"/>
                <a:ea typeface="Proxima Nova"/>
                <a:cs typeface="Proxima Nova"/>
                <a:sym typeface="Proxima Nova"/>
              </a:rPr>
              <a:t>Animals = Organismes heteròtrofs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82887" y="3038500"/>
            <a:ext cx="2638425" cy="17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510925"/>
            <a:ext cx="8520600" cy="333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Segons l’obtenció d’energia  i aliment dels éssers vius d’un ecosistema, podem dividir-los en 3 nivells tròfics: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Productors: fabriquen matèria orgànica a partir de la inorgànica.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Descomponedors: s’alimenten de restes de matèria orgànica d’altres éssers vius.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s"/>
              <a:t>Consumidors: aconsegueixen matèria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s"/>
              <a:t>orgànica a partir d’altres éssers vius.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7512" y="2332375"/>
            <a:ext cx="3754775" cy="232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384625">
            <a:off x="806731" y="3516244"/>
            <a:ext cx="1036134" cy="41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42">
            <a:off x="2207845" y="3538645"/>
            <a:ext cx="925050" cy="37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3159379">
            <a:off x="3561329" y="3482044"/>
            <a:ext cx="978160" cy="39431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360525" y="4219250"/>
            <a:ext cx="4619700" cy="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 sz="1800">
                <a:latin typeface="Playfair Display"/>
                <a:ea typeface="Playfair Display"/>
                <a:cs typeface="Playfair Display"/>
                <a:sym typeface="Playfair Display"/>
              </a:rPr>
              <a:t>Primaris              Secundaris         Terciaris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