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6"/>
  </p:notesMasterIdLst>
  <p:sldIdLst>
    <p:sldId id="256" r:id="rId2"/>
    <p:sldId id="257" r:id="rId3"/>
    <p:sldId id="258" r:id="rId4"/>
    <p:sldId id="259" r:id="rId5"/>
    <p:sldId id="269" r:id="rId6"/>
    <p:sldId id="260" r:id="rId7"/>
    <p:sldId id="270" r:id="rId8"/>
    <p:sldId id="261" r:id="rId9"/>
    <p:sldId id="262" r:id="rId10"/>
    <p:sldId id="263" r:id="rId11"/>
    <p:sldId id="264" r:id="rId12"/>
    <p:sldId id="268" r:id="rId13"/>
    <p:sldId id="266" r:id="rId14"/>
    <p:sldId id="267"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andra salazar" initials="ss" lastIdx="5" clrIdx="0">
    <p:extLst>
      <p:ext uri="{19B8F6BF-5375-455C-9EA6-DF929625EA0E}">
        <p15:presenceInfo xmlns:p15="http://schemas.microsoft.com/office/powerpoint/2012/main" userId="578322265c7248dd"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412" autoAdjust="0"/>
    <p:restoredTop sz="93542" autoAdjust="0"/>
  </p:normalViewPr>
  <p:slideViewPr>
    <p:cSldViewPr snapToGrid="0">
      <p:cViewPr varScale="1">
        <p:scale>
          <a:sx n="68" d="100"/>
          <a:sy n="68" d="100"/>
        </p:scale>
        <p:origin x="114"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0B5B4E3-C7C1-44B6-BCDB-37CB166F9863}" type="datetimeFigureOut">
              <a:rPr lang="es-ES" smtClean="0"/>
              <a:t>12/03/2017</a:t>
            </a:fld>
            <a:endParaRPr lang="es-ES"/>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0590811-72E8-4C71-8F32-72275A85C77D}" type="slidenum">
              <a:rPr lang="es-ES" smtClean="0"/>
              <a:t>‹Nº›</a:t>
            </a:fld>
            <a:endParaRPr lang="es-ES"/>
          </a:p>
        </p:txBody>
      </p:sp>
    </p:spTree>
    <p:extLst>
      <p:ext uri="{BB962C8B-B14F-4D97-AF65-F5344CB8AC3E}">
        <p14:creationId xmlns:p14="http://schemas.microsoft.com/office/powerpoint/2010/main" val="9364616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ES" dirty="0"/>
              <a:t>Imagen tomada de : https://encrypted-tbn3.gstatic.com/images?q=tbn:ANd9GcSwvZ2ZoIi724d0UWkFMKN94sHY3KPveE9Fz1eatLYx2jPlTK8U</a:t>
            </a:r>
          </a:p>
        </p:txBody>
      </p:sp>
      <p:sp>
        <p:nvSpPr>
          <p:cNvPr id="4" name="Marcador de número de diapositiva 3"/>
          <p:cNvSpPr>
            <a:spLocks noGrp="1"/>
          </p:cNvSpPr>
          <p:nvPr>
            <p:ph type="sldNum" sz="quarter" idx="10"/>
          </p:nvPr>
        </p:nvSpPr>
        <p:spPr/>
        <p:txBody>
          <a:bodyPr/>
          <a:lstStyle/>
          <a:p>
            <a:fld id="{E0590811-72E8-4C71-8F32-72275A85C77D}" type="slidenum">
              <a:rPr lang="es-ES" smtClean="0"/>
              <a:t>2</a:t>
            </a:fld>
            <a:endParaRPr lang="es-ES"/>
          </a:p>
        </p:txBody>
      </p:sp>
    </p:spTree>
    <p:extLst>
      <p:ext uri="{BB962C8B-B14F-4D97-AF65-F5344CB8AC3E}">
        <p14:creationId xmlns:p14="http://schemas.microsoft.com/office/powerpoint/2010/main" val="7079710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ES" dirty="0" err="1"/>
              <a:t>Emoticon</a:t>
            </a:r>
            <a:r>
              <a:rPr lang="es-ES" dirty="0"/>
              <a:t> tomad de https://www.google.com.co/url?sa=i&amp;rct=j&amp;q=&amp;esrc=s&amp;source=images&amp;cd=&amp;cad=rja&amp;uact=8&amp;ved=0ahUKEwjukZDnm5bSAhXFbiYKHQe-Az8QjRwIBw&amp;url=http%3A%2F%2Fmoritacuriosa.blogspot.com%2F2015%2F04%2Fconoce-los-10-emoticones-mas-utilizados.html&amp;psig=AFQjCNETDAUdDECDMId3rgnYtzJFMcCFsA&amp;ust=1487389455691414</a:t>
            </a:r>
          </a:p>
        </p:txBody>
      </p:sp>
      <p:sp>
        <p:nvSpPr>
          <p:cNvPr id="4" name="Marcador de número de diapositiva 3"/>
          <p:cNvSpPr>
            <a:spLocks noGrp="1"/>
          </p:cNvSpPr>
          <p:nvPr>
            <p:ph type="sldNum" sz="quarter" idx="10"/>
          </p:nvPr>
        </p:nvSpPr>
        <p:spPr/>
        <p:txBody>
          <a:bodyPr/>
          <a:lstStyle/>
          <a:p>
            <a:fld id="{E0590811-72E8-4C71-8F32-72275A85C77D}" type="slidenum">
              <a:rPr lang="es-ES" smtClean="0"/>
              <a:t>3</a:t>
            </a:fld>
            <a:endParaRPr lang="es-ES"/>
          </a:p>
        </p:txBody>
      </p:sp>
    </p:spTree>
    <p:extLst>
      <p:ext uri="{BB962C8B-B14F-4D97-AF65-F5344CB8AC3E}">
        <p14:creationId xmlns:p14="http://schemas.microsoft.com/office/powerpoint/2010/main" val="6258536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ES" dirty="0"/>
              <a:t>Lluvia de ideas, …a + c + a + b  simplificar la expresión … hallar otra expresión equivalente </a:t>
            </a:r>
          </a:p>
        </p:txBody>
      </p:sp>
      <p:sp>
        <p:nvSpPr>
          <p:cNvPr id="4" name="Marcador de número de diapositiva 3"/>
          <p:cNvSpPr>
            <a:spLocks noGrp="1"/>
          </p:cNvSpPr>
          <p:nvPr>
            <p:ph type="sldNum" sz="quarter" idx="10"/>
          </p:nvPr>
        </p:nvSpPr>
        <p:spPr/>
        <p:txBody>
          <a:bodyPr/>
          <a:lstStyle/>
          <a:p>
            <a:fld id="{E0590811-72E8-4C71-8F32-72275A85C77D}" type="slidenum">
              <a:rPr lang="es-ES" smtClean="0"/>
              <a:t>4</a:t>
            </a:fld>
            <a:endParaRPr lang="es-ES"/>
          </a:p>
        </p:txBody>
      </p:sp>
    </p:spTree>
    <p:extLst>
      <p:ext uri="{BB962C8B-B14F-4D97-AF65-F5344CB8AC3E}">
        <p14:creationId xmlns:p14="http://schemas.microsoft.com/office/powerpoint/2010/main" val="17200147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E0590811-72E8-4C71-8F32-72275A85C77D}" type="slidenum">
              <a:rPr lang="es-ES" smtClean="0"/>
              <a:t>9</a:t>
            </a:fld>
            <a:endParaRPr lang="es-ES"/>
          </a:p>
        </p:txBody>
      </p:sp>
    </p:spTree>
    <p:extLst>
      <p:ext uri="{BB962C8B-B14F-4D97-AF65-F5344CB8AC3E}">
        <p14:creationId xmlns:p14="http://schemas.microsoft.com/office/powerpoint/2010/main" val="24730371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s-ES"/>
              <a:t>Haga clic para editar el estilo de subtítulo del patrón</a:t>
            </a:r>
            <a:endParaRPr lang="en-US" dirty="0"/>
          </a:p>
        </p:txBody>
      </p:sp>
      <p:sp>
        <p:nvSpPr>
          <p:cNvPr id="4" name="Date Placeholder 3"/>
          <p:cNvSpPr>
            <a:spLocks noGrp="1"/>
          </p:cNvSpPr>
          <p:nvPr>
            <p:ph type="dt" sz="half" idx="10"/>
          </p:nvPr>
        </p:nvSpPr>
        <p:spPr/>
        <p:txBody>
          <a:bodyPr/>
          <a:lstStyle>
            <a:lvl1pPr algn="l">
              <a:defRPr/>
            </a:lvl1pPr>
          </a:lstStyle>
          <a:p>
            <a:fld id="{6AD6EE87-EBD5-4F12-A48A-63ACA297AC8F}" type="datetimeFigureOut">
              <a:rPr lang="en-US" dirty="0"/>
              <a:t>3/12/2017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‹Nº›</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4CD73815-2707-4475-8F1A-B873CB631BB4}" type="datetimeFigureOut">
              <a:rPr lang="en-US" dirty="0"/>
              <a:t>3/12/2017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‹Nº›</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2A4AFB99-0EAB-4182-AFF8-E214C82A68F6}" type="datetimeFigureOut">
              <a:rPr lang="en-US" dirty="0"/>
              <a:t>3/12/2017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‹Nº›</a:t>
            </a:fld>
            <a:endParaRPr lang="en-US" dirty="0"/>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A5D3794B-289A-4A80-97D7-111025398D45}" type="datetimeFigureOut">
              <a:rPr lang="en-US" dirty="0"/>
              <a:t>3/12/2017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‹Nº›</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el estilo de texto del patrón</a:t>
            </a:r>
          </a:p>
        </p:txBody>
      </p:sp>
      <p:sp>
        <p:nvSpPr>
          <p:cNvPr id="4" name="Date Placeholder 3"/>
          <p:cNvSpPr>
            <a:spLocks noGrp="1"/>
          </p:cNvSpPr>
          <p:nvPr>
            <p:ph type="dt" sz="half" idx="10"/>
          </p:nvPr>
        </p:nvSpPr>
        <p:spPr/>
        <p:txBody>
          <a:bodyPr/>
          <a:lstStyle/>
          <a:p>
            <a:fld id="{5A61015F-7CC6-4D0A-9D87-873EA4C304CC}" type="datetimeFigureOut">
              <a:rPr lang="en-US" dirty="0"/>
              <a:t>3/12/2017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‹Nº›</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93C6A301-0538-44EC-B09D-202E1042A48B}" type="datetimeFigureOut">
              <a:rPr lang="en-US" dirty="0"/>
              <a:t>3/12/2017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‹Nº›</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4" name="Content Placeholder 3"/>
          <p:cNvSpPr>
            <a:spLocks noGrp="1"/>
          </p:cNvSpPr>
          <p:nvPr>
            <p:ph sz="half" idx="2"/>
          </p:nvPr>
        </p:nvSpPr>
        <p:spPr>
          <a:xfrm>
            <a:off x="1024128" y="2967788"/>
            <a:ext cx="4754880" cy="3341572"/>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s-ES"/>
              <a:t>Editar el estilo de texto del patrón</a:t>
            </a:r>
          </a:p>
        </p:txBody>
      </p:sp>
      <p:sp>
        <p:nvSpPr>
          <p:cNvPr id="6" name="Content Placeholder 5"/>
          <p:cNvSpPr>
            <a:spLocks noGrp="1"/>
          </p:cNvSpPr>
          <p:nvPr>
            <p:ph sz="quarter" idx="4"/>
          </p:nvPr>
        </p:nvSpPr>
        <p:spPr>
          <a:xfrm>
            <a:off x="5990888" y="2967788"/>
            <a:ext cx="4754880" cy="3341572"/>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D789574A-8875-45EF-8EA2-3CAA0F7ABC4C}" type="datetimeFigureOut">
              <a:rPr lang="en-US" dirty="0"/>
              <a:t>3/12/2017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‹Nº›</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67EF4D4C-5367-4C26-9E2B-D8088D7FCA81}" type="datetimeFigureOut">
              <a:rPr lang="en-US" dirty="0"/>
              <a:t>3/12/2017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‹Nº›</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E91E96-98B0-4413-9547-46F3504108EF}" type="datetimeFigureOut">
              <a:rPr lang="en-US" dirty="0"/>
              <a:t>3/12/2017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el estilo de texto del patrón</a:t>
            </a:r>
          </a:p>
        </p:txBody>
      </p:sp>
      <p:sp>
        <p:nvSpPr>
          <p:cNvPr id="5" name="Date Placeholder 4"/>
          <p:cNvSpPr>
            <a:spLocks noGrp="1"/>
          </p:cNvSpPr>
          <p:nvPr>
            <p:ph type="dt" sz="half" idx="10"/>
          </p:nvPr>
        </p:nvSpPr>
        <p:spPr/>
        <p:txBody>
          <a:bodyPr/>
          <a:lstStyle/>
          <a:p>
            <a:fld id="{05C68B11-C5A8-448C-8CE9-B1A273C79CFC}" type="datetimeFigureOut">
              <a:rPr lang="en-US" dirty="0"/>
              <a:t>3/12/2017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‹Nº›</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el estilo de texto del patrón</a:t>
            </a:r>
          </a:p>
        </p:txBody>
      </p:sp>
      <p:sp>
        <p:nvSpPr>
          <p:cNvPr id="5" name="Date Placeholder 4"/>
          <p:cNvSpPr>
            <a:spLocks noGrp="1"/>
          </p:cNvSpPr>
          <p:nvPr>
            <p:ph type="dt" sz="half" idx="10"/>
          </p:nvPr>
        </p:nvSpPr>
        <p:spPr/>
        <p:txBody>
          <a:bodyPr/>
          <a:lstStyle/>
          <a:p>
            <a:fld id="{C7616CA0-919D-4A49-9C8A-62FDFB3A5183}" type="datetimeFigureOut">
              <a:rPr lang="en-US" dirty="0"/>
              <a:t>3/12/2017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67E5644-1E61-4311-A31E-84CB9C7AA8A9}" type="slidenum">
              <a:rPr lang="en-US" dirty="0"/>
              <a:t>‹Nº›</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90298CD5-6C1E-4009-B41F-6DF62E31D3BE}" type="datetimeFigureOut">
              <a:rPr lang="en-US" dirty="0"/>
              <a:pPr/>
              <a:t>3/12/2017</a:t>
            </a:fld>
            <a:endParaRPr lang="en-US" dirty="0"/>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dirty="0"/>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4FAB73BC-B049-4115-A692-8D63A059BFB8}" type="slidenum">
              <a:rPr lang="en-US" dirty="0"/>
              <a:pPr/>
              <a:t>‹Nº›</a:t>
            </a:fld>
            <a:endParaRPr lang="en-US" dirty="0"/>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8" r:id="rId10"/>
    <p:sldLayoutId id="2147483659"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moritacuriosa.blogspot.com.co/2015/04/conoce-los-10-emoticones-mas-utilizados.html" TargetMode="External"/><Relationship Id="rId2" Type="http://schemas.openxmlformats.org/officeDocument/2006/relationships/hyperlink" Target="http://matematicaadaptada1.blogspot.com.co/2013/09/expresion-algebraica.html" TargetMode="Externa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image" Target="../media/image8.jpg"/></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3.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r>
              <a:rPr lang="es-ES" dirty="0"/>
              <a:t>Expresión algebraica </a:t>
            </a:r>
          </a:p>
        </p:txBody>
      </p:sp>
      <p:sp>
        <p:nvSpPr>
          <p:cNvPr id="3" name="Subtítulo 2"/>
          <p:cNvSpPr>
            <a:spLocks noGrp="1"/>
          </p:cNvSpPr>
          <p:nvPr>
            <p:ph type="subTitle" idx="1"/>
          </p:nvPr>
        </p:nvSpPr>
        <p:spPr/>
        <p:txBody>
          <a:bodyPr/>
          <a:lstStyle/>
          <a:p>
            <a:r>
              <a:rPr lang="es-ES" dirty="0"/>
              <a:t>Sandra Isabel Salazar </a:t>
            </a:r>
          </a:p>
          <a:p>
            <a:r>
              <a:rPr lang="es-ES" dirty="0"/>
              <a:t>Docente</a:t>
            </a:r>
          </a:p>
        </p:txBody>
      </p:sp>
    </p:spTree>
    <p:extLst>
      <p:ext uri="{BB962C8B-B14F-4D97-AF65-F5344CB8AC3E}">
        <p14:creationId xmlns:p14="http://schemas.microsoft.com/office/powerpoint/2010/main" val="38511775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a:t>¿QUE ES UNA EXPRESIÓN ALGEBRAICA?</a:t>
            </a:r>
          </a:p>
        </p:txBody>
      </p:sp>
      <p:sp>
        <p:nvSpPr>
          <p:cNvPr id="3" name="Marcador de contenido 2"/>
          <p:cNvSpPr>
            <a:spLocks noGrp="1"/>
          </p:cNvSpPr>
          <p:nvPr>
            <p:ph idx="1"/>
          </p:nvPr>
        </p:nvSpPr>
        <p:spPr>
          <a:xfrm>
            <a:off x="883451" y="1948376"/>
            <a:ext cx="9720073" cy="4023360"/>
          </a:xfrm>
        </p:spPr>
        <p:txBody>
          <a:bodyPr/>
          <a:lstStyle/>
          <a:p>
            <a:pPr algn="just"/>
            <a:r>
              <a:rPr lang="es-ES" dirty="0"/>
              <a:t>Expresión algebraica es una </a:t>
            </a:r>
            <a:r>
              <a:rPr lang="es-ES" dirty="0">
                <a:solidFill>
                  <a:srgbClr val="FF0000"/>
                </a:solidFill>
              </a:rPr>
              <a:t>combinación finita de números y letras relacionadas con los signos de las operaciones </a:t>
            </a:r>
            <a:r>
              <a:rPr lang="es-ES" dirty="0"/>
              <a:t>básicas(adición, sustracción, multiplicación, división, potenciación, radicación). Las letras de una expresión algebraica representan números no conocidos.</a:t>
            </a:r>
          </a:p>
          <a:p>
            <a:pPr algn="just"/>
            <a:r>
              <a:rPr lang="es-ES" dirty="0"/>
              <a:t> ejemplos </a:t>
            </a:r>
          </a:p>
        </p:txBody>
      </p:sp>
      <p:pic>
        <p:nvPicPr>
          <p:cNvPr id="4" name="Imagen 3"/>
          <p:cNvPicPr>
            <a:picLocks noChangeAspect="1"/>
          </p:cNvPicPr>
          <p:nvPr/>
        </p:nvPicPr>
        <p:blipFill>
          <a:blip r:embed="rId2"/>
          <a:stretch>
            <a:fillRect/>
          </a:stretch>
        </p:blipFill>
        <p:spPr>
          <a:xfrm>
            <a:off x="3022966" y="3293247"/>
            <a:ext cx="6402388" cy="3219486"/>
          </a:xfrm>
          <a:prstGeom prst="rect">
            <a:avLst/>
          </a:prstGeom>
        </p:spPr>
      </p:pic>
    </p:spTree>
    <p:extLst>
      <p:ext uri="{BB962C8B-B14F-4D97-AF65-F5344CB8AC3E}">
        <p14:creationId xmlns:p14="http://schemas.microsoft.com/office/powerpoint/2010/main" val="19158959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a:t>Que representa una expresión algebraica?</a:t>
            </a:r>
          </a:p>
        </p:txBody>
      </p:sp>
      <p:sp>
        <p:nvSpPr>
          <p:cNvPr id="3" name="Marcador de contenido 2"/>
          <p:cNvSpPr>
            <a:spLocks noGrp="1"/>
          </p:cNvSpPr>
          <p:nvPr>
            <p:ph idx="1"/>
          </p:nvPr>
        </p:nvSpPr>
        <p:spPr>
          <a:xfrm>
            <a:off x="1024128" y="2084832"/>
            <a:ext cx="6347343" cy="4224528"/>
          </a:xfrm>
        </p:spPr>
        <p:txBody>
          <a:bodyPr/>
          <a:lstStyle/>
          <a:p>
            <a:r>
              <a:rPr lang="es-ES" dirty="0"/>
              <a:t>Una expresión algebraica representa una cantidad expresada de modo general, se dice de modo general, porque cada una de las letras representan cualquier número.</a:t>
            </a:r>
          </a:p>
          <a:p>
            <a:pPr marL="0" indent="0">
              <a:buNone/>
            </a:pPr>
            <a:r>
              <a:rPr lang="es-ES" dirty="0"/>
              <a:t>Cuantas expresiones algebraicas hay en las casillas de la cruz? </a:t>
            </a:r>
          </a:p>
        </p:txBody>
      </p:sp>
      <p:pic>
        <p:nvPicPr>
          <p:cNvPr id="4" name="Imagen 3"/>
          <p:cNvPicPr>
            <a:picLocks noChangeAspect="1"/>
          </p:cNvPicPr>
          <p:nvPr/>
        </p:nvPicPr>
        <p:blipFill>
          <a:blip r:embed="rId2"/>
          <a:stretch>
            <a:fillRect/>
          </a:stretch>
        </p:blipFill>
        <p:spPr>
          <a:xfrm>
            <a:off x="7548484" y="1685337"/>
            <a:ext cx="4274260" cy="4497414"/>
          </a:xfrm>
          <a:prstGeom prst="rect">
            <a:avLst/>
          </a:prstGeom>
        </p:spPr>
      </p:pic>
    </p:spTree>
    <p:extLst>
      <p:ext uri="{BB962C8B-B14F-4D97-AF65-F5344CB8AC3E}">
        <p14:creationId xmlns:p14="http://schemas.microsoft.com/office/powerpoint/2010/main" val="21061353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164804" y="289794"/>
            <a:ext cx="10525447" cy="638674"/>
          </a:xfrm>
        </p:spPr>
        <p:txBody>
          <a:bodyPr>
            <a:normAutofit fontScale="90000"/>
          </a:bodyPr>
          <a:lstStyle/>
          <a:p>
            <a:r>
              <a:rPr lang="es-ES" dirty="0"/>
              <a:t>Las Expresiones algebraicas de figuras planas</a:t>
            </a:r>
          </a:p>
        </p:txBody>
      </p:sp>
      <p:pic>
        <p:nvPicPr>
          <p:cNvPr id="1026" name="Picture 2" descr="Resultado de imagen para perimetros de las figuras geometricas con incognita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58090" y="928468"/>
            <a:ext cx="6230581" cy="72238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053562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arcador de contenido 4"/>
          <p:cNvSpPr>
            <a:spLocks noGrp="1"/>
          </p:cNvSpPr>
          <p:nvPr>
            <p:ph idx="1"/>
          </p:nvPr>
        </p:nvSpPr>
        <p:spPr>
          <a:xfrm>
            <a:off x="855317" y="1005840"/>
            <a:ext cx="11510186" cy="4023360"/>
          </a:xfrm>
        </p:spPr>
        <p:txBody>
          <a:bodyPr>
            <a:normAutofit/>
          </a:bodyPr>
          <a:lstStyle/>
          <a:p>
            <a:r>
              <a:rPr lang="es-ES" sz="2400" b="1" cap="all" spc="100" dirty="0">
                <a:solidFill>
                  <a:srgbClr val="FF0000"/>
                </a:solidFill>
              </a:rPr>
              <a:t>TRADUCE LA EXPRESIÓN </a:t>
            </a:r>
          </a:p>
          <a:p>
            <a:r>
              <a:rPr lang="es-ES" sz="2800" i="1" dirty="0"/>
              <a:t>( el grupo hace una lluvia de Ideas entre los miembros  del grupo, para intervenir </a:t>
            </a:r>
          </a:p>
          <a:p>
            <a:r>
              <a:rPr lang="es-ES" sz="2800" i="1" dirty="0"/>
              <a:t> no repetir )</a:t>
            </a:r>
          </a:p>
          <a:p>
            <a:endParaRPr lang="es-ES" sz="2800" i="1" dirty="0"/>
          </a:p>
          <a:p>
            <a:endParaRPr lang="es-ES" sz="2400" i="1" dirty="0"/>
          </a:p>
        </p:txBody>
      </p:sp>
      <p:sp>
        <p:nvSpPr>
          <p:cNvPr id="7" name="Título 6"/>
          <p:cNvSpPr>
            <a:spLocks noGrp="1"/>
          </p:cNvSpPr>
          <p:nvPr>
            <p:ph type="title"/>
          </p:nvPr>
        </p:nvSpPr>
        <p:spPr>
          <a:xfrm>
            <a:off x="855317" y="3860850"/>
            <a:ext cx="9618786" cy="1969476"/>
          </a:xfrm>
        </p:spPr>
        <p:txBody>
          <a:bodyPr>
            <a:noAutofit/>
          </a:bodyPr>
          <a:lstStyle/>
          <a:p>
            <a:r>
              <a:rPr lang="es-ES" sz="2400" b="1" dirty="0">
                <a:solidFill>
                  <a:srgbClr val="FF0000"/>
                </a:solidFill>
                <a:latin typeface="+mn-lt"/>
                <a:ea typeface="+mn-ea"/>
                <a:cs typeface="+mn-cs"/>
              </a:rPr>
              <a:t>Explica  que es una Expresión algebraica</a:t>
            </a:r>
            <a:r>
              <a:rPr lang="es-ES" sz="2400" dirty="0">
                <a:solidFill>
                  <a:srgbClr val="FF0000"/>
                </a:solidFill>
                <a:latin typeface="+mn-lt"/>
                <a:ea typeface="+mn-ea"/>
                <a:cs typeface="+mn-cs"/>
              </a:rPr>
              <a:t>.</a:t>
            </a:r>
            <a:br>
              <a:rPr lang="es-ES" sz="3200" dirty="0">
                <a:solidFill>
                  <a:srgbClr val="FF0000"/>
                </a:solidFill>
                <a:latin typeface="+mn-lt"/>
                <a:ea typeface="+mn-ea"/>
                <a:cs typeface="+mn-cs"/>
              </a:rPr>
            </a:br>
            <a:r>
              <a:rPr lang="es-ES" sz="3600" dirty="0">
                <a:solidFill>
                  <a:schemeClr val="tx1"/>
                </a:solidFill>
              </a:rPr>
              <a:t>(</a:t>
            </a:r>
            <a:r>
              <a:rPr lang="es-ES" sz="2400" cap="none" dirty="0">
                <a:solidFill>
                  <a:schemeClr val="tx1"/>
                </a:solidFill>
              </a:rPr>
              <a:t>escoger la mejor definición dada entre el grupo)</a:t>
            </a:r>
            <a:br>
              <a:rPr lang="es-ES" sz="2400" cap="none" dirty="0">
                <a:solidFill>
                  <a:schemeClr val="tx1"/>
                </a:solidFill>
              </a:rPr>
            </a:br>
            <a:br>
              <a:rPr lang="es-ES" sz="2400" cap="none" dirty="0">
                <a:solidFill>
                  <a:schemeClr val="tx1"/>
                </a:solidFill>
              </a:rPr>
            </a:br>
            <a:br>
              <a:rPr lang="es-ES" sz="3600" dirty="0"/>
            </a:br>
            <a:r>
              <a:rPr lang="es-ES" sz="2800" b="1" dirty="0">
                <a:solidFill>
                  <a:srgbClr val="FF0000"/>
                </a:solidFill>
              </a:rPr>
              <a:t> </a:t>
            </a:r>
            <a:r>
              <a:rPr lang="es-ES" sz="2400" b="1" dirty="0">
                <a:solidFill>
                  <a:srgbClr val="FF0000"/>
                </a:solidFill>
                <a:latin typeface="+mn-lt"/>
                <a:ea typeface="+mn-ea"/>
                <a:cs typeface="+mn-cs"/>
              </a:rPr>
              <a:t>¿explica que significan las letras en una expresión algebraica?</a:t>
            </a:r>
            <a:br>
              <a:rPr lang="es-ES" sz="3200" dirty="0">
                <a:solidFill>
                  <a:srgbClr val="FF0000"/>
                </a:solidFill>
                <a:latin typeface="+mn-lt"/>
                <a:ea typeface="+mn-ea"/>
                <a:cs typeface="+mn-cs"/>
              </a:rPr>
            </a:br>
            <a:r>
              <a:rPr lang="es-ES" sz="2400" cap="none" dirty="0">
                <a:solidFill>
                  <a:schemeClr val="tx1"/>
                </a:solidFill>
                <a:latin typeface="+mn-lt"/>
                <a:ea typeface="+mn-ea"/>
                <a:cs typeface="+mn-cs"/>
              </a:rPr>
              <a:t>(En la expresión dada que significa la x?)</a:t>
            </a:r>
            <a:br>
              <a:rPr lang="es-ES" sz="2400" dirty="0">
                <a:solidFill>
                  <a:srgbClr val="FF0000"/>
                </a:solidFill>
                <a:latin typeface="+mn-lt"/>
                <a:ea typeface="+mn-ea"/>
                <a:cs typeface="+mn-cs"/>
              </a:rPr>
            </a:br>
            <a:br>
              <a:rPr lang="es-ES" sz="2800" dirty="0"/>
            </a:br>
            <a:br>
              <a:rPr lang="es-ES" sz="3600" dirty="0"/>
            </a:br>
            <a:endParaRPr lang="es-ES" sz="3600" dirty="0"/>
          </a:p>
        </p:txBody>
      </p:sp>
      <p:pic>
        <p:nvPicPr>
          <p:cNvPr id="3" name="Imagen 2"/>
          <p:cNvPicPr>
            <a:picLocks noChangeAspect="1"/>
          </p:cNvPicPr>
          <p:nvPr/>
        </p:nvPicPr>
        <p:blipFill>
          <a:blip r:embed="rId2"/>
          <a:stretch>
            <a:fillRect/>
          </a:stretch>
        </p:blipFill>
        <p:spPr>
          <a:xfrm>
            <a:off x="5471162" y="443865"/>
            <a:ext cx="1066800" cy="1123950"/>
          </a:xfrm>
          <a:prstGeom prst="rect">
            <a:avLst/>
          </a:prstGeom>
        </p:spPr>
      </p:pic>
    </p:spTree>
    <p:extLst>
      <p:ext uri="{BB962C8B-B14F-4D97-AF65-F5344CB8AC3E}">
        <p14:creationId xmlns:p14="http://schemas.microsoft.com/office/powerpoint/2010/main" val="32703431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66331" y="3187739"/>
            <a:ext cx="9720072" cy="1499616"/>
          </a:xfrm>
        </p:spPr>
        <p:txBody>
          <a:bodyPr>
            <a:normAutofit fontScale="90000"/>
          </a:bodyPr>
          <a:lstStyle/>
          <a:p>
            <a:r>
              <a:rPr lang="es-ES" cap="none" dirty="0"/>
              <a:t>Esta presentación ha sido  creada y adaptada de el sitio web</a:t>
            </a:r>
            <a:br>
              <a:rPr lang="es-ES" cap="none" dirty="0"/>
            </a:br>
            <a:r>
              <a:rPr lang="es-ES" cap="none" dirty="0"/>
              <a:t> </a:t>
            </a:r>
            <a:r>
              <a:rPr lang="es-ES" cap="none" dirty="0">
                <a:hlinkClick r:id="rId2"/>
              </a:rPr>
              <a:t>http://matematicaadaptada1.blogspot.com.co/2013/09/expresion-algebraica.html</a:t>
            </a:r>
            <a:br>
              <a:rPr lang="es-ES" cap="none" dirty="0"/>
            </a:br>
            <a:br>
              <a:rPr lang="es-ES" cap="none" dirty="0"/>
            </a:br>
            <a:r>
              <a:rPr lang="es-ES" cap="none" dirty="0"/>
              <a:t>Las imágenes(emoticones) fueron tomados del sitio web:</a:t>
            </a:r>
            <a:br>
              <a:rPr lang="es-ES" cap="none" dirty="0"/>
            </a:br>
            <a:r>
              <a:rPr lang="es-ES" cap="none" dirty="0">
                <a:hlinkClick r:id="rId3"/>
              </a:rPr>
              <a:t>http://moritacuriosa.blogspot.com.co/2015/04/conoce-los-10-emoticones-mas-utilizados.html</a:t>
            </a:r>
            <a:br>
              <a:rPr lang="es-ES" cap="none" dirty="0"/>
            </a:br>
            <a:endParaRPr lang="es-ES" cap="none" dirty="0"/>
          </a:p>
        </p:txBody>
      </p:sp>
    </p:spTree>
    <p:extLst>
      <p:ext uri="{BB962C8B-B14F-4D97-AF65-F5344CB8AC3E}">
        <p14:creationId xmlns:p14="http://schemas.microsoft.com/office/powerpoint/2010/main" val="3327591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82940" y="95067"/>
            <a:ext cx="9720072" cy="1499616"/>
          </a:xfrm>
        </p:spPr>
        <p:txBody>
          <a:bodyPr>
            <a:normAutofit/>
          </a:bodyPr>
          <a:lstStyle/>
          <a:p>
            <a:pPr algn="ctr"/>
            <a:r>
              <a:rPr lang="es-ES" sz="4000" b="1" dirty="0"/>
              <a:t>REFLEXIONA: </a:t>
            </a:r>
            <a:br>
              <a:rPr lang="es-ES" sz="4000" b="1" dirty="0"/>
            </a:br>
            <a:r>
              <a:rPr lang="es-ES" sz="4000" b="1" dirty="0"/>
              <a:t>¿Qué observas en las casillas de la figura?</a:t>
            </a:r>
          </a:p>
        </p:txBody>
      </p:sp>
      <p:pic>
        <p:nvPicPr>
          <p:cNvPr id="3" name="Imagen 2"/>
          <p:cNvPicPr>
            <a:picLocks noChangeAspect="1"/>
          </p:cNvPicPr>
          <p:nvPr/>
        </p:nvPicPr>
        <p:blipFill>
          <a:blip r:embed="rId3"/>
          <a:stretch>
            <a:fillRect/>
          </a:stretch>
        </p:blipFill>
        <p:spPr>
          <a:xfrm>
            <a:off x="1116990" y="1883168"/>
            <a:ext cx="4847712" cy="5431963"/>
          </a:xfrm>
          <a:prstGeom prst="rect">
            <a:avLst/>
          </a:prstGeom>
        </p:spPr>
      </p:pic>
      <p:sp>
        <p:nvSpPr>
          <p:cNvPr id="6" name="Bocadillo nube: nube 5"/>
          <p:cNvSpPr/>
          <p:nvPr/>
        </p:nvSpPr>
        <p:spPr>
          <a:xfrm>
            <a:off x="8810409" y="1883168"/>
            <a:ext cx="2908231" cy="1563417"/>
          </a:xfrm>
          <a:prstGeom prst="cloudCallout">
            <a:avLst>
              <a:gd name="adj1" fmla="val -9524"/>
              <a:gd name="adj2" fmla="val 13466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b="1" dirty="0"/>
              <a:t>Ya aparecieron las benditas letras….  </a:t>
            </a:r>
          </a:p>
        </p:txBody>
      </p:sp>
      <p:pic>
        <p:nvPicPr>
          <p:cNvPr id="8" name="Imagen 7"/>
          <p:cNvPicPr>
            <a:picLocks noChangeAspect="1"/>
          </p:cNvPicPr>
          <p:nvPr/>
        </p:nvPicPr>
        <p:blipFill>
          <a:blip r:embed="rId4"/>
          <a:stretch>
            <a:fillRect/>
          </a:stretch>
        </p:blipFill>
        <p:spPr>
          <a:xfrm>
            <a:off x="8529055" y="4947359"/>
            <a:ext cx="2073957" cy="1228297"/>
          </a:xfrm>
          <a:prstGeom prst="rect">
            <a:avLst/>
          </a:prstGeom>
        </p:spPr>
      </p:pic>
    </p:spTree>
    <p:extLst>
      <p:ext uri="{BB962C8B-B14F-4D97-AF65-F5344CB8AC3E}">
        <p14:creationId xmlns:p14="http://schemas.microsoft.com/office/powerpoint/2010/main" val="19840401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71619" y="0"/>
            <a:ext cx="9720072" cy="1499616"/>
          </a:xfrm>
        </p:spPr>
        <p:txBody>
          <a:bodyPr>
            <a:normAutofit/>
          </a:bodyPr>
          <a:lstStyle/>
          <a:p>
            <a:br>
              <a:rPr lang="es-ES" b="1" dirty="0"/>
            </a:br>
            <a:endParaRPr lang="es-ES" dirty="0"/>
          </a:p>
        </p:txBody>
      </p:sp>
      <p:sp>
        <p:nvSpPr>
          <p:cNvPr id="8" name="Rectángulo 7"/>
          <p:cNvSpPr/>
          <p:nvPr/>
        </p:nvSpPr>
        <p:spPr>
          <a:xfrm>
            <a:off x="773722" y="5542560"/>
            <a:ext cx="9115864" cy="738664"/>
          </a:xfrm>
          <a:prstGeom prst="rect">
            <a:avLst/>
          </a:prstGeom>
        </p:spPr>
        <p:txBody>
          <a:bodyPr wrap="square">
            <a:spAutoFit/>
          </a:bodyPr>
          <a:lstStyle/>
          <a:p>
            <a:r>
              <a:rPr lang="es-ES" sz="2400" b="1" dirty="0"/>
              <a:t>No son tan complicadas Ya lo veras …y nos serán muy útiles.</a:t>
            </a:r>
            <a:br>
              <a:rPr lang="es-ES" sz="2400" b="1" dirty="0"/>
            </a:br>
            <a:endParaRPr lang="es-ES" b="1" dirty="0"/>
          </a:p>
        </p:txBody>
      </p:sp>
      <p:sp>
        <p:nvSpPr>
          <p:cNvPr id="6" name="Marcador de contenido 5"/>
          <p:cNvSpPr>
            <a:spLocks noGrp="1"/>
          </p:cNvSpPr>
          <p:nvPr>
            <p:ph idx="1"/>
          </p:nvPr>
        </p:nvSpPr>
        <p:spPr>
          <a:xfrm>
            <a:off x="951310" y="852002"/>
            <a:ext cx="6435267" cy="4081361"/>
          </a:xfrm>
        </p:spPr>
        <p:txBody>
          <a:bodyPr>
            <a:normAutofit lnSpcReduction="10000"/>
          </a:bodyPr>
          <a:lstStyle/>
          <a:p>
            <a:r>
              <a:rPr lang="es-ES" dirty="0"/>
              <a:t>Se observan unas expresiones un tanto raritas y alguien podría pensar que no tienen ningún significado. Sin embargo, son muy importantes, tienen mucho significado y nos permiten resolver problemas de la vida diaria y de las ciencias.</a:t>
            </a:r>
          </a:p>
          <a:p>
            <a:endParaRPr lang="es-ES" dirty="0"/>
          </a:p>
          <a:p>
            <a:r>
              <a:rPr lang="es-ES" dirty="0"/>
              <a:t>Por eso, es importante estudiarlas y comprender su real significado.</a:t>
            </a:r>
          </a:p>
          <a:p>
            <a:br>
              <a:rPr lang="es-ES" dirty="0"/>
            </a:br>
            <a:r>
              <a:rPr lang="es-ES" dirty="0"/>
              <a:t>Te adelanto, lo que vemos en las casillas de la cruz se llaman </a:t>
            </a:r>
            <a:r>
              <a:rPr lang="es-ES" b="1" dirty="0"/>
              <a:t>"expresiones algebraicas".</a:t>
            </a:r>
            <a:br>
              <a:rPr lang="es-ES" dirty="0"/>
            </a:br>
            <a:endParaRPr lang="es-ES" dirty="0"/>
          </a:p>
        </p:txBody>
      </p:sp>
      <p:pic>
        <p:nvPicPr>
          <p:cNvPr id="9" name="Marcador de contenido 4"/>
          <p:cNvPicPr>
            <a:picLocks noChangeAspect="1"/>
          </p:cNvPicPr>
          <p:nvPr/>
        </p:nvPicPr>
        <p:blipFill>
          <a:blip r:embed="rId3"/>
          <a:stretch>
            <a:fillRect/>
          </a:stretch>
        </p:blipFill>
        <p:spPr>
          <a:xfrm>
            <a:off x="8913274" y="2590213"/>
            <a:ext cx="1952625" cy="2343150"/>
          </a:xfrm>
          <a:prstGeom prst="rect">
            <a:avLst/>
          </a:prstGeom>
        </p:spPr>
      </p:pic>
      <p:sp>
        <p:nvSpPr>
          <p:cNvPr id="10" name="Bocadillo: rectángulo con esquinas redondeadas 9"/>
          <p:cNvSpPr/>
          <p:nvPr/>
        </p:nvSpPr>
        <p:spPr>
          <a:xfrm>
            <a:off x="9453489" y="585216"/>
            <a:ext cx="2264899" cy="1187314"/>
          </a:xfrm>
          <a:prstGeom prst="wedgeRoundRectCallout">
            <a:avLst>
              <a:gd name="adj1" fmla="val -21454"/>
              <a:gd name="adj2" fmla="val 99230"/>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b="1" dirty="0"/>
              <a:t>¡ Creo que ya  las he usado</a:t>
            </a:r>
          </a:p>
        </p:txBody>
      </p:sp>
    </p:spTree>
    <p:extLst>
      <p:ext uri="{BB962C8B-B14F-4D97-AF65-F5344CB8AC3E}">
        <p14:creationId xmlns:p14="http://schemas.microsoft.com/office/powerpoint/2010/main" val="13052234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24128" y="585216"/>
            <a:ext cx="9720072" cy="798700"/>
          </a:xfrm>
        </p:spPr>
        <p:txBody>
          <a:bodyPr>
            <a:normAutofit/>
          </a:bodyPr>
          <a:lstStyle/>
          <a:p>
            <a:pPr algn="ctr"/>
            <a:r>
              <a:rPr lang="es-ES" sz="2400" b="1" dirty="0"/>
              <a:t>Muchas  situaciones en nuestra vida diaria se expresan mediante </a:t>
            </a:r>
            <a:br>
              <a:rPr lang="es-ES" sz="2400" b="1" dirty="0"/>
            </a:br>
            <a:r>
              <a:rPr lang="es-ES" sz="2400" b="1" dirty="0">
                <a:solidFill>
                  <a:srgbClr val="FF0000"/>
                </a:solidFill>
              </a:rPr>
              <a:t>expresiones</a:t>
            </a:r>
            <a:r>
              <a:rPr lang="es-ES" sz="2400" b="1" dirty="0"/>
              <a:t> </a:t>
            </a:r>
            <a:r>
              <a:rPr lang="es-ES" sz="2400" b="1" dirty="0">
                <a:solidFill>
                  <a:srgbClr val="FF0000"/>
                </a:solidFill>
              </a:rPr>
              <a:t>algebraicas</a:t>
            </a:r>
            <a:endParaRPr lang="es-ES" sz="2400" dirty="0">
              <a:solidFill>
                <a:srgbClr val="FF0000"/>
              </a:solidFill>
            </a:endParaRPr>
          </a:p>
        </p:txBody>
      </p:sp>
      <p:sp>
        <p:nvSpPr>
          <p:cNvPr id="3" name="Marcador de contenido 2"/>
          <p:cNvSpPr>
            <a:spLocks noGrp="1"/>
          </p:cNvSpPr>
          <p:nvPr>
            <p:ph idx="1"/>
          </p:nvPr>
        </p:nvSpPr>
        <p:spPr>
          <a:xfrm>
            <a:off x="1024128" y="1800665"/>
            <a:ext cx="10426974" cy="4818185"/>
          </a:xfrm>
        </p:spPr>
        <p:txBody>
          <a:bodyPr/>
          <a:lstStyle/>
          <a:p>
            <a:r>
              <a:rPr lang="es-ES" sz="3200" b="1" dirty="0"/>
              <a:t>El perímetro de un polígono </a:t>
            </a:r>
            <a:r>
              <a:rPr lang="es-ES" sz="2400" dirty="0"/>
              <a:t>es la suma de la medida de sus lados</a:t>
            </a:r>
            <a:endParaRPr lang="es-ES" dirty="0"/>
          </a:p>
        </p:txBody>
      </p:sp>
      <p:sp>
        <p:nvSpPr>
          <p:cNvPr id="5" name="Bocadillo: rectángulo con esquinas redondeadas 4"/>
          <p:cNvSpPr/>
          <p:nvPr/>
        </p:nvSpPr>
        <p:spPr>
          <a:xfrm>
            <a:off x="8177220" y="2671041"/>
            <a:ext cx="2365350" cy="1566850"/>
          </a:xfrm>
          <a:prstGeom prst="wedgeRoundRectCallout">
            <a:avLst>
              <a:gd name="adj1" fmla="val -183064"/>
              <a:gd name="adj2" fmla="val 47279"/>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b="1" dirty="0"/>
              <a:t>Observa y expresa  el perímetro mediante una Expresión algebraica</a:t>
            </a:r>
          </a:p>
        </p:txBody>
      </p:sp>
      <p:pic>
        <p:nvPicPr>
          <p:cNvPr id="7" name="Imagen 6"/>
          <p:cNvPicPr>
            <a:picLocks noChangeAspect="1"/>
          </p:cNvPicPr>
          <p:nvPr/>
        </p:nvPicPr>
        <p:blipFill>
          <a:blip r:embed="rId3"/>
          <a:stretch>
            <a:fillRect/>
          </a:stretch>
        </p:blipFill>
        <p:spPr>
          <a:xfrm>
            <a:off x="9804960" y="4940800"/>
            <a:ext cx="1475220" cy="1763068"/>
          </a:xfrm>
          <a:prstGeom prst="rect">
            <a:avLst/>
          </a:prstGeom>
        </p:spPr>
      </p:pic>
      <p:pic>
        <p:nvPicPr>
          <p:cNvPr id="6" name="Imagen 5"/>
          <p:cNvPicPr>
            <a:picLocks noChangeAspect="1"/>
          </p:cNvPicPr>
          <p:nvPr/>
        </p:nvPicPr>
        <p:blipFill>
          <a:blip r:embed="rId4"/>
          <a:stretch>
            <a:fillRect/>
          </a:stretch>
        </p:blipFill>
        <p:spPr>
          <a:xfrm>
            <a:off x="1308296" y="3121667"/>
            <a:ext cx="3183985" cy="2232449"/>
          </a:xfrm>
          <a:prstGeom prst="rect">
            <a:avLst/>
          </a:prstGeom>
        </p:spPr>
      </p:pic>
    </p:spTree>
    <p:extLst>
      <p:ext uri="{BB962C8B-B14F-4D97-AF65-F5344CB8AC3E}">
        <p14:creationId xmlns:p14="http://schemas.microsoft.com/office/powerpoint/2010/main" val="14315799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a:t>la expresión algebraica para hallar el perímetro de la figura es: </a:t>
            </a:r>
          </a:p>
        </p:txBody>
      </p:sp>
      <p:pic>
        <p:nvPicPr>
          <p:cNvPr id="4" name="Marcador de contenido 3"/>
          <p:cNvPicPr>
            <a:picLocks noGrp="1" noChangeAspect="1"/>
          </p:cNvPicPr>
          <p:nvPr>
            <p:ph idx="1"/>
          </p:nvPr>
        </p:nvPicPr>
        <p:blipFill>
          <a:blip r:embed="rId2"/>
          <a:stretch>
            <a:fillRect/>
          </a:stretch>
        </p:blipFill>
        <p:spPr>
          <a:xfrm>
            <a:off x="5022490" y="3137558"/>
            <a:ext cx="3475531" cy="1047115"/>
          </a:xfrm>
          <a:prstGeom prst="rect">
            <a:avLst/>
          </a:prstGeom>
        </p:spPr>
      </p:pic>
      <p:pic>
        <p:nvPicPr>
          <p:cNvPr id="5" name="Imagen 4"/>
          <p:cNvPicPr>
            <a:picLocks noChangeAspect="1"/>
          </p:cNvPicPr>
          <p:nvPr/>
        </p:nvPicPr>
        <p:blipFill>
          <a:blip r:embed="rId3"/>
          <a:stretch>
            <a:fillRect/>
          </a:stretch>
        </p:blipFill>
        <p:spPr>
          <a:xfrm>
            <a:off x="1716259" y="2544892"/>
            <a:ext cx="3183985" cy="2232449"/>
          </a:xfrm>
          <a:prstGeom prst="rect">
            <a:avLst/>
          </a:prstGeom>
        </p:spPr>
      </p:pic>
      <p:sp>
        <p:nvSpPr>
          <p:cNvPr id="3" name="Bocadillo: ovalado 2"/>
          <p:cNvSpPr/>
          <p:nvPr/>
        </p:nvSpPr>
        <p:spPr>
          <a:xfrm>
            <a:off x="9003322" y="4163106"/>
            <a:ext cx="2982351" cy="2202059"/>
          </a:xfrm>
          <a:prstGeom prst="wedgeEllipseCallout">
            <a:avLst>
              <a:gd name="adj1" fmla="val -135371"/>
              <a:gd name="adj2" fmla="val -5167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a:t>Explícale a tu  grupo  tus razonamientos. Si no entiendes esta expresión  acude al docente </a:t>
            </a:r>
          </a:p>
        </p:txBody>
      </p:sp>
      <p:pic>
        <p:nvPicPr>
          <p:cNvPr id="6" name="Imagen 5"/>
          <p:cNvPicPr>
            <a:picLocks noChangeAspect="1"/>
          </p:cNvPicPr>
          <p:nvPr/>
        </p:nvPicPr>
        <p:blipFill>
          <a:blip r:embed="rId4"/>
          <a:stretch>
            <a:fillRect/>
          </a:stretch>
        </p:blipFill>
        <p:spPr>
          <a:xfrm>
            <a:off x="5584802" y="4813812"/>
            <a:ext cx="1544367" cy="943780"/>
          </a:xfrm>
          <a:prstGeom prst="rect">
            <a:avLst/>
          </a:prstGeom>
        </p:spPr>
      </p:pic>
    </p:spTree>
    <p:extLst>
      <p:ext uri="{BB962C8B-B14F-4D97-AF65-F5344CB8AC3E}">
        <p14:creationId xmlns:p14="http://schemas.microsoft.com/office/powerpoint/2010/main" val="2355069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24129" y="266786"/>
            <a:ext cx="9720072" cy="1499616"/>
          </a:xfrm>
        </p:spPr>
        <p:txBody>
          <a:bodyPr/>
          <a:lstStyle/>
          <a:p>
            <a:r>
              <a:rPr lang="es-ES" sz="3200" b="1" cap="none" dirty="0">
                <a:solidFill>
                  <a:schemeClr val="tx1"/>
                </a:solidFill>
                <a:latin typeface="+mn-lt"/>
                <a:ea typeface="+mn-ea"/>
                <a:cs typeface="+mn-cs"/>
              </a:rPr>
              <a:t>¿Conoces la Expresión algebraica para el área de un triángulo?</a:t>
            </a:r>
          </a:p>
        </p:txBody>
      </p:sp>
      <p:sp>
        <p:nvSpPr>
          <p:cNvPr id="3" name="Marcador de contenido 2"/>
          <p:cNvSpPr>
            <a:spLocks noGrp="1"/>
          </p:cNvSpPr>
          <p:nvPr>
            <p:ph idx="1"/>
          </p:nvPr>
        </p:nvSpPr>
        <p:spPr>
          <a:xfrm>
            <a:off x="756842" y="1766402"/>
            <a:ext cx="9720073" cy="4023360"/>
          </a:xfrm>
        </p:spPr>
        <p:txBody>
          <a:bodyPr/>
          <a:lstStyle/>
          <a:p>
            <a:r>
              <a:rPr lang="es-ES" dirty="0"/>
              <a:t>Si en un  triángulo la base es b, y la altura es h, como se expresa el área?</a:t>
            </a:r>
          </a:p>
        </p:txBody>
      </p:sp>
      <p:sp>
        <p:nvSpPr>
          <p:cNvPr id="5" name="Bocadillo: rectángulo con esquinas redondeadas 4"/>
          <p:cNvSpPr/>
          <p:nvPr/>
        </p:nvSpPr>
        <p:spPr>
          <a:xfrm>
            <a:off x="7266267" y="2497787"/>
            <a:ext cx="2563533" cy="1956920"/>
          </a:xfrm>
          <a:prstGeom prst="wedgeRoundRectCallout">
            <a:avLst>
              <a:gd name="adj1" fmla="val -127096"/>
              <a:gd name="adj2" fmla="val 34237"/>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b="1" dirty="0"/>
              <a:t>¿Recuerdas cual es la Expresión para El área de un triángulo? </a:t>
            </a:r>
          </a:p>
        </p:txBody>
      </p:sp>
      <p:pic>
        <p:nvPicPr>
          <p:cNvPr id="6" name="Imagen 5"/>
          <p:cNvPicPr>
            <a:picLocks noChangeAspect="1"/>
          </p:cNvPicPr>
          <p:nvPr/>
        </p:nvPicPr>
        <p:blipFill>
          <a:blip r:embed="rId2"/>
          <a:stretch>
            <a:fillRect/>
          </a:stretch>
        </p:blipFill>
        <p:spPr>
          <a:xfrm>
            <a:off x="7646094" y="4714202"/>
            <a:ext cx="1544367" cy="943780"/>
          </a:xfrm>
          <a:prstGeom prst="rect">
            <a:avLst/>
          </a:prstGeom>
        </p:spPr>
      </p:pic>
      <p:pic>
        <p:nvPicPr>
          <p:cNvPr id="7" name="Imagen 6"/>
          <p:cNvPicPr>
            <a:picLocks noChangeAspect="1"/>
          </p:cNvPicPr>
          <p:nvPr/>
        </p:nvPicPr>
        <p:blipFill>
          <a:blip r:embed="rId3"/>
          <a:stretch>
            <a:fillRect/>
          </a:stretch>
        </p:blipFill>
        <p:spPr>
          <a:xfrm>
            <a:off x="1024129" y="2607074"/>
            <a:ext cx="3993308" cy="2544755"/>
          </a:xfrm>
          <a:prstGeom prst="rect">
            <a:avLst/>
          </a:prstGeom>
        </p:spPr>
      </p:pic>
    </p:spTree>
    <p:extLst>
      <p:ext uri="{BB962C8B-B14F-4D97-AF65-F5344CB8AC3E}">
        <p14:creationId xmlns:p14="http://schemas.microsoft.com/office/powerpoint/2010/main" val="17116842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p:cNvPicPr>
            <a:picLocks noChangeAspect="1"/>
          </p:cNvPicPr>
          <p:nvPr/>
        </p:nvPicPr>
        <p:blipFill>
          <a:blip r:embed="rId2"/>
          <a:stretch>
            <a:fillRect/>
          </a:stretch>
        </p:blipFill>
        <p:spPr>
          <a:xfrm>
            <a:off x="1941342" y="2078357"/>
            <a:ext cx="3840480" cy="3764430"/>
          </a:xfrm>
          <a:prstGeom prst="rect">
            <a:avLst/>
          </a:prstGeom>
        </p:spPr>
      </p:pic>
      <p:sp>
        <p:nvSpPr>
          <p:cNvPr id="3" name="CuadroTexto 2"/>
          <p:cNvSpPr txBox="1"/>
          <p:nvPr/>
        </p:nvSpPr>
        <p:spPr>
          <a:xfrm>
            <a:off x="1674056" y="858129"/>
            <a:ext cx="8904849" cy="369332"/>
          </a:xfrm>
          <a:prstGeom prst="rect">
            <a:avLst/>
          </a:prstGeom>
          <a:noFill/>
        </p:spPr>
        <p:txBody>
          <a:bodyPr wrap="square" rtlCol="0">
            <a:spAutoFit/>
          </a:bodyPr>
          <a:lstStyle/>
          <a:p>
            <a:r>
              <a:rPr lang="es-ES" dirty="0"/>
              <a:t>El área de un triángulo  se expresa mediante la formula  Base * Altura partido en dos</a:t>
            </a:r>
          </a:p>
        </p:txBody>
      </p:sp>
      <p:sp>
        <p:nvSpPr>
          <p:cNvPr id="4" name="Globo: línea con borde y barra de énfasis 3"/>
          <p:cNvSpPr/>
          <p:nvPr/>
        </p:nvSpPr>
        <p:spPr>
          <a:xfrm>
            <a:off x="7568417" y="2855742"/>
            <a:ext cx="3601331" cy="2166424"/>
          </a:xfrm>
          <a:prstGeom prst="accentBorderCallout1">
            <a:avLst>
              <a:gd name="adj1" fmla="val 18750"/>
              <a:gd name="adj2" fmla="val -8333"/>
              <a:gd name="adj3" fmla="val 133552"/>
              <a:gd name="adj4" fmla="val -7550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a:t>El área de un Triangulo es la mitad del área de un Rectángulo. Alguien en el grupo   ¿Sabrías explicar porque?</a:t>
            </a:r>
          </a:p>
        </p:txBody>
      </p:sp>
    </p:spTree>
    <p:extLst>
      <p:ext uri="{BB962C8B-B14F-4D97-AF65-F5344CB8AC3E}">
        <p14:creationId xmlns:p14="http://schemas.microsoft.com/office/powerpoint/2010/main" val="21788438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ES" sz="4000" b="1" cap="none" dirty="0">
                <a:solidFill>
                  <a:schemeClr val="tx1"/>
                </a:solidFill>
                <a:latin typeface="+mn-lt"/>
                <a:ea typeface="+mn-ea"/>
                <a:cs typeface="+mn-cs"/>
              </a:rPr>
              <a:t>E</a:t>
            </a:r>
            <a:r>
              <a:rPr lang="es-ES" sz="4400" b="1" cap="none" dirty="0">
                <a:solidFill>
                  <a:schemeClr val="tx1"/>
                </a:solidFill>
                <a:latin typeface="+mn-lt"/>
                <a:ea typeface="+mn-ea"/>
                <a:cs typeface="+mn-cs"/>
              </a:rPr>
              <a:t>l</a:t>
            </a:r>
            <a:r>
              <a:rPr lang="es-ES" sz="4000" b="1" cap="none" dirty="0">
                <a:solidFill>
                  <a:schemeClr val="tx1"/>
                </a:solidFill>
                <a:latin typeface="+mn-lt"/>
                <a:ea typeface="+mn-ea"/>
                <a:cs typeface="+mn-cs"/>
              </a:rPr>
              <a:t> volumen de un cubo </a:t>
            </a:r>
          </a:p>
        </p:txBody>
      </p:sp>
      <p:pic>
        <p:nvPicPr>
          <p:cNvPr id="4" name="Marcador de contenido 3"/>
          <p:cNvPicPr>
            <a:picLocks noGrp="1" noChangeAspect="1"/>
          </p:cNvPicPr>
          <p:nvPr>
            <p:ph idx="1"/>
          </p:nvPr>
        </p:nvPicPr>
        <p:blipFill>
          <a:blip r:embed="rId2"/>
          <a:stretch>
            <a:fillRect/>
          </a:stretch>
        </p:blipFill>
        <p:spPr>
          <a:xfrm>
            <a:off x="1024128" y="2491274"/>
            <a:ext cx="2957029" cy="3127329"/>
          </a:xfrm>
          <a:prstGeom prst="rect">
            <a:avLst/>
          </a:prstGeom>
        </p:spPr>
      </p:pic>
      <p:sp>
        <p:nvSpPr>
          <p:cNvPr id="6" name="Bocadillo: rectángulo con esquinas redondeadas 5"/>
          <p:cNvSpPr/>
          <p:nvPr/>
        </p:nvSpPr>
        <p:spPr>
          <a:xfrm>
            <a:off x="8004517" y="858129"/>
            <a:ext cx="3404381" cy="3319976"/>
          </a:xfrm>
          <a:prstGeom prst="wedgeRoundRectCallout">
            <a:avLst>
              <a:gd name="adj1" fmla="val -183764"/>
              <a:gd name="adj2" fmla="val 85092"/>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2400" b="1" dirty="0"/>
              <a:t>Observa el volumen  de un cubo es:               Largo Ancho X Altura</a:t>
            </a:r>
          </a:p>
          <a:p>
            <a:pPr algn="ctr"/>
            <a:r>
              <a:rPr lang="es-ES" sz="2400" b="1" dirty="0"/>
              <a:t>Y   se expresa mediante la  Expresión algebraica o formula:</a:t>
            </a:r>
          </a:p>
        </p:txBody>
      </p:sp>
      <p:pic>
        <p:nvPicPr>
          <p:cNvPr id="9" name="Imagen 8"/>
          <p:cNvPicPr>
            <a:picLocks noChangeAspect="1"/>
          </p:cNvPicPr>
          <p:nvPr/>
        </p:nvPicPr>
        <p:blipFill>
          <a:blip r:embed="rId3"/>
          <a:stretch>
            <a:fillRect/>
          </a:stretch>
        </p:blipFill>
        <p:spPr>
          <a:xfrm>
            <a:off x="9400988" y="5032733"/>
            <a:ext cx="1343212" cy="1171739"/>
          </a:xfrm>
          <a:prstGeom prst="rect">
            <a:avLst/>
          </a:prstGeom>
        </p:spPr>
      </p:pic>
    </p:spTree>
    <p:extLst>
      <p:ext uri="{BB962C8B-B14F-4D97-AF65-F5344CB8AC3E}">
        <p14:creationId xmlns:p14="http://schemas.microsoft.com/office/powerpoint/2010/main" val="24395533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Bocadillo: ovalado 4"/>
          <p:cNvSpPr/>
          <p:nvPr/>
        </p:nvSpPr>
        <p:spPr>
          <a:xfrm>
            <a:off x="6471137" y="989037"/>
            <a:ext cx="3643533" cy="2316871"/>
          </a:xfrm>
          <a:prstGeom prst="wedgeEllipseCallout">
            <a:avLst>
              <a:gd name="adj1" fmla="val -79056"/>
              <a:gd name="adj2" fmla="val 6812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2000" b="1" dirty="0"/>
              <a:t>Es verdad…</a:t>
            </a:r>
          </a:p>
          <a:p>
            <a:pPr algn="ctr"/>
            <a:r>
              <a:rPr lang="es-ES" sz="2000" b="1" dirty="0"/>
              <a:t> muchas situaciones de nuestra vida diaria se  expresan mediante expresiones algebraicas</a:t>
            </a:r>
          </a:p>
        </p:txBody>
      </p:sp>
      <p:pic>
        <p:nvPicPr>
          <p:cNvPr id="12" name="Imagen 11"/>
          <p:cNvPicPr>
            <a:picLocks noChangeAspect="1"/>
          </p:cNvPicPr>
          <p:nvPr/>
        </p:nvPicPr>
        <p:blipFill>
          <a:blip r:embed="rId3"/>
          <a:stretch>
            <a:fillRect/>
          </a:stretch>
        </p:blipFill>
        <p:spPr>
          <a:xfrm>
            <a:off x="1721826" y="3089910"/>
            <a:ext cx="4819650" cy="3219450"/>
          </a:xfrm>
          <a:prstGeom prst="rect">
            <a:avLst/>
          </a:prstGeom>
        </p:spPr>
      </p:pic>
    </p:spTree>
    <p:extLst>
      <p:ext uri="{BB962C8B-B14F-4D97-AF65-F5344CB8AC3E}">
        <p14:creationId xmlns:p14="http://schemas.microsoft.com/office/powerpoint/2010/main" val="282346603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Integral</Template>
  <TotalTime>194</TotalTime>
  <Words>531</Words>
  <Application>Microsoft Office PowerPoint</Application>
  <PresentationFormat>Panorámica</PresentationFormat>
  <Paragraphs>46</Paragraphs>
  <Slides>14</Slides>
  <Notes>4</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14</vt:i4>
      </vt:variant>
    </vt:vector>
  </HeadingPairs>
  <TitlesOfParts>
    <vt:vector size="19" baseType="lpstr">
      <vt:lpstr>Calibri</vt:lpstr>
      <vt:lpstr>Tw Cen MT</vt:lpstr>
      <vt:lpstr>Tw Cen MT Condensed</vt:lpstr>
      <vt:lpstr>Wingdings 3</vt:lpstr>
      <vt:lpstr>Integral</vt:lpstr>
      <vt:lpstr>Expresión algebraica </vt:lpstr>
      <vt:lpstr>REFLEXIONA:  ¿Qué observas en las casillas de la figura?</vt:lpstr>
      <vt:lpstr> </vt:lpstr>
      <vt:lpstr>Muchas  situaciones en nuestra vida diaria se expresan mediante  expresiones algebraicas</vt:lpstr>
      <vt:lpstr>la expresión algebraica para hallar el perímetro de la figura es: </vt:lpstr>
      <vt:lpstr>¿Conoces la Expresión algebraica para el área de un triángulo?</vt:lpstr>
      <vt:lpstr>Presentación de PowerPoint</vt:lpstr>
      <vt:lpstr>El volumen de un cubo </vt:lpstr>
      <vt:lpstr>Presentación de PowerPoint</vt:lpstr>
      <vt:lpstr>¿QUE ES UNA EXPRESIÓN ALGEBRAICA?</vt:lpstr>
      <vt:lpstr>Que representa una expresión algebraica?</vt:lpstr>
      <vt:lpstr>Las Expresiones algebraicas de figuras planas</vt:lpstr>
      <vt:lpstr>Explica  que es una Expresión algebraica. (escoger la mejor definición dada entre el grupo)    ¿explica que significan las letras en una expresión algebraica? (En la expresión dada que significa la x?)   </vt:lpstr>
      <vt:lpstr>Esta presentación ha sido  creada y adaptada de el sitio web  http://matematicaadaptada1.blogspot.com.co/2013/09/expresion-algebraica.html  Las imágenes(emoticones) fueron tomados del sitio web: http://moritacuriosa.blogspot.com.co/2015/04/conoce-los-10-emoticones-mas-utilizados.html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Expresion algebraica</dc:title>
  <dc:creator>sandra salazar</dc:creator>
  <cp:lastModifiedBy>sandra salazar</cp:lastModifiedBy>
  <cp:revision>27</cp:revision>
  <dcterms:created xsi:type="dcterms:W3CDTF">2017-02-17T03:28:21Z</dcterms:created>
  <dcterms:modified xsi:type="dcterms:W3CDTF">2017-03-12T23:55:57Z</dcterms:modified>
</cp:coreProperties>
</file>