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5005625" cy="36004500"/>
  <p:notesSz cx="9926638" cy="679767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9200" kern="1200">
        <a:solidFill>
          <a:schemeClr val="tx1"/>
        </a:solidFill>
        <a:latin typeface="Arial" charset="0"/>
        <a:ea typeface="+mn-ea"/>
        <a:cs typeface="+mn-cs"/>
      </a:defRPr>
    </a:lvl1pPr>
    <a:lvl2pPr marL="456981" algn="l" rtl="0" fontAlgn="base">
      <a:spcBef>
        <a:spcPct val="0"/>
      </a:spcBef>
      <a:spcAft>
        <a:spcPct val="0"/>
      </a:spcAft>
      <a:defRPr sz="9200" kern="1200">
        <a:solidFill>
          <a:schemeClr val="tx1"/>
        </a:solidFill>
        <a:latin typeface="Arial" charset="0"/>
        <a:ea typeface="+mn-ea"/>
        <a:cs typeface="+mn-cs"/>
      </a:defRPr>
    </a:lvl2pPr>
    <a:lvl3pPr marL="913962" algn="l" rtl="0" fontAlgn="base">
      <a:spcBef>
        <a:spcPct val="0"/>
      </a:spcBef>
      <a:spcAft>
        <a:spcPct val="0"/>
      </a:spcAft>
      <a:defRPr sz="9200" kern="1200">
        <a:solidFill>
          <a:schemeClr val="tx1"/>
        </a:solidFill>
        <a:latin typeface="Arial" charset="0"/>
        <a:ea typeface="+mn-ea"/>
        <a:cs typeface="+mn-cs"/>
      </a:defRPr>
    </a:lvl3pPr>
    <a:lvl4pPr marL="1370943" algn="l" rtl="0" fontAlgn="base">
      <a:spcBef>
        <a:spcPct val="0"/>
      </a:spcBef>
      <a:spcAft>
        <a:spcPct val="0"/>
      </a:spcAft>
      <a:defRPr sz="9200" kern="1200">
        <a:solidFill>
          <a:schemeClr val="tx1"/>
        </a:solidFill>
        <a:latin typeface="Arial" charset="0"/>
        <a:ea typeface="+mn-ea"/>
        <a:cs typeface="+mn-cs"/>
      </a:defRPr>
    </a:lvl4pPr>
    <a:lvl5pPr marL="1827929" algn="l" rtl="0" fontAlgn="base">
      <a:spcBef>
        <a:spcPct val="0"/>
      </a:spcBef>
      <a:spcAft>
        <a:spcPct val="0"/>
      </a:spcAft>
      <a:defRPr sz="9200" kern="1200">
        <a:solidFill>
          <a:schemeClr val="tx1"/>
        </a:solidFill>
        <a:latin typeface="Arial" charset="0"/>
        <a:ea typeface="+mn-ea"/>
        <a:cs typeface="+mn-cs"/>
      </a:defRPr>
    </a:lvl5pPr>
    <a:lvl6pPr marL="2284905" algn="l" defTabSz="913962" rtl="0" eaLnBrk="1" latinLnBrk="0" hangingPunct="1">
      <a:defRPr sz="9200" kern="1200">
        <a:solidFill>
          <a:schemeClr val="tx1"/>
        </a:solidFill>
        <a:latin typeface="Arial" charset="0"/>
        <a:ea typeface="+mn-ea"/>
        <a:cs typeface="+mn-cs"/>
      </a:defRPr>
    </a:lvl6pPr>
    <a:lvl7pPr marL="2741886" algn="l" defTabSz="913962" rtl="0" eaLnBrk="1" latinLnBrk="0" hangingPunct="1">
      <a:defRPr sz="9200" kern="1200">
        <a:solidFill>
          <a:schemeClr val="tx1"/>
        </a:solidFill>
        <a:latin typeface="Arial" charset="0"/>
        <a:ea typeface="+mn-ea"/>
        <a:cs typeface="+mn-cs"/>
      </a:defRPr>
    </a:lvl7pPr>
    <a:lvl8pPr marL="3198871" algn="l" defTabSz="913962" rtl="0" eaLnBrk="1" latinLnBrk="0" hangingPunct="1">
      <a:defRPr sz="9200" kern="1200">
        <a:solidFill>
          <a:schemeClr val="tx1"/>
        </a:solidFill>
        <a:latin typeface="Arial" charset="0"/>
        <a:ea typeface="+mn-ea"/>
        <a:cs typeface="+mn-cs"/>
      </a:defRPr>
    </a:lvl8pPr>
    <a:lvl9pPr marL="3655848" algn="l" defTabSz="913962" rtl="0" eaLnBrk="1" latinLnBrk="0" hangingPunct="1">
      <a:defRPr sz="9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14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A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8424" autoAdjust="0"/>
  </p:normalViewPr>
  <p:slideViewPr>
    <p:cSldViewPr>
      <p:cViewPr varScale="1">
        <p:scale>
          <a:sx n="13" d="100"/>
          <a:sy n="13" d="100"/>
        </p:scale>
        <p:origin x="1854" y="126"/>
      </p:cViewPr>
      <p:guideLst>
        <p:guide orient="horz" pos="11340"/>
        <p:guide pos="14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302005" cy="338972"/>
          </a:xfrm>
          <a:prstGeom prst="rect">
            <a:avLst/>
          </a:prstGeom>
        </p:spPr>
        <p:txBody>
          <a:bodyPr vert="horz" lIns="88207" tIns="44105" rIns="88207" bIns="44105" rtlCol="0"/>
          <a:lstStyle>
            <a:lvl1pPr algn="l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623095" y="2"/>
            <a:ext cx="4302005" cy="338972"/>
          </a:xfrm>
          <a:prstGeom prst="rect">
            <a:avLst/>
          </a:prstGeom>
        </p:spPr>
        <p:txBody>
          <a:bodyPr vert="horz" lIns="88207" tIns="44105" rIns="88207" bIns="44105" rtlCol="0"/>
          <a:lstStyle>
            <a:lvl1pPr algn="r">
              <a:defRPr sz="1200"/>
            </a:lvl1pPr>
          </a:lstStyle>
          <a:p>
            <a:pPr>
              <a:defRPr/>
            </a:pPr>
            <a:fld id="{E416DE82-9F73-4A1A-888D-416008E31362}" type="datetimeFigureOut">
              <a:rPr lang="es-ES"/>
              <a:pPr>
                <a:defRPr/>
              </a:pPr>
              <a:t>07/08/2015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2" y="6457186"/>
            <a:ext cx="4302005" cy="338972"/>
          </a:xfrm>
          <a:prstGeom prst="rect">
            <a:avLst/>
          </a:prstGeom>
        </p:spPr>
        <p:txBody>
          <a:bodyPr vert="horz" lIns="88207" tIns="44105" rIns="88207" bIns="4410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623095" y="6457186"/>
            <a:ext cx="4302005" cy="338972"/>
          </a:xfrm>
          <a:prstGeom prst="rect">
            <a:avLst/>
          </a:prstGeom>
        </p:spPr>
        <p:txBody>
          <a:bodyPr vert="horz" lIns="88207" tIns="44105" rIns="88207" bIns="44105" rtlCol="0" anchor="b"/>
          <a:lstStyle>
            <a:lvl1pPr algn="r">
              <a:defRPr sz="1200"/>
            </a:lvl1pPr>
          </a:lstStyle>
          <a:p>
            <a:pPr>
              <a:defRPr/>
            </a:pPr>
            <a:fld id="{E9563DC3-1D20-4BDD-8F38-48AB0B1E1C79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662767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2005" cy="340492"/>
          </a:xfrm>
          <a:prstGeom prst="rect">
            <a:avLst/>
          </a:prstGeom>
        </p:spPr>
        <p:txBody>
          <a:bodyPr vert="horz" lIns="95546" tIns="47773" rIns="95546" bIns="47773" rtlCol="0"/>
          <a:lstStyle>
            <a:lvl1pPr algn="l">
              <a:defRPr sz="13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623095" y="0"/>
            <a:ext cx="4302005" cy="340492"/>
          </a:xfrm>
          <a:prstGeom prst="rect">
            <a:avLst/>
          </a:prstGeom>
        </p:spPr>
        <p:txBody>
          <a:bodyPr vert="horz" lIns="95546" tIns="47773" rIns="95546" bIns="47773" rtlCol="0"/>
          <a:lstStyle>
            <a:lvl1pPr algn="r">
              <a:defRPr sz="1300"/>
            </a:lvl1pPr>
          </a:lstStyle>
          <a:p>
            <a:pPr>
              <a:defRPr/>
            </a:pPr>
            <a:fld id="{94B4225C-91BC-4726-975F-2D37B943C77C}" type="datetimeFigureOut">
              <a:rPr lang="es-ES"/>
              <a:pPr>
                <a:defRPr/>
              </a:pPr>
              <a:t>07/08/2015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371850" y="511175"/>
            <a:ext cx="3184525" cy="2547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6" tIns="47773" rIns="95546" bIns="47773" rtlCol="0" anchor="ctr"/>
          <a:lstStyle/>
          <a:p>
            <a:pPr lvl="0"/>
            <a:endParaRPr lang="es-ES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93126" y="3228592"/>
            <a:ext cx="7940386" cy="3059866"/>
          </a:xfrm>
          <a:prstGeom prst="rect">
            <a:avLst/>
          </a:prstGeom>
        </p:spPr>
        <p:txBody>
          <a:bodyPr vert="horz" lIns="95546" tIns="47773" rIns="95546" bIns="47773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2" y="6457186"/>
            <a:ext cx="4302005" cy="338972"/>
          </a:xfrm>
          <a:prstGeom prst="rect">
            <a:avLst/>
          </a:prstGeom>
        </p:spPr>
        <p:txBody>
          <a:bodyPr vert="horz" lIns="95546" tIns="47773" rIns="95546" bIns="47773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623095" y="6457186"/>
            <a:ext cx="4302005" cy="338972"/>
          </a:xfrm>
          <a:prstGeom prst="rect">
            <a:avLst/>
          </a:prstGeom>
        </p:spPr>
        <p:txBody>
          <a:bodyPr vert="horz" lIns="95546" tIns="47773" rIns="95546" bIns="47773" rtlCol="0" anchor="b"/>
          <a:lstStyle>
            <a:lvl1pPr algn="r">
              <a:defRPr sz="1300"/>
            </a:lvl1pPr>
          </a:lstStyle>
          <a:p>
            <a:pPr>
              <a:defRPr/>
            </a:pPr>
            <a:fld id="{EB416A4C-FC7E-42C1-AE5B-4A19799FA815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971593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456981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913962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37094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827929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2284905" algn="l" defTabSz="91396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741886" algn="l" defTabSz="91396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3198871" algn="l" defTabSz="91396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655848" algn="l" defTabSz="91396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371850" y="511175"/>
            <a:ext cx="3186113" cy="25479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C" dirty="0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8800">
                <a:solidFill>
                  <a:schemeClr val="tx1"/>
                </a:solidFill>
                <a:latin typeface="Arial" charset="0"/>
              </a:defRPr>
            </a:lvl1pPr>
            <a:lvl2pPr marL="716680" indent="-275646" eaLnBrk="0" hangingPunct="0">
              <a:defRPr sz="8800">
                <a:solidFill>
                  <a:schemeClr val="tx1"/>
                </a:solidFill>
                <a:latin typeface="Arial" charset="0"/>
              </a:defRPr>
            </a:lvl2pPr>
            <a:lvl3pPr marL="1102587" indent="-220517" eaLnBrk="0" hangingPunct="0">
              <a:defRPr sz="8800">
                <a:solidFill>
                  <a:schemeClr val="tx1"/>
                </a:solidFill>
                <a:latin typeface="Arial" charset="0"/>
              </a:defRPr>
            </a:lvl3pPr>
            <a:lvl4pPr marL="1543622" indent="-220517" eaLnBrk="0" hangingPunct="0">
              <a:defRPr sz="8800">
                <a:solidFill>
                  <a:schemeClr val="tx1"/>
                </a:solidFill>
                <a:latin typeface="Arial" charset="0"/>
              </a:defRPr>
            </a:lvl4pPr>
            <a:lvl5pPr marL="1984656" indent="-220517" eaLnBrk="0" hangingPunct="0">
              <a:defRPr sz="8800">
                <a:solidFill>
                  <a:schemeClr val="tx1"/>
                </a:solidFill>
                <a:latin typeface="Arial" charset="0"/>
              </a:defRPr>
            </a:lvl5pPr>
            <a:lvl6pPr marL="2425691" indent="-220517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charset="0"/>
              </a:defRPr>
            </a:lvl6pPr>
            <a:lvl7pPr marL="2866727" indent="-220517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charset="0"/>
              </a:defRPr>
            </a:lvl7pPr>
            <a:lvl8pPr marL="3307761" indent="-220517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charset="0"/>
              </a:defRPr>
            </a:lvl8pPr>
            <a:lvl9pPr marL="3748796" indent="-220517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2D3EDB6-7B77-44C0-9A68-B7772A92AF82}" type="slidenum">
              <a:rPr lang="es-ES" sz="1300"/>
              <a:pPr eaLnBrk="1" hangingPunct="1"/>
              <a:t>1</a:t>
            </a:fld>
            <a:endParaRPr lang="es-ES" sz="1300" dirty="0"/>
          </a:p>
        </p:txBody>
      </p:sp>
    </p:spTree>
    <p:extLst>
      <p:ext uri="{BB962C8B-B14F-4D97-AF65-F5344CB8AC3E}">
        <p14:creationId xmlns:p14="http://schemas.microsoft.com/office/powerpoint/2010/main" val="1158873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375029" y="11185524"/>
            <a:ext cx="38255576" cy="771683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751643" y="20402550"/>
            <a:ext cx="31503938" cy="9201150"/>
          </a:xfrm>
        </p:spPr>
        <p:txBody>
          <a:bodyPr/>
          <a:lstStyle>
            <a:lvl1pPr marL="0" indent="0" algn="ctr">
              <a:buNone/>
              <a:defRPr/>
            </a:lvl1pPr>
            <a:lvl2pPr marL="456981" indent="0" algn="ctr">
              <a:buNone/>
              <a:defRPr/>
            </a:lvl2pPr>
            <a:lvl3pPr marL="913962" indent="0" algn="ctr">
              <a:buNone/>
              <a:defRPr/>
            </a:lvl3pPr>
            <a:lvl4pPr marL="1370943" indent="0" algn="ctr">
              <a:buNone/>
              <a:defRPr/>
            </a:lvl4pPr>
            <a:lvl5pPr marL="1827929" indent="0" algn="ctr">
              <a:buNone/>
              <a:defRPr/>
            </a:lvl5pPr>
            <a:lvl6pPr marL="2284905" indent="0" algn="ctr">
              <a:buNone/>
              <a:defRPr/>
            </a:lvl6pPr>
            <a:lvl7pPr marL="2741886" indent="0" algn="ctr">
              <a:buNone/>
              <a:defRPr/>
            </a:lvl7pPr>
            <a:lvl8pPr marL="3198871" indent="0" algn="ctr">
              <a:buNone/>
              <a:defRPr/>
            </a:lvl8pPr>
            <a:lvl9pPr marL="3655848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6CDDE-97A7-4482-AFD4-7C9347982A8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39386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096A7-4592-40D4-8F88-607FACDDB76C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31467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2631068" y="1441456"/>
            <a:ext cx="10125075" cy="3072129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251076" y="1441456"/>
            <a:ext cx="30227588" cy="3072129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B9DDE-3984-47B3-BB84-BD049B70C86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6266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7E2D-81EF-4787-9064-A7539B349E1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51859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54420" y="23136230"/>
            <a:ext cx="38255576" cy="7151687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554420" y="15260637"/>
            <a:ext cx="38255576" cy="7875588"/>
          </a:xfrm>
        </p:spPr>
        <p:txBody>
          <a:bodyPr anchor="b"/>
          <a:lstStyle>
            <a:lvl1pPr marL="0" indent="0">
              <a:buNone/>
              <a:defRPr sz="1900"/>
            </a:lvl1pPr>
            <a:lvl2pPr marL="456981" indent="0">
              <a:buNone/>
              <a:defRPr sz="1900"/>
            </a:lvl2pPr>
            <a:lvl3pPr marL="913962" indent="0">
              <a:buNone/>
              <a:defRPr sz="1400"/>
            </a:lvl3pPr>
            <a:lvl4pPr marL="1370943" indent="0">
              <a:buNone/>
              <a:defRPr sz="1400"/>
            </a:lvl4pPr>
            <a:lvl5pPr marL="1827929" indent="0">
              <a:buNone/>
              <a:defRPr sz="1400"/>
            </a:lvl5pPr>
            <a:lvl6pPr marL="2284905" indent="0">
              <a:buNone/>
              <a:defRPr sz="1400"/>
            </a:lvl6pPr>
            <a:lvl7pPr marL="2741886" indent="0">
              <a:buNone/>
              <a:defRPr sz="1400"/>
            </a:lvl7pPr>
            <a:lvl8pPr marL="3198871" indent="0">
              <a:buNone/>
              <a:defRPr sz="1400"/>
            </a:lvl8pPr>
            <a:lvl9pPr marL="3655848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21C88-8A94-41D3-A26C-50A08BD473C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22826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251083" y="8401050"/>
            <a:ext cx="20175536" cy="23761700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2579019" y="8401050"/>
            <a:ext cx="20177127" cy="23761700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79BFF-C3E7-4D81-8309-4C64ABFAA9F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01126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51076" y="8059737"/>
            <a:ext cx="19885026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81" indent="0">
              <a:buNone/>
              <a:defRPr sz="1900" b="1"/>
            </a:lvl2pPr>
            <a:lvl3pPr marL="913962" indent="0">
              <a:buNone/>
              <a:defRPr sz="1900" b="1"/>
            </a:lvl3pPr>
            <a:lvl4pPr marL="1370943" indent="0">
              <a:buNone/>
              <a:defRPr sz="1400" b="1"/>
            </a:lvl4pPr>
            <a:lvl5pPr marL="1827929" indent="0">
              <a:buNone/>
              <a:defRPr sz="1400" b="1"/>
            </a:lvl5pPr>
            <a:lvl6pPr marL="2284905" indent="0">
              <a:buNone/>
              <a:defRPr sz="1400" b="1"/>
            </a:lvl6pPr>
            <a:lvl7pPr marL="2741886" indent="0">
              <a:buNone/>
              <a:defRPr sz="1400" b="1"/>
            </a:lvl7pPr>
            <a:lvl8pPr marL="3198871" indent="0">
              <a:buNone/>
              <a:defRPr sz="1400" b="1"/>
            </a:lvl8pPr>
            <a:lvl9pPr marL="3655848" indent="0">
              <a:buNone/>
              <a:defRPr sz="14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251076" y="11418887"/>
            <a:ext cx="19885026" cy="20743863"/>
          </a:xfrm>
        </p:spPr>
        <p:txBody>
          <a:bodyPr/>
          <a:lstStyle>
            <a:lvl1pPr>
              <a:defRPr sz="2400"/>
            </a:lvl1pPr>
            <a:lvl2pPr>
              <a:defRPr sz="1900"/>
            </a:lvl2pPr>
            <a:lvl3pPr>
              <a:defRPr sz="19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22861590" y="8059737"/>
            <a:ext cx="19894549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81" indent="0">
              <a:buNone/>
              <a:defRPr sz="1900" b="1"/>
            </a:lvl2pPr>
            <a:lvl3pPr marL="913962" indent="0">
              <a:buNone/>
              <a:defRPr sz="1900" b="1"/>
            </a:lvl3pPr>
            <a:lvl4pPr marL="1370943" indent="0">
              <a:buNone/>
              <a:defRPr sz="1400" b="1"/>
            </a:lvl4pPr>
            <a:lvl5pPr marL="1827929" indent="0">
              <a:buNone/>
              <a:defRPr sz="1400" b="1"/>
            </a:lvl5pPr>
            <a:lvl6pPr marL="2284905" indent="0">
              <a:buNone/>
              <a:defRPr sz="1400" b="1"/>
            </a:lvl6pPr>
            <a:lvl7pPr marL="2741886" indent="0">
              <a:buNone/>
              <a:defRPr sz="1400" b="1"/>
            </a:lvl7pPr>
            <a:lvl8pPr marL="3198871" indent="0">
              <a:buNone/>
              <a:defRPr sz="1400" b="1"/>
            </a:lvl8pPr>
            <a:lvl9pPr marL="3655848" indent="0">
              <a:buNone/>
              <a:defRPr sz="14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2861590" y="11418887"/>
            <a:ext cx="19894549" cy="20743863"/>
          </a:xfrm>
        </p:spPr>
        <p:txBody>
          <a:bodyPr/>
          <a:lstStyle>
            <a:lvl1pPr>
              <a:defRPr sz="2400"/>
            </a:lvl1pPr>
            <a:lvl2pPr>
              <a:defRPr sz="1900"/>
            </a:lvl2pPr>
            <a:lvl3pPr>
              <a:defRPr sz="19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43C2C-6962-4AB2-8DFB-9EB79645F46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3284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7738F-2948-49C7-ACD4-244D4852D26C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49343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441F2-E7FE-472E-85FC-4B3B01361937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08862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51076" y="1433512"/>
            <a:ext cx="14805024" cy="6100763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595850" y="1433513"/>
            <a:ext cx="25160289" cy="3072923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251076" y="7534275"/>
            <a:ext cx="14805024" cy="24628475"/>
          </a:xfrm>
        </p:spPr>
        <p:txBody>
          <a:bodyPr/>
          <a:lstStyle>
            <a:lvl1pPr marL="0" indent="0">
              <a:buNone/>
              <a:defRPr sz="1400"/>
            </a:lvl1pPr>
            <a:lvl2pPr marL="456981" indent="0">
              <a:buNone/>
              <a:defRPr sz="1000"/>
            </a:lvl2pPr>
            <a:lvl3pPr marL="913962" indent="0">
              <a:buNone/>
              <a:defRPr sz="1000"/>
            </a:lvl3pPr>
            <a:lvl4pPr marL="1370943" indent="0">
              <a:buNone/>
              <a:defRPr sz="1000"/>
            </a:lvl4pPr>
            <a:lvl5pPr marL="1827929" indent="0">
              <a:buNone/>
              <a:defRPr sz="1000"/>
            </a:lvl5pPr>
            <a:lvl6pPr marL="2284905" indent="0">
              <a:buNone/>
              <a:defRPr sz="1000"/>
            </a:lvl6pPr>
            <a:lvl7pPr marL="2741886" indent="0">
              <a:buNone/>
              <a:defRPr sz="1000"/>
            </a:lvl7pPr>
            <a:lvl8pPr marL="3198871" indent="0">
              <a:buNone/>
              <a:defRPr sz="1000"/>
            </a:lvl8pPr>
            <a:lvl9pPr marL="3655848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1D6B2-CEF1-406B-A6DE-D9B1382D460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91078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821743" y="25203150"/>
            <a:ext cx="27003375" cy="2974976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821743" y="3217862"/>
            <a:ext cx="27003375" cy="21602700"/>
          </a:xfrm>
        </p:spPr>
        <p:txBody>
          <a:bodyPr/>
          <a:lstStyle>
            <a:lvl1pPr marL="0" indent="0">
              <a:buNone/>
              <a:defRPr sz="3400"/>
            </a:lvl1pPr>
            <a:lvl2pPr marL="456981" indent="0">
              <a:buNone/>
              <a:defRPr sz="2900"/>
            </a:lvl2pPr>
            <a:lvl3pPr marL="913962" indent="0">
              <a:buNone/>
              <a:defRPr sz="2400"/>
            </a:lvl3pPr>
            <a:lvl4pPr marL="1370943" indent="0">
              <a:buNone/>
              <a:defRPr sz="1900"/>
            </a:lvl4pPr>
            <a:lvl5pPr marL="1827929" indent="0">
              <a:buNone/>
              <a:defRPr sz="1900"/>
            </a:lvl5pPr>
            <a:lvl6pPr marL="2284905" indent="0">
              <a:buNone/>
              <a:defRPr sz="1900"/>
            </a:lvl6pPr>
            <a:lvl7pPr marL="2741886" indent="0">
              <a:buNone/>
              <a:defRPr sz="1900"/>
            </a:lvl7pPr>
            <a:lvl8pPr marL="3198871" indent="0">
              <a:buNone/>
              <a:defRPr sz="1900"/>
            </a:lvl8pPr>
            <a:lvl9pPr marL="3655848" indent="0">
              <a:buNone/>
              <a:defRPr sz="1900"/>
            </a:lvl9pPr>
          </a:lstStyle>
          <a:p>
            <a:pPr lvl="0"/>
            <a:endParaRPr lang="es-E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821743" y="28178125"/>
            <a:ext cx="27003375" cy="4225925"/>
          </a:xfrm>
        </p:spPr>
        <p:txBody>
          <a:bodyPr/>
          <a:lstStyle>
            <a:lvl1pPr marL="0" indent="0">
              <a:buNone/>
              <a:defRPr sz="1400"/>
            </a:lvl1pPr>
            <a:lvl2pPr marL="456981" indent="0">
              <a:buNone/>
              <a:defRPr sz="1000"/>
            </a:lvl2pPr>
            <a:lvl3pPr marL="913962" indent="0">
              <a:buNone/>
              <a:defRPr sz="1000"/>
            </a:lvl3pPr>
            <a:lvl4pPr marL="1370943" indent="0">
              <a:buNone/>
              <a:defRPr sz="1000"/>
            </a:lvl4pPr>
            <a:lvl5pPr marL="1827929" indent="0">
              <a:buNone/>
              <a:defRPr sz="1000"/>
            </a:lvl5pPr>
            <a:lvl6pPr marL="2284905" indent="0">
              <a:buNone/>
              <a:defRPr sz="1000"/>
            </a:lvl6pPr>
            <a:lvl7pPr marL="2741886" indent="0">
              <a:buNone/>
              <a:defRPr sz="1000"/>
            </a:lvl7pPr>
            <a:lvl8pPr marL="3198871" indent="0">
              <a:buNone/>
              <a:defRPr sz="1000"/>
            </a:lvl8pPr>
            <a:lvl9pPr marL="3655848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9C927-C66D-4E73-977B-485335263209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1371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51076" y="1441451"/>
            <a:ext cx="40505063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62693" tIns="231351" rIns="462693" bIns="23135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51076" y="8401050"/>
            <a:ext cx="40505063" cy="2376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62693" tIns="231351" rIns="462693" bIns="2313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51076" y="32788224"/>
            <a:ext cx="10501313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2693" tIns="231351" rIns="462693" bIns="231351" numCol="1" anchor="t" anchorCtr="0" compatLnSpc="1">
            <a:prstTxWarp prst="textNoShape">
              <a:avLst/>
            </a:prstTxWarp>
          </a:bodyPr>
          <a:lstStyle>
            <a:lvl1pPr>
              <a:defRPr sz="7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376538" y="32788224"/>
            <a:ext cx="14252576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2693" tIns="231351" rIns="462693" bIns="231351" numCol="1" anchor="t" anchorCtr="0" compatLnSpc="1">
            <a:prstTxWarp prst="textNoShape">
              <a:avLst/>
            </a:prstTxWarp>
          </a:bodyPr>
          <a:lstStyle>
            <a:lvl1pPr algn="ctr">
              <a:defRPr sz="7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254826" y="32788224"/>
            <a:ext cx="10501313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2693" tIns="231351" rIns="462693" bIns="231351" numCol="1" anchor="t" anchorCtr="0" compatLnSpc="1">
            <a:prstTxWarp prst="textNoShape">
              <a:avLst/>
            </a:prstTxWarp>
          </a:bodyPr>
          <a:lstStyle>
            <a:lvl1pPr algn="r">
              <a:defRPr sz="7200"/>
            </a:lvl1pPr>
          </a:lstStyle>
          <a:p>
            <a:pPr>
              <a:defRPr/>
            </a:pPr>
            <a:fld id="{9C201EDB-DBCE-4DF8-8DCC-6DA14C52FAEF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626937" rtl="0" eaLnBrk="0" fontAlgn="base" hangingPunct="0">
        <a:spcBef>
          <a:spcPct val="0"/>
        </a:spcBef>
        <a:spcAft>
          <a:spcPct val="0"/>
        </a:spcAft>
        <a:defRPr sz="22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626937" rtl="0" eaLnBrk="0" fontAlgn="base" hangingPunct="0">
        <a:spcBef>
          <a:spcPct val="0"/>
        </a:spcBef>
        <a:spcAft>
          <a:spcPct val="0"/>
        </a:spcAft>
        <a:defRPr sz="22200">
          <a:solidFill>
            <a:schemeClr val="tx2"/>
          </a:solidFill>
          <a:latin typeface="Arial" charset="0"/>
        </a:defRPr>
      </a:lvl2pPr>
      <a:lvl3pPr algn="ctr" defTabSz="4626937" rtl="0" eaLnBrk="0" fontAlgn="base" hangingPunct="0">
        <a:spcBef>
          <a:spcPct val="0"/>
        </a:spcBef>
        <a:spcAft>
          <a:spcPct val="0"/>
        </a:spcAft>
        <a:defRPr sz="22200">
          <a:solidFill>
            <a:schemeClr val="tx2"/>
          </a:solidFill>
          <a:latin typeface="Arial" charset="0"/>
        </a:defRPr>
      </a:lvl3pPr>
      <a:lvl4pPr algn="ctr" defTabSz="4626937" rtl="0" eaLnBrk="0" fontAlgn="base" hangingPunct="0">
        <a:spcBef>
          <a:spcPct val="0"/>
        </a:spcBef>
        <a:spcAft>
          <a:spcPct val="0"/>
        </a:spcAft>
        <a:defRPr sz="22200">
          <a:solidFill>
            <a:schemeClr val="tx2"/>
          </a:solidFill>
          <a:latin typeface="Arial" charset="0"/>
        </a:defRPr>
      </a:lvl4pPr>
      <a:lvl5pPr algn="ctr" defTabSz="4626937" rtl="0" eaLnBrk="0" fontAlgn="base" hangingPunct="0">
        <a:spcBef>
          <a:spcPct val="0"/>
        </a:spcBef>
        <a:spcAft>
          <a:spcPct val="0"/>
        </a:spcAft>
        <a:defRPr sz="22200">
          <a:solidFill>
            <a:schemeClr val="tx2"/>
          </a:solidFill>
          <a:latin typeface="Arial" charset="0"/>
        </a:defRPr>
      </a:lvl5pPr>
      <a:lvl6pPr marL="456981" algn="ctr" defTabSz="4626937" rtl="0" fontAlgn="base">
        <a:spcBef>
          <a:spcPct val="0"/>
        </a:spcBef>
        <a:spcAft>
          <a:spcPct val="0"/>
        </a:spcAft>
        <a:defRPr sz="22200">
          <a:solidFill>
            <a:schemeClr val="tx2"/>
          </a:solidFill>
          <a:latin typeface="Arial" charset="0"/>
        </a:defRPr>
      </a:lvl6pPr>
      <a:lvl7pPr marL="913962" algn="ctr" defTabSz="4626937" rtl="0" fontAlgn="base">
        <a:spcBef>
          <a:spcPct val="0"/>
        </a:spcBef>
        <a:spcAft>
          <a:spcPct val="0"/>
        </a:spcAft>
        <a:defRPr sz="22200">
          <a:solidFill>
            <a:schemeClr val="tx2"/>
          </a:solidFill>
          <a:latin typeface="Arial" charset="0"/>
        </a:defRPr>
      </a:lvl7pPr>
      <a:lvl8pPr marL="1370943" algn="ctr" defTabSz="4626937" rtl="0" fontAlgn="base">
        <a:spcBef>
          <a:spcPct val="0"/>
        </a:spcBef>
        <a:spcAft>
          <a:spcPct val="0"/>
        </a:spcAft>
        <a:defRPr sz="22200">
          <a:solidFill>
            <a:schemeClr val="tx2"/>
          </a:solidFill>
          <a:latin typeface="Arial" charset="0"/>
        </a:defRPr>
      </a:lvl8pPr>
      <a:lvl9pPr marL="1827929" algn="ctr" defTabSz="4626937" rtl="0" fontAlgn="base">
        <a:spcBef>
          <a:spcPct val="0"/>
        </a:spcBef>
        <a:spcAft>
          <a:spcPct val="0"/>
        </a:spcAft>
        <a:defRPr sz="22200">
          <a:solidFill>
            <a:schemeClr val="tx2"/>
          </a:solidFill>
          <a:latin typeface="Arial" charset="0"/>
        </a:defRPr>
      </a:lvl9pPr>
    </p:titleStyle>
    <p:bodyStyle>
      <a:lvl1pPr marL="1735893" indent="-1735893" algn="l" defTabSz="4626937" rtl="0" eaLnBrk="0" fontAlgn="base" hangingPunct="0">
        <a:spcBef>
          <a:spcPct val="20000"/>
        </a:spcBef>
        <a:spcAft>
          <a:spcPct val="0"/>
        </a:spcAft>
        <a:buChar char="•"/>
        <a:defRPr sz="16400">
          <a:solidFill>
            <a:schemeClr val="tx1"/>
          </a:solidFill>
          <a:latin typeface="+mn-lt"/>
          <a:ea typeface="+mn-ea"/>
          <a:cs typeface="+mn-cs"/>
        </a:defRPr>
      </a:lvl1pPr>
      <a:lvl2pPr marL="3758988" indent="-1445515" algn="l" defTabSz="4626937" rtl="0" eaLnBrk="0" fontAlgn="base" hangingPunct="0">
        <a:spcBef>
          <a:spcPct val="20000"/>
        </a:spcBef>
        <a:spcAft>
          <a:spcPct val="0"/>
        </a:spcAft>
        <a:buChar char="–"/>
        <a:defRPr sz="14000">
          <a:solidFill>
            <a:schemeClr val="tx1"/>
          </a:solidFill>
          <a:latin typeface="+mn-lt"/>
        </a:defRPr>
      </a:lvl2pPr>
      <a:lvl3pPr marL="5783669" indent="-1156737" algn="l" defTabSz="4626937" rtl="0" eaLnBrk="0" fontAlgn="base" hangingPunct="0">
        <a:spcBef>
          <a:spcPct val="20000"/>
        </a:spcBef>
        <a:spcAft>
          <a:spcPct val="0"/>
        </a:spcAft>
        <a:buChar char="•"/>
        <a:defRPr sz="12100">
          <a:solidFill>
            <a:schemeClr val="tx1"/>
          </a:solidFill>
          <a:latin typeface="+mn-lt"/>
        </a:defRPr>
      </a:lvl3pPr>
      <a:lvl4pPr marL="8097142" indent="-1156737" algn="l" defTabSz="4626937" rtl="0" eaLnBrk="0" fontAlgn="base" hangingPunct="0">
        <a:spcBef>
          <a:spcPct val="20000"/>
        </a:spcBef>
        <a:spcAft>
          <a:spcPct val="0"/>
        </a:spcAft>
        <a:buChar char="–"/>
        <a:defRPr sz="10100">
          <a:solidFill>
            <a:schemeClr val="tx1"/>
          </a:solidFill>
          <a:latin typeface="+mn-lt"/>
        </a:defRPr>
      </a:lvl4pPr>
      <a:lvl5pPr marL="10410606" indent="-1156737" algn="l" defTabSz="4626937" rtl="0" eaLnBrk="0" fontAlgn="base" hangingPunct="0">
        <a:spcBef>
          <a:spcPct val="20000"/>
        </a:spcBef>
        <a:spcAft>
          <a:spcPct val="0"/>
        </a:spcAft>
        <a:buChar char="»"/>
        <a:defRPr sz="10100">
          <a:solidFill>
            <a:schemeClr val="tx1"/>
          </a:solidFill>
          <a:latin typeface="+mn-lt"/>
        </a:defRPr>
      </a:lvl5pPr>
      <a:lvl6pPr marL="10867591" indent="-1156737" algn="l" defTabSz="4626937" rtl="0" fontAlgn="base">
        <a:spcBef>
          <a:spcPct val="20000"/>
        </a:spcBef>
        <a:spcAft>
          <a:spcPct val="0"/>
        </a:spcAft>
        <a:buChar char="»"/>
        <a:defRPr sz="10100">
          <a:solidFill>
            <a:schemeClr val="tx1"/>
          </a:solidFill>
          <a:latin typeface="+mn-lt"/>
        </a:defRPr>
      </a:lvl6pPr>
      <a:lvl7pPr marL="11324572" indent="-1156737" algn="l" defTabSz="4626937" rtl="0" fontAlgn="base">
        <a:spcBef>
          <a:spcPct val="20000"/>
        </a:spcBef>
        <a:spcAft>
          <a:spcPct val="0"/>
        </a:spcAft>
        <a:buChar char="»"/>
        <a:defRPr sz="10100">
          <a:solidFill>
            <a:schemeClr val="tx1"/>
          </a:solidFill>
          <a:latin typeface="+mn-lt"/>
        </a:defRPr>
      </a:lvl7pPr>
      <a:lvl8pPr marL="11781548" indent="-1156737" algn="l" defTabSz="4626937" rtl="0" fontAlgn="base">
        <a:spcBef>
          <a:spcPct val="20000"/>
        </a:spcBef>
        <a:spcAft>
          <a:spcPct val="0"/>
        </a:spcAft>
        <a:buChar char="»"/>
        <a:defRPr sz="10100">
          <a:solidFill>
            <a:schemeClr val="tx1"/>
          </a:solidFill>
          <a:latin typeface="+mn-lt"/>
        </a:defRPr>
      </a:lvl8pPr>
      <a:lvl9pPr marL="12238534" indent="-1156737" algn="l" defTabSz="4626937" rtl="0" fontAlgn="base">
        <a:spcBef>
          <a:spcPct val="20000"/>
        </a:spcBef>
        <a:spcAft>
          <a:spcPct val="0"/>
        </a:spcAft>
        <a:buChar char="»"/>
        <a:defRPr sz="101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396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81" algn="l" defTabSz="91396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62" algn="l" defTabSz="91396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43" algn="l" defTabSz="91396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29" algn="l" defTabSz="91396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905" algn="l" defTabSz="91396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886" algn="l" defTabSz="91396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871" algn="l" defTabSz="91396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848" algn="l" defTabSz="91396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0" name="519 Conector recto"/>
          <p:cNvCxnSpPr/>
          <p:nvPr/>
        </p:nvCxnSpPr>
        <p:spPr bwMode="auto">
          <a:xfrm>
            <a:off x="40504812" y="20188251"/>
            <a:ext cx="0" cy="916553"/>
          </a:xfrm>
          <a:prstGeom prst="line">
            <a:avLst/>
          </a:prstGeom>
          <a:noFill/>
          <a:ln w="25400" cmpd="dbl">
            <a:solidFill>
              <a:schemeClr val="tx1"/>
            </a:solidFill>
            <a:round/>
            <a:headEnd/>
            <a:tailEnd/>
          </a:ln>
        </p:spPr>
      </p:cxnSp>
      <p:sp>
        <p:nvSpPr>
          <p:cNvPr id="2451" name="Line 258"/>
          <p:cNvSpPr>
            <a:spLocks noChangeShapeType="1"/>
          </p:cNvSpPr>
          <p:nvPr/>
        </p:nvSpPr>
        <p:spPr bwMode="auto">
          <a:xfrm rot="10500000" flipH="1">
            <a:off x="2471219" y="16274849"/>
            <a:ext cx="65422" cy="776089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Dot"/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384" name="Line 416"/>
          <p:cNvSpPr>
            <a:spLocks noChangeShapeType="1"/>
          </p:cNvSpPr>
          <p:nvPr/>
        </p:nvSpPr>
        <p:spPr bwMode="auto">
          <a:xfrm flipV="1">
            <a:off x="38111114" y="15409871"/>
            <a:ext cx="0" cy="504824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625" name="Line 143"/>
          <p:cNvSpPr>
            <a:spLocks noChangeShapeType="1"/>
          </p:cNvSpPr>
          <p:nvPr/>
        </p:nvSpPr>
        <p:spPr bwMode="auto">
          <a:xfrm flipH="1">
            <a:off x="27717750" y="16430626"/>
            <a:ext cx="0" cy="100012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532" name="Line 343"/>
          <p:cNvSpPr>
            <a:spLocks noChangeShapeType="1"/>
          </p:cNvSpPr>
          <p:nvPr/>
        </p:nvSpPr>
        <p:spPr bwMode="auto">
          <a:xfrm>
            <a:off x="30821402" y="6489998"/>
            <a:ext cx="5888" cy="426690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chilly" dir="t"/>
          </a:scene3d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531" name="Line 343"/>
          <p:cNvSpPr>
            <a:spLocks noChangeShapeType="1"/>
          </p:cNvSpPr>
          <p:nvPr/>
        </p:nvSpPr>
        <p:spPr bwMode="auto">
          <a:xfrm>
            <a:off x="29127235" y="6490005"/>
            <a:ext cx="0" cy="47705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chilly" dir="t"/>
          </a:scene3d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530" name="Line 343"/>
          <p:cNvSpPr>
            <a:spLocks noChangeShapeType="1"/>
          </p:cNvSpPr>
          <p:nvPr/>
        </p:nvSpPr>
        <p:spPr bwMode="auto">
          <a:xfrm>
            <a:off x="27465339" y="6489992"/>
            <a:ext cx="0" cy="46832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chilly" dir="t"/>
          </a:scene3d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529" name="Line 343"/>
          <p:cNvSpPr>
            <a:spLocks noChangeShapeType="1"/>
          </p:cNvSpPr>
          <p:nvPr/>
        </p:nvSpPr>
        <p:spPr bwMode="auto">
          <a:xfrm>
            <a:off x="25727025" y="6491436"/>
            <a:ext cx="0" cy="46688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chilly" dir="t"/>
          </a:scene3d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736" name="Line 107"/>
          <p:cNvSpPr>
            <a:spLocks noChangeShapeType="1"/>
          </p:cNvSpPr>
          <p:nvPr/>
        </p:nvSpPr>
        <p:spPr bwMode="auto">
          <a:xfrm>
            <a:off x="12572998" y="7286640"/>
            <a:ext cx="0" cy="946150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Dot"/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051" name="Line 33"/>
          <p:cNvSpPr>
            <a:spLocks noChangeShapeType="1"/>
          </p:cNvSpPr>
          <p:nvPr/>
        </p:nvSpPr>
        <p:spPr bwMode="auto">
          <a:xfrm flipH="1">
            <a:off x="23645813" y="16460800"/>
            <a:ext cx="0" cy="969964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Dot"/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42730737" y="14689151"/>
            <a:ext cx="0" cy="1169989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053" name="Rectangle 11"/>
          <p:cNvSpPr>
            <a:spLocks noChangeArrowheads="1"/>
          </p:cNvSpPr>
          <p:nvPr/>
        </p:nvSpPr>
        <p:spPr bwMode="auto">
          <a:xfrm>
            <a:off x="9901242" y="27724106"/>
            <a:ext cx="1450975" cy="365127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91398" tIns="45694" rIns="91398" bIns="45694" anchor="ctr"/>
          <a:lstStyle/>
          <a:p>
            <a:pPr>
              <a:defRPr/>
            </a:pPr>
            <a:r>
              <a:rPr lang="es-EC" sz="500" b="1" dirty="0">
                <a:latin typeface="+mj-lt"/>
              </a:rPr>
              <a:t>INSTITUTO ECUATORIANO DE  PROPIEDAD INTELECTUAL - IEPI</a:t>
            </a:r>
            <a:endParaRPr lang="es-EC" sz="500" dirty="0">
              <a:latin typeface="+mj-lt"/>
            </a:endParaRPr>
          </a:p>
        </p:txBody>
      </p: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22142449" y="27724106"/>
            <a:ext cx="1452565" cy="365127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91398" tIns="45694" rIns="91398" bIns="45694" anchor="ctr"/>
          <a:lstStyle/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 smtClean="0">
                <a:latin typeface="+mj-lt"/>
                <a:cs typeface="Lucida Sans Unicode" pitchFamily="34" charset="0"/>
              </a:rPr>
              <a:t>SERVICIO ECUATORIANO </a:t>
            </a:r>
            <a:r>
              <a:rPr lang="es-EC" sz="500" b="1" dirty="0">
                <a:latin typeface="+mj-lt"/>
                <a:cs typeface="Lucida Sans Unicode" pitchFamily="34" charset="0"/>
              </a:rPr>
              <a:t>DE  NORMALIZACIÓN  </a:t>
            </a:r>
          </a:p>
        </p:txBody>
      </p:sp>
      <p:sp>
        <p:nvSpPr>
          <p:cNvPr id="2061" name="Line 14"/>
          <p:cNvSpPr>
            <a:spLocks noChangeShapeType="1"/>
          </p:cNvSpPr>
          <p:nvPr/>
        </p:nvSpPr>
        <p:spPr bwMode="auto">
          <a:xfrm>
            <a:off x="38200012" y="16417926"/>
            <a:ext cx="0" cy="215901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Dot"/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062" name="Line 15"/>
          <p:cNvSpPr>
            <a:spLocks noChangeShapeType="1"/>
          </p:cNvSpPr>
          <p:nvPr/>
        </p:nvSpPr>
        <p:spPr bwMode="auto">
          <a:xfrm flipH="1">
            <a:off x="30064076" y="15841678"/>
            <a:ext cx="0" cy="288377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064" name="Line 17"/>
          <p:cNvSpPr>
            <a:spLocks noChangeShapeType="1"/>
          </p:cNvSpPr>
          <p:nvPr/>
        </p:nvSpPr>
        <p:spPr bwMode="auto">
          <a:xfrm>
            <a:off x="6251579" y="15833721"/>
            <a:ext cx="1590" cy="323852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065" name="Rectangle 18"/>
          <p:cNvSpPr>
            <a:spLocks noChangeArrowheads="1"/>
          </p:cNvSpPr>
          <p:nvPr/>
        </p:nvSpPr>
        <p:spPr bwMode="auto">
          <a:xfrm>
            <a:off x="5397504" y="16130588"/>
            <a:ext cx="1701800" cy="3587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FFFFCC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53977" tIns="45694" rIns="53977" bIns="45694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Arial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MINISTERIO DE DESARROLLO URBANO Y VIVIENDA - MIDUVI</a:t>
            </a:r>
            <a:endParaRPr lang="es-EC" sz="500" dirty="0">
              <a:latin typeface="+mj-lt"/>
              <a:cs typeface="Lucida Sans Unicode" pitchFamily="34" charset="0"/>
            </a:endParaRPr>
          </a:p>
        </p:txBody>
      </p:sp>
      <p:sp>
        <p:nvSpPr>
          <p:cNvPr id="2072" name="Rectangle 27"/>
          <p:cNvSpPr>
            <a:spLocks noChangeArrowheads="1"/>
          </p:cNvSpPr>
          <p:nvPr/>
        </p:nvSpPr>
        <p:spPr bwMode="auto">
          <a:xfrm>
            <a:off x="2916250" y="17365674"/>
            <a:ext cx="1635127" cy="1376356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CCECFF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77723" tIns="38137" rIns="77723" bIns="38137">
            <a:spAutoFit/>
          </a:bodyPr>
          <a:lstStyle/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UNIDAD EJECUTORA DEL PROGRAMA DE MATERNIDAD   GRATUITA Y ATENCIÓN A LA INFANCIA - UELMGAI </a:t>
            </a: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SECRETARÍA TÉCNICA DEL SISTEMA INTEGRADO DE ALIMENTACIÓN Y NUTRICIÓN  - SIAN </a:t>
            </a: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INSTITUTO NACIONAL DE DONACIÓN Y TRASPLANTES DE ÓRGANOS, TEJIDOS Y CÉLULAS  - INDOT</a:t>
            </a: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AGENCIA NACIONAL DE REGULACIÓN, CONTROL Y VIGILANCIA SANITARIA - ARCSA</a:t>
            </a: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S" sz="500" b="1" dirty="0">
              <a:latin typeface="+mj-lt"/>
              <a:cs typeface="Lucida Sans Unicode" pitchFamily="34" charset="0"/>
            </a:endParaRP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INSTITUTO NACIONAL DE SALUD PÚBLICA E INVESTIGACIONES - INSPI</a:t>
            </a:r>
          </a:p>
        </p:txBody>
      </p:sp>
      <p:sp>
        <p:nvSpPr>
          <p:cNvPr id="2073" name="Rectangle 28"/>
          <p:cNvSpPr>
            <a:spLocks noChangeArrowheads="1"/>
          </p:cNvSpPr>
          <p:nvPr/>
        </p:nvSpPr>
        <p:spPr bwMode="auto">
          <a:xfrm>
            <a:off x="5437189" y="27795537"/>
            <a:ext cx="1468439" cy="358775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/>
          </a:gra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lIns="17991" tIns="46777" rIns="17991" bIns="46777" anchor="ctr"/>
          <a:lstStyle/>
          <a:p>
            <a:pPr marL="92031" indent="-92031"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CONSEJO NACIONAL DE SALUD</a:t>
            </a:r>
          </a:p>
          <a:p>
            <a:pPr marL="92031" indent="-92031"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- CONASA</a:t>
            </a:r>
          </a:p>
        </p:txBody>
      </p:sp>
      <p:sp>
        <p:nvSpPr>
          <p:cNvPr id="2074" name="Rectangle 29"/>
          <p:cNvSpPr>
            <a:spLocks noChangeArrowheads="1"/>
          </p:cNvSpPr>
          <p:nvPr/>
        </p:nvSpPr>
        <p:spPr bwMode="auto">
          <a:xfrm>
            <a:off x="3468690" y="16132179"/>
            <a:ext cx="1701800" cy="36512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FFFFCC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53977" tIns="45694" rIns="53977" bIns="45694" anchor="ctr"/>
          <a:lstStyle/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MINISTERIO DE SALUD PÚBLICA -MSP</a:t>
            </a:r>
          </a:p>
        </p:txBody>
      </p:sp>
      <p:sp>
        <p:nvSpPr>
          <p:cNvPr id="2075" name="Rectangle 30"/>
          <p:cNvSpPr>
            <a:spLocks noChangeArrowheads="1"/>
          </p:cNvSpPr>
          <p:nvPr/>
        </p:nvSpPr>
        <p:spPr bwMode="auto">
          <a:xfrm>
            <a:off x="5437189" y="28371803"/>
            <a:ext cx="1468439" cy="358775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/>
          </a:gra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lIns="17991" tIns="46777" rIns="17991" bIns="46777" anchor="ctr"/>
          <a:lstStyle/>
          <a:p>
            <a:pPr marL="92031" indent="-92031"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INSTITUTO ECUATORIANO DE </a:t>
            </a:r>
          </a:p>
          <a:p>
            <a:pPr marL="92031" indent="-92031"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SEGURIDAD SOCIAL - IESS</a:t>
            </a:r>
          </a:p>
        </p:txBody>
      </p:sp>
      <p:sp>
        <p:nvSpPr>
          <p:cNvPr id="2076" name="Line 31"/>
          <p:cNvSpPr>
            <a:spLocks noChangeShapeType="1"/>
          </p:cNvSpPr>
          <p:nvPr/>
        </p:nvSpPr>
        <p:spPr bwMode="auto">
          <a:xfrm>
            <a:off x="24155404" y="15841673"/>
            <a:ext cx="1590" cy="287338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078" name="Rectangle 34"/>
          <p:cNvSpPr>
            <a:spLocks noChangeArrowheads="1"/>
          </p:cNvSpPr>
          <p:nvPr/>
        </p:nvSpPr>
        <p:spPr bwMode="auto">
          <a:xfrm>
            <a:off x="22955256" y="17340275"/>
            <a:ext cx="1404938" cy="57494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CCECFF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71967" tIns="17991" rIns="71967" bIns="17991">
            <a:spAutoFit/>
          </a:bodyPr>
          <a:lstStyle/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INSTITUTO NACIONAL DE PESCA - INP</a:t>
            </a: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 smtClean="0">
              <a:latin typeface="+mj-lt"/>
              <a:cs typeface="Lucida Sans Unicode" pitchFamily="34" charset="0"/>
            </a:endParaRP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 smtClean="0">
                <a:latin typeface="+mj-lt"/>
                <a:cs typeface="Lucida Sans Unicode" pitchFamily="34" charset="0"/>
              </a:rPr>
              <a:t>AGENCIA </a:t>
            </a:r>
            <a:r>
              <a:rPr lang="es-EC" sz="500" b="1" dirty="0">
                <a:latin typeface="+mj-lt"/>
                <a:cs typeface="Lucida Sans Unicode" pitchFamily="34" charset="0"/>
              </a:rPr>
              <a:t>ECUATORIANA DE ASEGURAMIENTO DE LA CALIDAD DEL AGRO - AGROCALIDAD</a:t>
            </a: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</p:txBody>
      </p:sp>
      <p:sp>
        <p:nvSpPr>
          <p:cNvPr id="2080" name="Rectangle 36"/>
          <p:cNvSpPr>
            <a:spLocks noChangeArrowheads="1"/>
          </p:cNvSpPr>
          <p:nvPr/>
        </p:nvSpPr>
        <p:spPr bwMode="auto">
          <a:xfrm>
            <a:off x="22145627" y="29432264"/>
            <a:ext cx="1512886" cy="354013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lIns="91398" tIns="45694" rIns="91398" bIns="45694" anchor="ctr"/>
          <a:lstStyle/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INSTITUTO NACIONAL AUTÓNOMO DE</a:t>
            </a:r>
          </a:p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 INVESTIGACIONES AGROPECUARIAS</a:t>
            </a:r>
          </a:p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- INIAP</a:t>
            </a:r>
            <a:endParaRPr lang="es-EC" sz="500" dirty="0">
              <a:latin typeface="+mj-lt"/>
              <a:cs typeface="Lucida Sans Unicode" pitchFamily="34" charset="0"/>
            </a:endParaRPr>
          </a:p>
        </p:txBody>
      </p:sp>
      <p:sp>
        <p:nvSpPr>
          <p:cNvPr id="2083" name="Rectangle 39"/>
          <p:cNvSpPr>
            <a:spLocks noChangeArrowheads="1"/>
          </p:cNvSpPr>
          <p:nvPr/>
        </p:nvSpPr>
        <p:spPr bwMode="auto">
          <a:xfrm>
            <a:off x="41759187" y="28298776"/>
            <a:ext cx="2057401" cy="374651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33CC33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53977" tIns="45694" rIns="53977" bIns="45694" anchor="ctr"/>
          <a:lstStyle/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SERVICIO DE RENTAS INTERNAS  - SRI</a:t>
            </a:r>
          </a:p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 </a:t>
            </a:r>
          </a:p>
        </p:txBody>
      </p:sp>
      <p:sp>
        <p:nvSpPr>
          <p:cNvPr id="2084" name="Rectangle 40"/>
          <p:cNvSpPr>
            <a:spLocks noChangeArrowheads="1"/>
          </p:cNvSpPr>
          <p:nvPr/>
        </p:nvSpPr>
        <p:spPr bwMode="auto">
          <a:xfrm>
            <a:off x="41759187" y="28802015"/>
            <a:ext cx="2057401" cy="45084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33CC33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53977" tIns="45694" rIns="53977" bIns="45694" anchor="ctr"/>
          <a:lstStyle/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SERVICIO NACIONAL DE ADUANAS DEL ECUADOR - SENAE</a:t>
            </a:r>
          </a:p>
        </p:txBody>
      </p:sp>
      <p:sp>
        <p:nvSpPr>
          <p:cNvPr id="2086" name="Freeform 42"/>
          <p:cNvSpPr>
            <a:spLocks noChangeArrowheads="1"/>
          </p:cNvSpPr>
          <p:nvPr/>
        </p:nvSpPr>
        <p:spPr bwMode="auto">
          <a:xfrm>
            <a:off x="16192505" y="15841678"/>
            <a:ext cx="45719" cy="377827"/>
          </a:xfrm>
          <a:custGeom>
            <a:avLst/>
            <a:gdLst>
              <a:gd name="T0" fmla="*/ 0 w 1"/>
              <a:gd name="T1" fmla="*/ 0 h 1271"/>
              <a:gd name="T2" fmla="*/ 0 w 1"/>
              <a:gd name="T3" fmla="*/ 2147483647 h 1271"/>
              <a:gd name="T4" fmla="*/ 0 60000 65536"/>
              <a:gd name="T5" fmla="*/ 0 60000 65536"/>
              <a:gd name="T6" fmla="*/ 0 w 1"/>
              <a:gd name="T7" fmla="*/ 0 h 1271"/>
              <a:gd name="T8" fmla="*/ 1 w 1"/>
              <a:gd name="T9" fmla="*/ 1271 h 127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271">
                <a:moveTo>
                  <a:pt x="0" y="0"/>
                </a:moveTo>
                <a:lnTo>
                  <a:pt x="0" y="1270"/>
                </a:lnTo>
              </a:path>
            </a:pathLst>
          </a:custGeom>
          <a:solidFill>
            <a:srgbClr val="FFFFCC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lIns="91398" tIns="45694" rIns="91398" bIns="45694" anchor="ctr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088" name="Line 44"/>
          <p:cNvSpPr>
            <a:spLocks noChangeShapeType="1"/>
          </p:cNvSpPr>
          <p:nvPr/>
        </p:nvSpPr>
        <p:spPr bwMode="auto">
          <a:xfrm>
            <a:off x="16208376" y="16457629"/>
            <a:ext cx="0" cy="973135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Dot"/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090" name="Rectangle 46"/>
          <p:cNvSpPr>
            <a:spLocks noChangeArrowheads="1"/>
          </p:cNvSpPr>
          <p:nvPr/>
        </p:nvSpPr>
        <p:spPr bwMode="auto">
          <a:xfrm>
            <a:off x="15527347" y="17421240"/>
            <a:ext cx="1366838" cy="107729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CCECFF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77723" tIns="38137" rIns="77723" bIns="38137">
            <a:spAutoFit/>
          </a:bodyPr>
          <a:lstStyle/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AGENCIA DE REGULACIÓN Y CONTROL MINERO - ARCOM</a:t>
            </a: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  <a:p>
            <a:pPr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INSTITUTO NACIONAL DE INVESTIGACIÓN GEOLÓGICO, MINERO, METALÚRGICO - INIGEMM</a:t>
            </a: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AGENCIA DE REGULACIÓN Y CONTROL HIDROCARBURÍFERO  - ARCH</a:t>
            </a: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  <a:p>
            <a:pPr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SECRETARÍA  DE  HIDROCARBUROS - SHE</a:t>
            </a:r>
          </a:p>
        </p:txBody>
      </p:sp>
      <p:sp>
        <p:nvSpPr>
          <p:cNvPr id="2091" name="Freeform 47"/>
          <p:cNvSpPr>
            <a:spLocks noChangeArrowheads="1"/>
          </p:cNvSpPr>
          <p:nvPr/>
        </p:nvSpPr>
        <p:spPr bwMode="auto">
          <a:xfrm flipH="1">
            <a:off x="2633665" y="15833740"/>
            <a:ext cx="0" cy="296861"/>
          </a:xfrm>
          <a:custGeom>
            <a:avLst/>
            <a:gdLst>
              <a:gd name="T0" fmla="*/ 0 w 1"/>
              <a:gd name="T1" fmla="*/ 0 h 1271"/>
              <a:gd name="T2" fmla="*/ 0 w 1"/>
              <a:gd name="T3" fmla="*/ 2147483647 h 1271"/>
              <a:gd name="T4" fmla="*/ 0 60000 65536"/>
              <a:gd name="T5" fmla="*/ 0 60000 65536"/>
              <a:gd name="T6" fmla="*/ 0 w 1"/>
              <a:gd name="T7" fmla="*/ 0 h 1271"/>
              <a:gd name="T8" fmla="*/ 1 w 1"/>
              <a:gd name="T9" fmla="*/ 1271 h 127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271">
                <a:moveTo>
                  <a:pt x="0" y="0"/>
                </a:moveTo>
                <a:lnTo>
                  <a:pt x="0" y="1270"/>
                </a:lnTo>
              </a:path>
            </a:pathLst>
          </a:custGeom>
          <a:solidFill>
            <a:srgbClr val="FFFFCC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lIns="91398" tIns="45694" rIns="91398" bIns="45694" anchor="ctr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092" name="Rectangle 48"/>
          <p:cNvSpPr>
            <a:spLocks noChangeArrowheads="1"/>
          </p:cNvSpPr>
          <p:nvPr/>
        </p:nvSpPr>
        <p:spPr bwMode="auto">
          <a:xfrm>
            <a:off x="3687763" y="27754261"/>
            <a:ext cx="1468439" cy="358775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lIns="89953" tIns="46777" rIns="89953" bIns="46777" anchor="ctr"/>
          <a:lstStyle/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CONSEJO NACIONAL PARA LA </a:t>
            </a:r>
            <a:r>
              <a:rPr lang="es-EC" sz="500" b="1" dirty="0" smtClean="0">
                <a:latin typeface="+mj-lt"/>
                <a:cs typeface="Lucida Sans Unicode" pitchFamily="34" charset="0"/>
              </a:rPr>
              <a:t>IGUALDAD</a:t>
            </a:r>
          </a:p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 smtClean="0">
                <a:latin typeface="+mj-lt"/>
                <a:cs typeface="Lucida Sans Unicode" pitchFamily="34" charset="0"/>
              </a:rPr>
              <a:t> </a:t>
            </a:r>
            <a:r>
              <a:rPr lang="es-EC" sz="500" b="1" dirty="0">
                <a:latin typeface="+mj-lt"/>
                <a:cs typeface="Lucida Sans Unicode" pitchFamily="34" charset="0"/>
              </a:rPr>
              <a:t>DE </a:t>
            </a:r>
            <a:r>
              <a:rPr lang="es-EC" sz="500" b="1" dirty="0" smtClean="0">
                <a:latin typeface="+mj-lt"/>
                <a:cs typeface="Lucida Sans Unicode" pitchFamily="34" charset="0"/>
              </a:rPr>
              <a:t>DISCAPACIDADES</a:t>
            </a:r>
            <a:endParaRPr lang="es-EC" sz="500" b="1" dirty="0">
              <a:latin typeface="+mj-lt"/>
              <a:cs typeface="Lucida Sans Unicode" pitchFamily="34" charset="0"/>
            </a:endParaRPr>
          </a:p>
        </p:txBody>
      </p:sp>
      <p:sp>
        <p:nvSpPr>
          <p:cNvPr id="2093" name="Rectangle 49"/>
          <p:cNvSpPr>
            <a:spLocks noChangeArrowheads="1"/>
          </p:cNvSpPr>
          <p:nvPr/>
        </p:nvSpPr>
        <p:spPr bwMode="auto">
          <a:xfrm>
            <a:off x="3687763" y="28298776"/>
            <a:ext cx="1468439" cy="358775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lIns="89953" tIns="46777" rIns="89953" bIns="46777" anchor="ctr"/>
          <a:lstStyle/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CONSEJO NACIONAL PARA LA IGUALDAD </a:t>
            </a:r>
            <a:endParaRPr lang="es-EC" sz="500" b="1" dirty="0" smtClean="0">
              <a:latin typeface="+mj-lt"/>
              <a:cs typeface="Lucida Sans Unicode" pitchFamily="34" charset="0"/>
            </a:endParaRPr>
          </a:p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 smtClean="0">
                <a:latin typeface="+mj-lt"/>
                <a:cs typeface="Lucida Sans Unicode" pitchFamily="34" charset="0"/>
              </a:rPr>
              <a:t>INTERGENERACIONAL</a:t>
            </a:r>
            <a:endParaRPr lang="es-EC" sz="500" b="1" dirty="0">
              <a:latin typeface="+mj-lt"/>
              <a:cs typeface="Lucida Sans Unicode" pitchFamily="34" charset="0"/>
            </a:endParaRPr>
          </a:p>
        </p:txBody>
      </p:sp>
      <p:sp>
        <p:nvSpPr>
          <p:cNvPr id="2096" name="Rectangle 52"/>
          <p:cNvSpPr>
            <a:spLocks noChangeArrowheads="1"/>
          </p:cNvSpPr>
          <p:nvPr/>
        </p:nvSpPr>
        <p:spPr bwMode="auto">
          <a:xfrm>
            <a:off x="677872" y="17349790"/>
            <a:ext cx="1523999" cy="65188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CCECFF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17991" tIns="17991" rIns="17991" bIns="17991">
            <a:spAutoFit/>
          </a:bodyPr>
          <a:lstStyle/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  <a:p>
            <a:pPr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INSTITUTO NACIONAL DE ECONOMÍA POPULAR Y SOLIDARIA - IEPS</a:t>
            </a:r>
          </a:p>
          <a:p>
            <a:pPr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INSTITUTO DE PROVISIÓN DE </a:t>
            </a:r>
            <a:r>
              <a:rPr lang="es-EC" sz="500" b="1" dirty="0" smtClean="0">
                <a:latin typeface="+mj-lt"/>
                <a:cs typeface="Lucida Sans Unicode" pitchFamily="34" charset="0"/>
              </a:rPr>
              <a:t>ALIMENTOS</a:t>
            </a:r>
            <a:endParaRPr lang="es-EC" sz="500" b="1" dirty="0">
              <a:latin typeface="+mj-lt"/>
              <a:cs typeface="Lucida Sans Unicode" pitchFamily="34" charset="0"/>
            </a:endParaRP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S" sz="500" b="1" dirty="0">
              <a:latin typeface="+mj-lt"/>
              <a:cs typeface="Lucida Sans Unicode" pitchFamily="34" charset="0"/>
            </a:endParaRP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PROGRAMA ALIMÉNTATE ECUADOR</a:t>
            </a:r>
          </a:p>
        </p:txBody>
      </p:sp>
      <p:sp>
        <p:nvSpPr>
          <p:cNvPr id="2097" name="Rectangle 53"/>
          <p:cNvSpPr>
            <a:spLocks noChangeArrowheads="1"/>
          </p:cNvSpPr>
          <p:nvPr/>
        </p:nvSpPr>
        <p:spPr bwMode="auto">
          <a:xfrm>
            <a:off x="3679830" y="29597353"/>
            <a:ext cx="1468439" cy="358775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lIns="89953" tIns="46777" rIns="89953" bIns="46777" anchor="ctr"/>
          <a:lstStyle/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CONSEJO DE DESARROLLO DE LAS</a:t>
            </a:r>
          </a:p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 NACIONALIDADES Y PUEBLOS</a:t>
            </a:r>
          </a:p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 DEL ECUADOR  - CODENPE</a:t>
            </a:r>
          </a:p>
        </p:txBody>
      </p:sp>
      <p:sp>
        <p:nvSpPr>
          <p:cNvPr id="2098" name="Rectangle 54"/>
          <p:cNvSpPr>
            <a:spLocks noChangeArrowheads="1"/>
          </p:cNvSpPr>
          <p:nvPr/>
        </p:nvSpPr>
        <p:spPr bwMode="auto">
          <a:xfrm>
            <a:off x="3698875" y="28875047"/>
            <a:ext cx="1468439" cy="452435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89953" tIns="46777" rIns="89953" bIns="46777" anchor="ctr"/>
          <a:lstStyle/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FONDO DE DESARROLLO DE LAS NACIONALIDADES Y PUEBLOS INDÍGENAS DEL ECUADOR -  FODEPI</a:t>
            </a:r>
          </a:p>
        </p:txBody>
      </p:sp>
      <p:sp>
        <p:nvSpPr>
          <p:cNvPr id="2100" name="Freeform 60"/>
          <p:cNvSpPr>
            <a:spLocks noChangeArrowheads="1"/>
          </p:cNvSpPr>
          <p:nvPr/>
        </p:nvSpPr>
        <p:spPr bwMode="auto">
          <a:xfrm>
            <a:off x="28025731" y="15841660"/>
            <a:ext cx="45719" cy="323852"/>
          </a:xfrm>
          <a:custGeom>
            <a:avLst/>
            <a:gdLst>
              <a:gd name="T0" fmla="*/ 0 w 1"/>
              <a:gd name="T1" fmla="*/ 0 h 1271"/>
              <a:gd name="T2" fmla="*/ 0 w 1"/>
              <a:gd name="T3" fmla="*/ 2147483647 h 1271"/>
              <a:gd name="T4" fmla="*/ 0 60000 65536"/>
              <a:gd name="T5" fmla="*/ 0 60000 65536"/>
              <a:gd name="T6" fmla="*/ 0 w 1"/>
              <a:gd name="T7" fmla="*/ 0 h 1271"/>
              <a:gd name="T8" fmla="*/ 1 w 1"/>
              <a:gd name="T9" fmla="*/ 1271 h 127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271">
                <a:moveTo>
                  <a:pt x="0" y="0"/>
                </a:moveTo>
                <a:lnTo>
                  <a:pt x="0" y="1270"/>
                </a:lnTo>
              </a:path>
            </a:pathLst>
          </a:custGeom>
          <a:solidFill>
            <a:srgbClr val="FFFFCC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lIns="91398" tIns="45694" rIns="91398" bIns="45694" anchor="ctr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103" name="Rectangle 63"/>
          <p:cNvSpPr>
            <a:spLocks noChangeArrowheads="1"/>
          </p:cNvSpPr>
          <p:nvPr/>
        </p:nvSpPr>
        <p:spPr bwMode="auto">
          <a:xfrm>
            <a:off x="22142454" y="28937461"/>
            <a:ext cx="1468439" cy="302217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17991" tIns="46777" rIns="17991" bIns="46777" anchor="ctr">
            <a:spAutoFit/>
          </a:bodyPr>
          <a:lstStyle/>
          <a:p>
            <a:pPr algn="just" defTabSz="449051" eaLnBrk="0" hangingPunct="0">
              <a:lnSpc>
                <a:spcPct val="90000"/>
              </a:lnSpc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</a:rPr>
              <a:t>SECRETARÍA TÉCNICA DE CAPACITACIÓN Y FORMACIÓN PROFESIONAL - SETEC </a:t>
            </a:r>
          </a:p>
          <a:p>
            <a:pPr algn="just" defTabSz="449051" eaLnBrk="0" hangingPunct="0">
              <a:lnSpc>
                <a:spcPct val="90000"/>
              </a:lnSpc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</p:txBody>
      </p:sp>
      <p:sp>
        <p:nvSpPr>
          <p:cNvPr id="2104" name="Rectangle 64"/>
          <p:cNvSpPr>
            <a:spLocks noChangeArrowheads="1"/>
          </p:cNvSpPr>
          <p:nvPr/>
        </p:nvSpPr>
        <p:spPr bwMode="auto">
          <a:xfrm>
            <a:off x="26516025" y="17449803"/>
            <a:ext cx="1873249" cy="769516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CCECFF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77723" tIns="38137" rIns="77723" bIns="38137">
            <a:spAutoFit/>
          </a:bodyPr>
          <a:lstStyle/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COMISIÓN DE GESTIÓN DE CALIDAD DE LA CAPACITACIÓN Y FORMACIÓN PROFESIONAL</a:t>
            </a: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SERVICIO ECUATORIANO DE CAPACITACIÓN PROFESIONAL - SECAP</a:t>
            </a: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INSTITUTO NACIONAL DE LA MERITOCRACIA - INM</a:t>
            </a:r>
          </a:p>
        </p:txBody>
      </p:sp>
      <p:sp>
        <p:nvSpPr>
          <p:cNvPr id="2109" name="Rectangle 74"/>
          <p:cNvSpPr>
            <a:spLocks noChangeArrowheads="1"/>
          </p:cNvSpPr>
          <p:nvPr/>
        </p:nvSpPr>
        <p:spPr bwMode="auto">
          <a:xfrm>
            <a:off x="11993574" y="28803613"/>
            <a:ext cx="1420812" cy="1020763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/>
          </a:gra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lIns="17991" tIns="46777" rIns="17991" bIns="46777" anchor="ctr"/>
          <a:lstStyle/>
          <a:p>
            <a:pPr marL="92031" indent="-92031"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CASA DE LA CULTURA </a:t>
            </a:r>
          </a:p>
          <a:p>
            <a:pPr marL="92031" indent="-92031"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ECUATORIANA - CCE</a:t>
            </a:r>
          </a:p>
          <a:p>
            <a:pPr marL="92031" indent="-92031"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  <a:p>
            <a:pPr marL="92031" indent="-92031"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*  NÚCLEOS PROVINCIALES</a:t>
            </a:r>
          </a:p>
          <a:p>
            <a:pPr marL="92031" indent="-92031"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  <a:p>
            <a:pPr marL="92031" indent="-92031"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INSTITUCIONES ADSCRITAS:</a:t>
            </a:r>
          </a:p>
          <a:p>
            <a:pPr marL="92031" indent="-92031"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  <a:p>
            <a:pPr marL="92031" indent="-92031"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MUSEOS NACIONALES</a:t>
            </a:r>
          </a:p>
          <a:p>
            <a:pPr marL="92031" indent="-92031"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  <a:p>
            <a:pPr marL="92031" indent="-92031"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MUSEO ECUATORIANO DE</a:t>
            </a:r>
          </a:p>
          <a:p>
            <a:pPr marL="92031" indent="-92031"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	CIENCIAS NATURALES</a:t>
            </a:r>
          </a:p>
        </p:txBody>
      </p:sp>
      <p:sp>
        <p:nvSpPr>
          <p:cNvPr id="2110" name="Rectangle 75"/>
          <p:cNvSpPr>
            <a:spLocks noChangeArrowheads="1"/>
          </p:cNvSpPr>
          <p:nvPr/>
        </p:nvSpPr>
        <p:spPr bwMode="auto">
          <a:xfrm>
            <a:off x="11990399" y="30532401"/>
            <a:ext cx="1425573" cy="380998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/>
          </a:gra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lIns="17991" tIns="46777" rIns="17991" bIns="46777" anchor="ctr"/>
          <a:lstStyle/>
          <a:p>
            <a:pPr marL="92031" indent="-92031" algn="ctr" defTabSz="449051" eaLnBrk="0" hangingPunct="0">
              <a:lnSpc>
                <a:spcPct val="90000"/>
              </a:lnSpc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CASA DE MONTALVO</a:t>
            </a:r>
          </a:p>
        </p:txBody>
      </p:sp>
      <p:sp>
        <p:nvSpPr>
          <p:cNvPr id="2111" name="Rectangle 76"/>
          <p:cNvSpPr>
            <a:spLocks noChangeArrowheads="1"/>
          </p:cNvSpPr>
          <p:nvPr/>
        </p:nvSpPr>
        <p:spPr bwMode="auto">
          <a:xfrm>
            <a:off x="11991989" y="28298781"/>
            <a:ext cx="1431925" cy="306390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/>
          </a:gra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lIns="17991" tIns="46777" rIns="17991" bIns="46777" anchor="ctr"/>
          <a:lstStyle/>
          <a:p>
            <a:pPr marL="92031" indent="-92031"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CONSEJO NACIONAL DE CULTURA</a:t>
            </a:r>
          </a:p>
        </p:txBody>
      </p:sp>
      <p:sp>
        <p:nvSpPr>
          <p:cNvPr id="2112" name="Rectangle 77"/>
          <p:cNvSpPr>
            <a:spLocks noChangeArrowheads="1"/>
          </p:cNvSpPr>
          <p:nvPr/>
        </p:nvSpPr>
        <p:spPr bwMode="auto">
          <a:xfrm>
            <a:off x="11988813" y="30016450"/>
            <a:ext cx="1425573" cy="298452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/>
          </a:gra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lIns="17991" tIns="46777" rIns="17991" bIns="46777" anchor="ctr"/>
          <a:lstStyle/>
          <a:p>
            <a:pPr marL="92031" indent="-92031" algn="ctr" defTabSz="449051" eaLnBrk="0" hangingPunct="0">
              <a:lnSpc>
                <a:spcPct val="90000"/>
              </a:lnSpc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  <a:p>
            <a:pPr marL="92031" indent="-92031" algn="ctr" defTabSz="449051" eaLnBrk="0" hangingPunct="0">
              <a:lnSpc>
                <a:spcPct val="90000"/>
              </a:lnSpc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ORQUESTA SINFÓNICA LOJA</a:t>
            </a:r>
          </a:p>
        </p:txBody>
      </p:sp>
      <p:sp>
        <p:nvSpPr>
          <p:cNvPr id="2113" name="Rectangle 78"/>
          <p:cNvSpPr>
            <a:spLocks noChangeArrowheads="1"/>
          </p:cNvSpPr>
          <p:nvPr/>
        </p:nvSpPr>
        <p:spPr bwMode="auto">
          <a:xfrm>
            <a:off x="11982461" y="27724105"/>
            <a:ext cx="1431925" cy="358775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/>
          </a:gra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lIns="17991" tIns="46777" rIns="17991" bIns="46777" anchor="ctr"/>
          <a:lstStyle/>
          <a:p>
            <a:pPr marL="92031" indent="-92031"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CONSEJO NACIONAL DE </a:t>
            </a:r>
          </a:p>
          <a:p>
            <a:pPr marL="92031" indent="-92031"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CINEMATOGRAFÍA</a:t>
            </a:r>
          </a:p>
        </p:txBody>
      </p:sp>
      <p:sp>
        <p:nvSpPr>
          <p:cNvPr id="2116" name="Line 84"/>
          <p:cNvSpPr>
            <a:spLocks noChangeShapeType="1"/>
          </p:cNvSpPr>
          <p:nvPr/>
        </p:nvSpPr>
        <p:spPr bwMode="auto">
          <a:xfrm>
            <a:off x="22109111" y="15841673"/>
            <a:ext cx="0" cy="287338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9" name="Rectangle 88"/>
          <p:cNvSpPr>
            <a:spLocks noChangeArrowheads="1"/>
          </p:cNvSpPr>
          <p:nvPr/>
        </p:nvSpPr>
        <p:spPr bwMode="auto">
          <a:xfrm>
            <a:off x="22142449" y="28298776"/>
            <a:ext cx="1439862" cy="365127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91398" tIns="45694" rIns="91398" bIns="45694" anchor="ctr"/>
          <a:lstStyle/>
          <a:p>
            <a:pPr algn="ctr">
              <a:defRPr/>
            </a:pPr>
            <a:r>
              <a:rPr lang="es-EC" sz="500" b="1" dirty="0" smtClean="0">
                <a:latin typeface="+mj-lt"/>
                <a:cs typeface="Lucida Sans Unicode" pitchFamily="34" charset="0"/>
              </a:rPr>
              <a:t>SERVICIO </a:t>
            </a:r>
            <a:r>
              <a:rPr lang="es-EC" sz="500" b="1" dirty="0">
                <a:latin typeface="+mj-lt"/>
                <a:cs typeface="Lucida Sans Unicode" pitchFamily="34" charset="0"/>
              </a:rPr>
              <a:t>DE ACREDITACIÓN ECUATORIANO </a:t>
            </a:r>
          </a:p>
        </p:txBody>
      </p:sp>
      <p:sp>
        <p:nvSpPr>
          <p:cNvPr id="2122" name="Rectangle 90"/>
          <p:cNvSpPr>
            <a:spLocks noChangeArrowheads="1"/>
          </p:cNvSpPr>
          <p:nvPr/>
        </p:nvSpPr>
        <p:spPr bwMode="auto">
          <a:xfrm>
            <a:off x="24950751" y="29811663"/>
            <a:ext cx="1452560" cy="360360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/>
          </a:gra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lIns="91398" tIns="45694" rIns="91398" bIns="45694" anchor="ctr"/>
          <a:lstStyle/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SERVICIO NACIONAL DE </a:t>
            </a:r>
          </a:p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CONTRATACIÓN PÚBLICA - SERCOP</a:t>
            </a:r>
          </a:p>
        </p:txBody>
      </p:sp>
      <p:sp>
        <p:nvSpPr>
          <p:cNvPr id="2129" name="Freeform 101"/>
          <p:cNvSpPr>
            <a:spLocks noChangeArrowheads="1"/>
          </p:cNvSpPr>
          <p:nvPr/>
        </p:nvSpPr>
        <p:spPr bwMode="auto">
          <a:xfrm flipH="1">
            <a:off x="17948601" y="15841660"/>
            <a:ext cx="45719" cy="323852"/>
          </a:xfrm>
          <a:custGeom>
            <a:avLst/>
            <a:gdLst>
              <a:gd name="T0" fmla="*/ 0 w 1"/>
              <a:gd name="T1" fmla="*/ 0 h 1271"/>
              <a:gd name="T2" fmla="*/ 0 w 1"/>
              <a:gd name="T3" fmla="*/ 2147483647 h 1271"/>
              <a:gd name="T4" fmla="*/ 0 60000 65536"/>
              <a:gd name="T5" fmla="*/ 0 60000 65536"/>
              <a:gd name="T6" fmla="*/ 0 w 1"/>
              <a:gd name="T7" fmla="*/ 0 h 1271"/>
              <a:gd name="T8" fmla="*/ 1 w 1"/>
              <a:gd name="T9" fmla="*/ 1271 h 127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271">
                <a:moveTo>
                  <a:pt x="0" y="0"/>
                </a:moveTo>
                <a:lnTo>
                  <a:pt x="0" y="1270"/>
                </a:lnTo>
              </a:path>
            </a:pathLst>
          </a:custGeom>
          <a:solidFill>
            <a:srgbClr val="FFFFCC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lIns="91398" tIns="45694" rIns="91398" bIns="45694" anchor="ctr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146" name="Rectangle 125"/>
          <p:cNvSpPr>
            <a:spLocks noChangeArrowheads="1"/>
          </p:cNvSpPr>
          <p:nvPr/>
        </p:nvSpPr>
        <p:spPr bwMode="auto">
          <a:xfrm>
            <a:off x="29127453" y="27795550"/>
            <a:ext cx="1439862" cy="336551"/>
          </a:xfrm>
          <a:prstGeom prst="rect">
            <a:avLst/>
          </a:prstGeom>
          <a:gradFill>
            <a:gsLst>
              <a:gs pos="0">
                <a:schemeClr val="hlink"/>
              </a:gs>
              <a:gs pos="50000">
                <a:srgbClr val="DBFFDB"/>
              </a:gs>
              <a:gs pos="100000">
                <a:schemeClr val="hlink"/>
              </a:gs>
            </a:gsLst>
            <a:lin ang="13500000" scaled="1"/>
          </a:gradFill>
          <a:ln w="2540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7991" tIns="46777" rIns="17991" bIns="46777" anchor="ctr"/>
          <a:lstStyle/>
          <a:p>
            <a:pPr marL="92031" indent="-92031" algn="ctr" defTabSz="449051" eaLnBrk="0" hangingPunct="0">
              <a:lnSpc>
                <a:spcPct val="90000"/>
              </a:lnSpc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EMPRESA FERROCARRILES DEL ECUADOR, EMPRESA PÚBLICA - FEEP</a:t>
            </a:r>
          </a:p>
        </p:txBody>
      </p:sp>
      <p:sp>
        <p:nvSpPr>
          <p:cNvPr id="2148" name="Line 127"/>
          <p:cNvSpPr>
            <a:spLocks noChangeShapeType="1"/>
          </p:cNvSpPr>
          <p:nvPr/>
        </p:nvSpPr>
        <p:spPr bwMode="auto">
          <a:xfrm flipH="1">
            <a:off x="5497515" y="9577386"/>
            <a:ext cx="0" cy="306705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149" name="Line 128"/>
          <p:cNvSpPr>
            <a:spLocks noChangeShapeType="1"/>
          </p:cNvSpPr>
          <p:nvPr/>
        </p:nvSpPr>
        <p:spPr bwMode="auto">
          <a:xfrm>
            <a:off x="5292732" y="11088688"/>
            <a:ext cx="206373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150" name="Line 129"/>
          <p:cNvSpPr>
            <a:spLocks noChangeShapeType="1"/>
          </p:cNvSpPr>
          <p:nvPr/>
        </p:nvSpPr>
        <p:spPr bwMode="auto">
          <a:xfrm>
            <a:off x="5292732" y="9577386"/>
            <a:ext cx="206373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151" name="Line 130"/>
          <p:cNvSpPr>
            <a:spLocks noChangeShapeType="1"/>
          </p:cNvSpPr>
          <p:nvPr/>
        </p:nvSpPr>
        <p:spPr bwMode="auto">
          <a:xfrm>
            <a:off x="5292732" y="11522075"/>
            <a:ext cx="206373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152" name="Rectangle 131"/>
          <p:cNvSpPr>
            <a:spLocks noChangeArrowheads="1"/>
          </p:cNvSpPr>
          <p:nvPr/>
        </p:nvSpPr>
        <p:spPr bwMode="auto">
          <a:xfrm>
            <a:off x="20197774" y="27767758"/>
            <a:ext cx="1447799" cy="460374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17991" tIns="10791" rIns="17991" bIns="10791" anchor="ctr">
            <a:spAutoFit/>
          </a:bodyPr>
          <a:lstStyle/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CONSEJO NACIONAL DE </a:t>
            </a:r>
          </a:p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TELECOMUNICACIONES  - CONATEL</a:t>
            </a:r>
          </a:p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 </a:t>
            </a:r>
          </a:p>
          <a:p>
            <a:pPr algn="ctr" defTabSz="449051" eaLnBrk="0" hangingPunct="0">
              <a:lnSpc>
                <a:spcPct val="90000"/>
              </a:lnSpc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SECRETARÍA NACIONAL DE TELECOMUNICACIONES -</a:t>
            </a:r>
          </a:p>
          <a:p>
            <a:pPr algn="ctr" defTabSz="449051" eaLnBrk="0" hangingPunct="0">
              <a:lnSpc>
                <a:spcPct val="90000"/>
              </a:lnSpc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SENATEL</a:t>
            </a:r>
          </a:p>
        </p:txBody>
      </p:sp>
      <p:sp>
        <p:nvSpPr>
          <p:cNvPr id="2153" name="Rectangle 132"/>
          <p:cNvSpPr>
            <a:spLocks noChangeArrowheads="1"/>
          </p:cNvSpPr>
          <p:nvPr/>
        </p:nvSpPr>
        <p:spPr bwMode="auto">
          <a:xfrm>
            <a:off x="20197762" y="29629099"/>
            <a:ext cx="1489075" cy="327023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50000">
                <a:srgbClr val="DBFFDB"/>
              </a:gs>
              <a:gs pos="100000">
                <a:schemeClr val="hlink"/>
              </a:gs>
            </a:gsLst>
            <a:lin ang="13500000" scaled="1"/>
          </a:gradFill>
          <a:ln w="2540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7991" tIns="46777" rIns="17991" bIns="46777" anchor="ctr"/>
          <a:lstStyle/>
          <a:p>
            <a:pPr marL="92031" indent="-92031" algn="ctr" defTabSz="449051" eaLnBrk="0" hangingPunct="0">
              <a:lnSpc>
                <a:spcPct val="90000"/>
              </a:lnSpc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EMPRESA PÚBLICA TELEVISIÓN Y RADIO DE ECUADOR EP - RTVECUADOR</a:t>
            </a:r>
          </a:p>
        </p:txBody>
      </p:sp>
      <p:sp>
        <p:nvSpPr>
          <p:cNvPr id="2154" name="Rectangle 133"/>
          <p:cNvSpPr>
            <a:spLocks noChangeArrowheads="1"/>
          </p:cNvSpPr>
          <p:nvPr/>
        </p:nvSpPr>
        <p:spPr bwMode="auto">
          <a:xfrm>
            <a:off x="20197762" y="28514677"/>
            <a:ext cx="1489075" cy="327023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50000">
                <a:srgbClr val="DBFFDB"/>
              </a:gs>
              <a:gs pos="100000">
                <a:schemeClr val="hlink"/>
              </a:gs>
            </a:gsLst>
            <a:lin ang="13500000" scaled="1"/>
          </a:gradFill>
          <a:ln w="2540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7991" tIns="46777" rIns="17991" bIns="46777" anchor="ctr"/>
          <a:lstStyle/>
          <a:p>
            <a:pPr marL="92031" indent="-92031" algn="ctr" defTabSz="449051" eaLnBrk="0" hangingPunct="0">
              <a:lnSpc>
                <a:spcPct val="90000"/>
              </a:lnSpc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CORPORACIÓN NACIONAL DE TELECOMUNICACIONES - CNT EP</a:t>
            </a:r>
          </a:p>
        </p:txBody>
      </p:sp>
      <p:sp>
        <p:nvSpPr>
          <p:cNvPr id="2155" name="Rectangle 134"/>
          <p:cNvSpPr>
            <a:spLocks noChangeArrowheads="1"/>
          </p:cNvSpPr>
          <p:nvPr/>
        </p:nvSpPr>
        <p:spPr bwMode="auto">
          <a:xfrm>
            <a:off x="20197762" y="29086181"/>
            <a:ext cx="1489075" cy="327023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50000">
                <a:srgbClr val="DBFFDB"/>
              </a:gs>
              <a:gs pos="100000">
                <a:schemeClr val="hlink"/>
              </a:gs>
            </a:gsLst>
            <a:lin ang="13500000" scaled="1"/>
          </a:gradFill>
          <a:ln w="2540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7991" tIns="46777" rIns="17991" bIns="46777" anchor="ctr"/>
          <a:lstStyle/>
          <a:p>
            <a:pPr marL="92031" indent="-92031" algn="ctr" defTabSz="449051" eaLnBrk="0" hangingPunct="0">
              <a:lnSpc>
                <a:spcPct val="90000"/>
              </a:lnSpc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EMPRESA PÚBLICA CORREOS DEL ECUADOR - CDE EP</a:t>
            </a:r>
          </a:p>
        </p:txBody>
      </p:sp>
      <p:sp>
        <p:nvSpPr>
          <p:cNvPr id="2157" name="Line 137"/>
          <p:cNvSpPr>
            <a:spLocks noChangeShapeType="1"/>
          </p:cNvSpPr>
          <p:nvPr/>
        </p:nvSpPr>
        <p:spPr bwMode="auto">
          <a:xfrm>
            <a:off x="20256502" y="15841673"/>
            <a:ext cx="0" cy="287338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159" name="Line 140"/>
          <p:cNvSpPr>
            <a:spLocks noChangeShapeType="1"/>
          </p:cNvSpPr>
          <p:nvPr/>
        </p:nvSpPr>
        <p:spPr bwMode="auto">
          <a:xfrm>
            <a:off x="20291426" y="16465554"/>
            <a:ext cx="0" cy="965202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Dot"/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162" name="Line 144"/>
          <p:cNvSpPr>
            <a:spLocks noChangeShapeType="1"/>
          </p:cNvSpPr>
          <p:nvPr/>
        </p:nvSpPr>
        <p:spPr bwMode="auto">
          <a:xfrm flipH="1">
            <a:off x="5292732" y="10585449"/>
            <a:ext cx="206373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163" name="Line 145"/>
          <p:cNvSpPr>
            <a:spLocks noChangeShapeType="1"/>
          </p:cNvSpPr>
          <p:nvPr/>
        </p:nvSpPr>
        <p:spPr bwMode="auto">
          <a:xfrm>
            <a:off x="10026650" y="15841678"/>
            <a:ext cx="0" cy="28892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164" name="Line 146"/>
          <p:cNvSpPr>
            <a:spLocks noChangeShapeType="1"/>
          </p:cNvSpPr>
          <p:nvPr/>
        </p:nvSpPr>
        <p:spPr bwMode="auto">
          <a:xfrm>
            <a:off x="5186364" y="14536754"/>
            <a:ext cx="0" cy="720725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165" name="Line 147"/>
          <p:cNvSpPr>
            <a:spLocks noChangeShapeType="1"/>
          </p:cNvSpPr>
          <p:nvPr/>
        </p:nvSpPr>
        <p:spPr bwMode="auto">
          <a:xfrm flipV="1">
            <a:off x="2625723" y="15257466"/>
            <a:ext cx="0" cy="576261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166" name="Line 148"/>
          <p:cNvSpPr>
            <a:spLocks noChangeShapeType="1"/>
          </p:cNvSpPr>
          <p:nvPr/>
        </p:nvSpPr>
        <p:spPr bwMode="auto">
          <a:xfrm>
            <a:off x="2616208" y="15257461"/>
            <a:ext cx="5527673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167" name="Line 149"/>
          <p:cNvSpPr>
            <a:spLocks noChangeShapeType="1"/>
          </p:cNvSpPr>
          <p:nvPr/>
        </p:nvSpPr>
        <p:spPr bwMode="auto">
          <a:xfrm flipV="1">
            <a:off x="8134351" y="15224129"/>
            <a:ext cx="0" cy="576261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168" name="Line 150"/>
          <p:cNvSpPr>
            <a:spLocks noChangeShapeType="1"/>
          </p:cNvSpPr>
          <p:nvPr/>
        </p:nvSpPr>
        <p:spPr bwMode="auto">
          <a:xfrm flipV="1">
            <a:off x="6251575" y="15257466"/>
            <a:ext cx="0" cy="576261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169" name="Line 151"/>
          <p:cNvSpPr>
            <a:spLocks noChangeShapeType="1"/>
          </p:cNvSpPr>
          <p:nvPr/>
        </p:nvSpPr>
        <p:spPr bwMode="auto">
          <a:xfrm flipV="1">
            <a:off x="4378326" y="15265404"/>
            <a:ext cx="0" cy="576261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170" name="Rectangle 152"/>
          <p:cNvSpPr>
            <a:spLocks noChangeArrowheads="1"/>
          </p:cNvSpPr>
          <p:nvPr/>
        </p:nvSpPr>
        <p:spPr bwMode="auto">
          <a:xfrm>
            <a:off x="9180516" y="16122655"/>
            <a:ext cx="1820861" cy="3587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FFFFCC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53977" tIns="45694" rIns="53977" bIns="45694" anchor="ctr"/>
          <a:lstStyle/>
          <a:p>
            <a:pPr algn="ctr" eaLnBrk="0" hangingPunct="0">
              <a:buClr>
                <a:srgbClr val="000000"/>
              </a:buClr>
              <a:buSzPct val="100000"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MINISTERIO DE EDUCACIÓN - MINEDUC</a:t>
            </a:r>
          </a:p>
        </p:txBody>
      </p:sp>
      <p:sp>
        <p:nvSpPr>
          <p:cNvPr id="2171" name="Rectangle 153"/>
          <p:cNvSpPr>
            <a:spLocks noChangeArrowheads="1"/>
          </p:cNvSpPr>
          <p:nvPr/>
        </p:nvSpPr>
        <p:spPr bwMode="auto">
          <a:xfrm>
            <a:off x="8148651" y="28370218"/>
            <a:ext cx="1490660" cy="350837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lIns="89953" tIns="46777" rIns="89953" bIns="46777" anchor="ctr"/>
          <a:lstStyle/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UNIVERSIDADES Y </a:t>
            </a:r>
          </a:p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ESCUELAS POLITÉCNICAS</a:t>
            </a:r>
          </a:p>
        </p:txBody>
      </p:sp>
      <p:sp>
        <p:nvSpPr>
          <p:cNvPr id="2172" name="Rectangle 154"/>
          <p:cNvSpPr>
            <a:spLocks noChangeArrowheads="1"/>
          </p:cNvSpPr>
          <p:nvPr/>
        </p:nvSpPr>
        <p:spPr bwMode="auto">
          <a:xfrm>
            <a:off x="8029574" y="27649495"/>
            <a:ext cx="1643064" cy="504824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lIns="89953" tIns="46777" rIns="89953" bIns="46777" anchor="ctr"/>
          <a:lstStyle/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CONSEJO DE EVALUACIÓN, ACREDITACIÓN</a:t>
            </a:r>
          </a:p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 Y ASEGURAMIENTO</a:t>
            </a:r>
          </a:p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 DE LA CALIDAD DE LA </a:t>
            </a:r>
          </a:p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EDUCACIÓN SUPERIOR</a:t>
            </a:r>
          </a:p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- CEAACES</a:t>
            </a:r>
          </a:p>
        </p:txBody>
      </p:sp>
      <p:sp>
        <p:nvSpPr>
          <p:cNvPr id="2173" name="Rectangle 155"/>
          <p:cNvSpPr>
            <a:spLocks noChangeArrowheads="1"/>
          </p:cNvSpPr>
          <p:nvPr/>
        </p:nvSpPr>
        <p:spPr bwMode="auto">
          <a:xfrm>
            <a:off x="8166099" y="29522740"/>
            <a:ext cx="1450975" cy="1066800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/>
          </a:gra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lIns="17991" tIns="46777" rIns="17991" bIns="46777" anchor="ctr"/>
          <a:lstStyle/>
          <a:p>
            <a:pPr marL="92031" indent="-92031"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SISTEMA NACIONAL </a:t>
            </a:r>
          </a:p>
          <a:p>
            <a:pPr marL="92031" indent="-92031"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DE ARCHIVOS</a:t>
            </a:r>
          </a:p>
          <a:p>
            <a:pPr marL="92031" indent="-92031"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  <a:p>
            <a:pPr marL="92031" indent="-92031"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CONSEJO NACIONAL </a:t>
            </a:r>
          </a:p>
          <a:p>
            <a:pPr marL="92031" indent="-92031"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DE ARCHIVO</a:t>
            </a:r>
          </a:p>
          <a:p>
            <a:pPr marL="92031" indent="-92031"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  <a:p>
            <a:pPr marL="92031" indent="-92031"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INSTITUCIÓN ADSCRITA:</a:t>
            </a:r>
          </a:p>
          <a:p>
            <a:pPr marL="92031" indent="-92031" algn="ctr" defTabSz="449051" eaLnBrk="0" hangingPunct="0">
              <a:buClr>
                <a:srgbClr val="000000"/>
              </a:buClr>
              <a:buSzPct val="100000"/>
              <a:buFont typeface="Wingdings" pitchFamily="2" charset="2"/>
              <a:buChar char="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ARCHIVO NACIONAL</a:t>
            </a:r>
          </a:p>
        </p:txBody>
      </p:sp>
      <p:sp>
        <p:nvSpPr>
          <p:cNvPr id="2175" name="Rectangle 157"/>
          <p:cNvSpPr>
            <a:spLocks noChangeArrowheads="1"/>
          </p:cNvSpPr>
          <p:nvPr/>
        </p:nvSpPr>
        <p:spPr bwMode="auto">
          <a:xfrm>
            <a:off x="8302631" y="28875037"/>
            <a:ext cx="1165226" cy="431802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/>
          </a:gra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lIns="17991" tIns="46777" rIns="17991" bIns="46777" anchor="ctr"/>
          <a:lstStyle/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EMPRESAS PÚBLICAS CREADAS POR LAS UNIVERSIDADES Y ESCUELAS POLITÉCNICAS</a:t>
            </a:r>
          </a:p>
        </p:txBody>
      </p:sp>
      <p:sp>
        <p:nvSpPr>
          <p:cNvPr id="2176" name="Line 158"/>
          <p:cNvSpPr>
            <a:spLocks noChangeShapeType="1"/>
          </p:cNvSpPr>
          <p:nvPr/>
        </p:nvSpPr>
        <p:spPr bwMode="auto">
          <a:xfrm>
            <a:off x="26962099" y="12673012"/>
            <a:ext cx="0" cy="215901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177" name="Line 159"/>
          <p:cNvSpPr>
            <a:spLocks noChangeShapeType="1"/>
          </p:cNvSpPr>
          <p:nvPr/>
        </p:nvSpPr>
        <p:spPr bwMode="auto">
          <a:xfrm flipV="1">
            <a:off x="25212677" y="12888915"/>
            <a:ext cx="3627437" cy="28576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sz="500" dirty="0">
              <a:latin typeface="+mj-lt"/>
            </a:endParaRPr>
          </a:p>
        </p:txBody>
      </p:sp>
      <p:sp>
        <p:nvSpPr>
          <p:cNvPr id="2178" name="Line 160"/>
          <p:cNvSpPr>
            <a:spLocks noChangeShapeType="1"/>
          </p:cNvSpPr>
          <p:nvPr/>
        </p:nvSpPr>
        <p:spPr bwMode="auto">
          <a:xfrm>
            <a:off x="25217439" y="12922258"/>
            <a:ext cx="0" cy="144464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sz="500" dirty="0">
              <a:latin typeface="+mj-lt"/>
            </a:endParaRPr>
          </a:p>
        </p:txBody>
      </p:sp>
      <p:sp>
        <p:nvSpPr>
          <p:cNvPr id="2210" name="Rectangle 162"/>
          <p:cNvSpPr>
            <a:spLocks noChangeArrowheads="1"/>
          </p:cNvSpPr>
          <p:nvPr/>
        </p:nvSpPr>
        <p:spPr bwMode="auto">
          <a:xfrm>
            <a:off x="23394999" y="9413888"/>
            <a:ext cx="3036889" cy="514348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398" tIns="45694" rIns="91398" bIns="45694" anchor="ctr"/>
          <a:lstStyle/>
          <a:p>
            <a:pPr algn="ctr">
              <a:defRPr/>
            </a:pPr>
            <a:r>
              <a:rPr lang="es-EC" sz="1000" b="1" dirty="0">
                <a:latin typeface="+mj-lt"/>
                <a:cs typeface="Lucida Sans Unicode" pitchFamily="34" charset="0"/>
              </a:rPr>
              <a:t>VICEPRESIDENCIA DE LA REPÚBLICA</a:t>
            </a:r>
          </a:p>
        </p:txBody>
      </p:sp>
      <p:sp>
        <p:nvSpPr>
          <p:cNvPr id="2183" name="Rectangle 167"/>
          <p:cNvSpPr>
            <a:spLocks noChangeArrowheads="1"/>
          </p:cNvSpPr>
          <p:nvPr/>
        </p:nvSpPr>
        <p:spPr bwMode="auto">
          <a:xfrm>
            <a:off x="16238539" y="28298776"/>
            <a:ext cx="1471610" cy="86519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50000">
                <a:srgbClr val="DBFFDB"/>
              </a:gs>
              <a:gs pos="100000">
                <a:schemeClr val="hlink"/>
              </a:gs>
            </a:gsLst>
            <a:lin ang="13500000" scaled="1"/>
          </a:gradFill>
          <a:ln w="2540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7991" tIns="46777" rIns="17991" bIns="46777" anchor="ctr"/>
          <a:lstStyle/>
          <a:p>
            <a:pPr marL="92031" indent="-92031" algn="ctr" defTabSz="449051" eaLnBrk="0" hangingPunct="0">
              <a:lnSpc>
                <a:spcPct val="90000"/>
              </a:lnSpc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EMPRESA PÚBLICA DE HIDROCARBUROS DEL ECUADOR - PETROECUADOR EP</a:t>
            </a:r>
          </a:p>
          <a:p>
            <a:pPr marL="92031" indent="-92031" defTabSz="449051" eaLnBrk="0" hangingPunct="0">
              <a:lnSpc>
                <a:spcPct val="90000"/>
              </a:lnSpc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  <a:p>
            <a:pPr marL="92031" indent="-92031" defTabSz="449051" eaLnBrk="0" hangingPunct="0">
              <a:lnSpc>
                <a:spcPct val="90000"/>
              </a:lnSpc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SUBSIDIARIAS:</a:t>
            </a:r>
          </a:p>
          <a:p>
            <a:pPr marL="92031" indent="-92031" algn="ctr" defTabSz="449051" eaLnBrk="0" hangingPunct="0">
              <a:lnSpc>
                <a:spcPct val="90000"/>
              </a:lnSpc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REFINERÍA DEL PACÍFICO CEM</a:t>
            </a:r>
          </a:p>
          <a:p>
            <a:pPr marL="92031" indent="-92031" algn="ctr" defTabSz="449051" eaLnBrk="0" hangingPunct="0">
              <a:lnSpc>
                <a:spcPct val="90000"/>
              </a:lnSpc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S" sz="500" b="1" dirty="0">
              <a:latin typeface="+mj-lt"/>
              <a:cs typeface="Lucida Sans Unicode" pitchFamily="34" charset="0"/>
            </a:endParaRPr>
          </a:p>
          <a:p>
            <a:pPr marL="92031" indent="-92031" algn="ctr" defTabSz="449051" eaLnBrk="0" hangingPunct="0">
              <a:lnSpc>
                <a:spcPct val="90000"/>
              </a:lnSpc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OPERACIONES RÍO NAPO CEM</a:t>
            </a:r>
          </a:p>
          <a:p>
            <a:pPr marL="92031" indent="-92031" algn="ctr" defTabSz="449051" eaLnBrk="0" hangingPunct="0">
              <a:lnSpc>
                <a:spcPct val="90000"/>
              </a:lnSpc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</p:txBody>
      </p:sp>
      <p:sp>
        <p:nvSpPr>
          <p:cNvPr id="2216" name="Line 168"/>
          <p:cNvSpPr>
            <a:spLocks noChangeShapeType="1"/>
          </p:cNvSpPr>
          <p:nvPr/>
        </p:nvSpPr>
        <p:spPr bwMode="auto">
          <a:xfrm>
            <a:off x="16359152" y="5976133"/>
            <a:ext cx="2124001" cy="0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chilly" dir="t"/>
          </a:scene3d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553" name="Rectangle 170"/>
          <p:cNvSpPr>
            <a:spLocks noChangeArrowheads="1"/>
          </p:cNvSpPr>
          <p:nvPr/>
        </p:nvSpPr>
        <p:spPr bwMode="auto">
          <a:xfrm>
            <a:off x="39208082" y="31422977"/>
            <a:ext cx="2879724" cy="954182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77723" tIns="38137" rIns="77723" bIns="38137">
            <a:spAutoFit/>
          </a:bodyPr>
          <a:lstStyle/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1900" b="1" dirty="0">
                <a:latin typeface="+mj-lt"/>
                <a:cs typeface="Lucida Sans Unicode" pitchFamily="34" charset="0"/>
              </a:rPr>
              <a:t>O R G A N I S M O S</a:t>
            </a:r>
          </a:p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1900" b="1" dirty="0">
                <a:latin typeface="+mj-lt"/>
                <a:cs typeface="Lucida Sans Unicode" pitchFamily="34" charset="0"/>
              </a:rPr>
              <a:t> F I N A N C I E R O S </a:t>
            </a:r>
            <a:endParaRPr lang="es-EC" sz="1900" b="1" dirty="0" smtClean="0">
              <a:latin typeface="+mj-lt"/>
              <a:cs typeface="Lucida Sans Unicode" pitchFamily="34" charset="0"/>
            </a:endParaRPr>
          </a:p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1900" b="1" dirty="0" smtClean="0">
                <a:latin typeface="+mj-lt"/>
                <a:cs typeface="Lucida Sans Unicode" pitchFamily="34" charset="0"/>
              </a:rPr>
              <a:t>P </a:t>
            </a:r>
            <a:r>
              <a:rPr lang="es-EC" sz="1900" b="1" dirty="0">
                <a:latin typeface="+mj-lt"/>
                <a:cs typeface="Lucida Sans Unicode" pitchFamily="34" charset="0"/>
              </a:rPr>
              <a:t>Ú B L I C O S</a:t>
            </a:r>
          </a:p>
        </p:txBody>
      </p:sp>
      <p:sp>
        <p:nvSpPr>
          <p:cNvPr id="2220" name="Line 172"/>
          <p:cNvSpPr>
            <a:spLocks noChangeShapeType="1"/>
          </p:cNvSpPr>
          <p:nvPr/>
        </p:nvSpPr>
        <p:spPr bwMode="auto">
          <a:xfrm flipV="1">
            <a:off x="22026564" y="5961039"/>
            <a:ext cx="13311188" cy="15876"/>
          </a:xfrm>
          <a:prstGeom prst="line">
            <a:avLst/>
          </a:prstGeom>
          <a:noFill/>
          <a:ln w="38160">
            <a:solidFill>
              <a:srgbClr val="000000"/>
            </a:solidFill>
            <a:prstDash val="sysDot"/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chilly" dir="t"/>
          </a:scene3d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221" name="Rectangle 173"/>
          <p:cNvSpPr>
            <a:spLocks noChangeArrowheads="1"/>
          </p:cNvSpPr>
          <p:nvPr/>
        </p:nvSpPr>
        <p:spPr bwMode="auto">
          <a:xfrm>
            <a:off x="18462635" y="5719773"/>
            <a:ext cx="3646487" cy="544514"/>
          </a:xfrm>
          <a:prstGeom prst="rect">
            <a:avLst/>
          </a:prstGeo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1"/>
            <a:tileRect/>
          </a:gradFill>
          <a:ln w="25400">
            <a:solidFill>
              <a:srgbClr val="000000"/>
            </a:solidFill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chilly" dir="t"/>
          </a:scene3d>
        </p:spPr>
        <p:txBody>
          <a:bodyPr wrap="none" lIns="91398" tIns="45694" rIns="91398" bIns="45694" anchor="ctr"/>
          <a:lstStyle/>
          <a:p>
            <a:pPr algn="ctr">
              <a:defRPr/>
            </a:pPr>
            <a:r>
              <a:rPr lang="es-EC" sz="1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Lucida Sans Unicode" pitchFamily="34" charset="0"/>
              </a:rPr>
              <a:t>F U N C I O N  E J E C U T I V A</a:t>
            </a:r>
          </a:p>
        </p:txBody>
      </p:sp>
      <p:sp>
        <p:nvSpPr>
          <p:cNvPr id="2189" name="Freeform 175"/>
          <p:cNvSpPr>
            <a:spLocks noChangeArrowheads="1"/>
          </p:cNvSpPr>
          <p:nvPr/>
        </p:nvSpPr>
        <p:spPr bwMode="auto">
          <a:xfrm flipV="1">
            <a:off x="20266036" y="9115436"/>
            <a:ext cx="4613276" cy="46037"/>
          </a:xfrm>
          <a:custGeom>
            <a:avLst/>
            <a:gdLst>
              <a:gd name="T0" fmla="*/ 0 w 16934"/>
              <a:gd name="T1" fmla="*/ 0 h 1"/>
              <a:gd name="T2" fmla="*/ 2147483647 w 16934"/>
              <a:gd name="T3" fmla="*/ 0 h 1"/>
              <a:gd name="T4" fmla="*/ 0 60000 65536"/>
              <a:gd name="T5" fmla="*/ 0 60000 65536"/>
              <a:gd name="T6" fmla="*/ 0 w 16934"/>
              <a:gd name="T7" fmla="*/ 0 h 1"/>
              <a:gd name="T8" fmla="*/ 16934 w 1693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934" h="1">
                <a:moveTo>
                  <a:pt x="0" y="0"/>
                </a:moveTo>
                <a:lnTo>
                  <a:pt x="16933" y="0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50000">
                <a:srgbClr val="FFFF99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lIns="91398" tIns="45694" rIns="91398" bIns="45694" anchor="ctr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191" name="Freeform 177"/>
          <p:cNvSpPr>
            <a:spLocks noChangeArrowheads="1"/>
          </p:cNvSpPr>
          <p:nvPr/>
        </p:nvSpPr>
        <p:spPr bwMode="auto">
          <a:xfrm>
            <a:off x="24895175" y="9153540"/>
            <a:ext cx="0" cy="247648"/>
          </a:xfrm>
          <a:custGeom>
            <a:avLst/>
            <a:gdLst>
              <a:gd name="T0" fmla="*/ 0 w 1"/>
              <a:gd name="T1" fmla="*/ 0 h 495"/>
              <a:gd name="T2" fmla="*/ 0 w 1"/>
              <a:gd name="T3" fmla="*/ 2147483647 h 495"/>
              <a:gd name="T4" fmla="*/ 0 60000 65536"/>
              <a:gd name="T5" fmla="*/ 0 60000 65536"/>
              <a:gd name="T6" fmla="*/ 0 w 1"/>
              <a:gd name="T7" fmla="*/ 0 h 495"/>
              <a:gd name="T8" fmla="*/ 1 w 1"/>
              <a:gd name="T9" fmla="*/ 495 h 49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495">
                <a:moveTo>
                  <a:pt x="0" y="0"/>
                </a:moveTo>
                <a:lnTo>
                  <a:pt x="0" y="494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50000">
                <a:srgbClr val="FFFF99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prstDash val="dashDot"/>
            <a:miter lim="800000"/>
            <a:headEnd/>
            <a:tailEnd/>
          </a:ln>
        </p:spPr>
        <p:txBody>
          <a:bodyPr wrap="none" lIns="91398" tIns="45694" rIns="91398" bIns="45694" anchor="ctr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226" name="Rectangle 178"/>
          <p:cNvSpPr>
            <a:spLocks noChangeArrowheads="1"/>
          </p:cNvSpPr>
          <p:nvPr/>
        </p:nvSpPr>
        <p:spPr bwMode="auto">
          <a:xfrm>
            <a:off x="9371015" y="7580326"/>
            <a:ext cx="1303437" cy="336551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  <a:ln w="25400">
            <a:solidFill>
              <a:srgbClr val="000000"/>
            </a:solidFill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chilly" dir="t"/>
          </a:scene3d>
        </p:spPr>
        <p:txBody>
          <a:bodyPr wrap="none" lIns="91398" tIns="45694" rIns="91398" bIns="45694" anchor="ctr"/>
          <a:lstStyle/>
          <a:p>
            <a:pPr>
              <a:defRPr/>
            </a:pPr>
            <a:r>
              <a:rPr lang="es-EC" sz="1000" b="1" dirty="0">
                <a:latin typeface="+mj-lt"/>
                <a:cs typeface="Lucida Sans Unicode" pitchFamily="34" charset="0"/>
              </a:rPr>
              <a:t>REGISTRO OFICIAL</a:t>
            </a:r>
          </a:p>
        </p:txBody>
      </p:sp>
      <p:sp>
        <p:nvSpPr>
          <p:cNvPr id="2227" name="Freeform 179"/>
          <p:cNvSpPr>
            <a:spLocks noChangeArrowheads="1"/>
          </p:cNvSpPr>
          <p:nvPr/>
        </p:nvSpPr>
        <p:spPr bwMode="auto">
          <a:xfrm>
            <a:off x="10015539" y="7451724"/>
            <a:ext cx="1586" cy="13493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74"/>
              </a:cxn>
            </a:cxnLst>
            <a:rect l="0" t="0" r="r" b="b"/>
            <a:pathLst>
              <a:path w="1" h="375">
                <a:moveTo>
                  <a:pt x="0" y="0"/>
                </a:moveTo>
                <a:lnTo>
                  <a:pt x="0" y="374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50000">
                <a:srgbClr val="EAEAEA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chilly" dir="t"/>
          </a:scene3d>
        </p:spPr>
        <p:txBody>
          <a:bodyPr wrap="none" lIns="91398" tIns="45694" rIns="91398" bIns="45694" anchor="ctr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228" name="Freeform 180"/>
          <p:cNvSpPr>
            <a:spLocks noChangeArrowheads="1"/>
          </p:cNvSpPr>
          <p:nvPr/>
        </p:nvSpPr>
        <p:spPr bwMode="auto">
          <a:xfrm flipH="1">
            <a:off x="9582157" y="5976941"/>
            <a:ext cx="433387" cy="892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70"/>
              </a:cxn>
            </a:cxnLst>
            <a:rect l="0" t="0" r="r" b="b"/>
            <a:pathLst>
              <a:path w="1" h="1271">
                <a:moveTo>
                  <a:pt x="0" y="0"/>
                </a:moveTo>
                <a:lnTo>
                  <a:pt x="0" y="1270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50000">
                <a:srgbClr val="E5E5E5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chilly" dir="t"/>
          </a:scene3d>
        </p:spPr>
        <p:txBody>
          <a:bodyPr wrap="none" lIns="91398" tIns="45694" rIns="91398" bIns="45694" anchor="ctr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229" name="Line 181"/>
          <p:cNvSpPr>
            <a:spLocks noChangeShapeType="1"/>
          </p:cNvSpPr>
          <p:nvPr/>
        </p:nvSpPr>
        <p:spPr bwMode="auto">
          <a:xfrm>
            <a:off x="38849300" y="8550979"/>
            <a:ext cx="0" cy="523121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chilly" dir="t"/>
          </a:scene3d>
        </p:spPr>
        <p:txBody>
          <a:bodyPr wrap="none" lIns="91398" tIns="45694" rIns="91398" bIns="45694" anchor="ctr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197" name="Freeform 183"/>
          <p:cNvSpPr>
            <a:spLocks noChangeArrowheads="1"/>
          </p:cNvSpPr>
          <p:nvPr/>
        </p:nvSpPr>
        <p:spPr bwMode="auto">
          <a:xfrm>
            <a:off x="13715998" y="12098336"/>
            <a:ext cx="0" cy="309561"/>
          </a:xfrm>
          <a:custGeom>
            <a:avLst/>
            <a:gdLst>
              <a:gd name="T0" fmla="*/ 0 w 1"/>
              <a:gd name="T1" fmla="*/ 0 h 742"/>
              <a:gd name="T2" fmla="*/ 0 w 1"/>
              <a:gd name="T3" fmla="*/ 2147483647 h 742"/>
              <a:gd name="T4" fmla="*/ 0 60000 65536"/>
              <a:gd name="T5" fmla="*/ 0 60000 65536"/>
              <a:gd name="T6" fmla="*/ 0 w 1"/>
              <a:gd name="T7" fmla="*/ 0 h 742"/>
              <a:gd name="T8" fmla="*/ 1 w 1"/>
              <a:gd name="T9" fmla="*/ 742 h 7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742">
                <a:moveTo>
                  <a:pt x="0" y="0"/>
                </a:moveTo>
                <a:lnTo>
                  <a:pt x="0" y="741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lIns="91398" tIns="45694" rIns="91398" bIns="45694" anchor="ctr"/>
          <a:lstStyle/>
          <a:p>
            <a:pPr>
              <a:defRPr/>
            </a:pPr>
            <a:endParaRPr lang="es-ES" sz="500" dirty="0">
              <a:latin typeface="+mj-lt"/>
            </a:endParaRPr>
          </a:p>
        </p:txBody>
      </p:sp>
      <p:sp>
        <p:nvSpPr>
          <p:cNvPr id="2199" name="Line 186"/>
          <p:cNvSpPr>
            <a:spLocks noChangeShapeType="1"/>
          </p:cNvSpPr>
          <p:nvPr/>
        </p:nvSpPr>
        <p:spPr bwMode="auto">
          <a:xfrm>
            <a:off x="20250151" y="8186740"/>
            <a:ext cx="0" cy="360045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200" name="Line 187"/>
          <p:cNvSpPr>
            <a:spLocks noChangeShapeType="1"/>
          </p:cNvSpPr>
          <p:nvPr/>
        </p:nvSpPr>
        <p:spPr bwMode="auto">
          <a:xfrm flipH="1">
            <a:off x="20245389" y="11099797"/>
            <a:ext cx="4761" cy="4740278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202" name="Freeform 189"/>
          <p:cNvSpPr>
            <a:spLocks noChangeArrowheads="1"/>
          </p:cNvSpPr>
          <p:nvPr/>
        </p:nvSpPr>
        <p:spPr bwMode="auto">
          <a:xfrm flipH="1">
            <a:off x="16222665" y="12098336"/>
            <a:ext cx="0" cy="298452"/>
          </a:xfrm>
          <a:custGeom>
            <a:avLst/>
            <a:gdLst>
              <a:gd name="T0" fmla="*/ 0 w 1"/>
              <a:gd name="T1" fmla="*/ 0 h 741"/>
              <a:gd name="T2" fmla="*/ 0 w 1"/>
              <a:gd name="T3" fmla="*/ 2147483647 h 741"/>
              <a:gd name="T4" fmla="*/ 0 60000 65536"/>
              <a:gd name="T5" fmla="*/ 0 60000 65536"/>
              <a:gd name="T6" fmla="*/ 0 w 1"/>
              <a:gd name="T7" fmla="*/ 0 h 741"/>
              <a:gd name="T8" fmla="*/ 1 w 1"/>
              <a:gd name="T9" fmla="*/ 741 h 74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741">
                <a:moveTo>
                  <a:pt x="0" y="0"/>
                </a:moveTo>
                <a:lnTo>
                  <a:pt x="0" y="740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lIns="91398" tIns="45694" rIns="91398" bIns="45694" anchor="ctr"/>
          <a:lstStyle/>
          <a:p>
            <a:pPr>
              <a:defRPr/>
            </a:pPr>
            <a:endParaRPr lang="es-ES" sz="500" dirty="0">
              <a:latin typeface="+mj-lt"/>
            </a:endParaRPr>
          </a:p>
        </p:txBody>
      </p:sp>
      <p:sp>
        <p:nvSpPr>
          <p:cNvPr id="2203" name="Line 190"/>
          <p:cNvSpPr>
            <a:spLocks noChangeShapeType="1"/>
          </p:cNvSpPr>
          <p:nvPr/>
        </p:nvSpPr>
        <p:spPr bwMode="auto">
          <a:xfrm flipH="1">
            <a:off x="20243799" y="6264276"/>
            <a:ext cx="0" cy="2405062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239" name="Rectangle 191"/>
          <p:cNvSpPr>
            <a:spLocks noChangeArrowheads="1"/>
          </p:cNvSpPr>
          <p:nvPr/>
        </p:nvSpPr>
        <p:spPr bwMode="auto">
          <a:xfrm>
            <a:off x="8637591" y="6856424"/>
            <a:ext cx="2759073" cy="577852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  <a:ln w="25400" algn="ctr">
            <a:solidFill>
              <a:srgbClr val="000000"/>
            </a:solidFill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chilly" dir="t"/>
          </a:scene3d>
        </p:spPr>
        <p:txBody>
          <a:bodyPr lIns="91398" tIns="45694" rIns="91398" bIns="45694" anchor="ctr"/>
          <a:lstStyle/>
          <a:p>
            <a:pPr algn="ctr">
              <a:defRPr/>
            </a:pPr>
            <a:r>
              <a:rPr lang="es-EC" sz="1000" b="1" dirty="0">
                <a:latin typeface="+mj-lt"/>
                <a:cs typeface="Lucida Sans Unicode" pitchFamily="34" charset="0"/>
              </a:rPr>
              <a:t>CORTE CONSTITUCIONAL</a:t>
            </a:r>
          </a:p>
        </p:txBody>
      </p:sp>
      <p:sp>
        <p:nvSpPr>
          <p:cNvPr id="2207" name="Rectangle 195"/>
          <p:cNvSpPr>
            <a:spLocks noChangeArrowheads="1"/>
          </p:cNvSpPr>
          <p:nvPr/>
        </p:nvSpPr>
        <p:spPr bwMode="auto">
          <a:xfrm>
            <a:off x="15430507" y="12385626"/>
            <a:ext cx="1714498" cy="34448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89953" tIns="46777" rIns="89953" bIns="46777" anchor="ctr"/>
          <a:lstStyle/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SECRETARÍA NACIONAL DE LA ADMINISTRACIÓN PÚBLICA - SNAP</a:t>
            </a:r>
          </a:p>
        </p:txBody>
      </p:sp>
      <p:sp>
        <p:nvSpPr>
          <p:cNvPr id="2245" name="Line 197"/>
          <p:cNvSpPr>
            <a:spLocks noChangeShapeType="1"/>
          </p:cNvSpPr>
          <p:nvPr/>
        </p:nvSpPr>
        <p:spPr bwMode="auto">
          <a:xfrm>
            <a:off x="38849486" y="8547320"/>
            <a:ext cx="3560578" cy="22008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chilly" dir="t"/>
          </a:scene3d>
        </p:spPr>
        <p:txBody>
          <a:bodyPr wrap="none" lIns="91398" tIns="45694" rIns="91398" bIns="45694" anchor="ctr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246" name="Line 198"/>
          <p:cNvSpPr>
            <a:spLocks noChangeShapeType="1"/>
          </p:cNvSpPr>
          <p:nvPr/>
        </p:nvSpPr>
        <p:spPr bwMode="auto">
          <a:xfrm flipH="1">
            <a:off x="42410064" y="8569336"/>
            <a:ext cx="0" cy="521929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chilly" dir="t"/>
          </a:scene3d>
        </p:spPr>
        <p:txBody>
          <a:bodyPr wrap="none" lIns="91398" tIns="45694" rIns="91398" bIns="45694" anchor="ctr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247" name="Line 199"/>
          <p:cNvSpPr>
            <a:spLocks noChangeShapeType="1"/>
          </p:cNvSpPr>
          <p:nvPr/>
        </p:nvSpPr>
        <p:spPr bwMode="auto">
          <a:xfrm flipH="1">
            <a:off x="37114239" y="6272212"/>
            <a:ext cx="0" cy="1143009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chilly" dir="t"/>
          </a:scene3d>
        </p:spPr>
        <p:txBody>
          <a:bodyPr wrap="none" lIns="91398" tIns="45694" rIns="91398" bIns="45694" anchor="ctr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212" name="Line 200"/>
          <p:cNvSpPr>
            <a:spLocks noChangeShapeType="1"/>
          </p:cNvSpPr>
          <p:nvPr/>
        </p:nvSpPr>
        <p:spPr bwMode="auto">
          <a:xfrm>
            <a:off x="642941" y="6026150"/>
            <a:ext cx="3806823" cy="0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213" name="Line 201"/>
          <p:cNvSpPr>
            <a:spLocks noChangeShapeType="1"/>
          </p:cNvSpPr>
          <p:nvPr/>
        </p:nvSpPr>
        <p:spPr bwMode="auto">
          <a:xfrm flipV="1">
            <a:off x="571498" y="6026149"/>
            <a:ext cx="71438" cy="28809953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6" name="Line 202"/>
          <p:cNvSpPr>
            <a:spLocks noChangeShapeType="1"/>
          </p:cNvSpPr>
          <p:nvPr/>
        </p:nvSpPr>
        <p:spPr bwMode="auto">
          <a:xfrm flipV="1">
            <a:off x="571505" y="34815472"/>
            <a:ext cx="43678477" cy="46037"/>
          </a:xfrm>
          <a:prstGeom prst="line">
            <a:avLst/>
          </a:prstGeom>
          <a:noFill/>
          <a:ln w="3816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215" name="Line 203"/>
          <p:cNvSpPr>
            <a:spLocks noChangeShapeType="1"/>
          </p:cNvSpPr>
          <p:nvPr/>
        </p:nvSpPr>
        <p:spPr bwMode="auto">
          <a:xfrm flipV="1">
            <a:off x="44249975" y="5976936"/>
            <a:ext cx="71438" cy="28809953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7" name="Line 204"/>
          <p:cNvSpPr>
            <a:spLocks noChangeShapeType="1"/>
          </p:cNvSpPr>
          <p:nvPr/>
        </p:nvSpPr>
        <p:spPr bwMode="auto">
          <a:xfrm>
            <a:off x="38973138" y="5976936"/>
            <a:ext cx="5348287" cy="0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217" name="Text Box 205"/>
          <p:cNvSpPr txBox="1">
            <a:spLocks noChangeArrowheads="1"/>
          </p:cNvSpPr>
          <p:nvPr/>
        </p:nvSpPr>
        <p:spPr bwMode="auto">
          <a:xfrm>
            <a:off x="685813" y="33412126"/>
            <a:ext cx="4175124" cy="1252899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53977" tIns="10791" rIns="53977" bIns="10791">
            <a:spAutoFit/>
          </a:bodyPr>
          <a:lstStyle/>
          <a:p>
            <a:pPr algn="ctr" defTabSz="449051" eaLnBrk="0" hangingPunct="0">
              <a:spcBef>
                <a:spcPts val="802"/>
              </a:spcBef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1000" b="1" dirty="0">
              <a:latin typeface="+mj-lt"/>
              <a:cs typeface="Lucida Sans Unicode" pitchFamily="34" charset="0"/>
            </a:endParaRPr>
          </a:p>
          <a:p>
            <a:pPr defTabSz="449051" eaLnBrk="0" hangingPunct="0">
              <a:buClr>
                <a:srgbClr val="000000"/>
              </a:buClr>
              <a:buSzPct val="100000"/>
              <a:tabLst>
                <a:tab pos="0" algn="l"/>
                <a:tab pos="758463" algn="l"/>
                <a:tab pos="1520101" algn="l"/>
                <a:tab pos="2284905" algn="l"/>
                <a:tab pos="3043368" algn="l"/>
                <a:tab pos="3805006" algn="l"/>
                <a:tab pos="4569819" algn="l"/>
                <a:tab pos="5328282" algn="l"/>
                <a:tab pos="6089906" algn="l"/>
                <a:tab pos="6854719" algn="l"/>
                <a:tab pos="7613178" algn="l"/>
                <a:tab pos="8374816" algn="l"/>
                <a:tab pos="9139629" algn="l"/>
                <a:tab pos="9898082" algn="l"/>
                <a:tab pos="10659720" algn="l"/>
                <a:tab pos="10775560" algn="l"/>
              </a:tabLst>
              <a:defRPr/>
            </a:pPr>
            <a:r>
              <a:rPr lang="es-EC" sz="1000" b="1" dirty="0">
                <a:latin typeface="+mj-lt"/>
                <a:cs typeface="Lucida Sans Unicode" pitchFamily="34" charset="0"/>
              </a:rPr>
              <a:t>FUENTE: 	</a:t>
            </a:r>
            <a:r>
              <a:rPr lang="es-EC" sz="1000" dirty="0">
                <a:latin typeface="+mj-lt"/>
                <a:cs typeface="Lucida Sans Unicode" pitchFamily="34" charset="0"/>
              </a:rPr>
              <a:t>NORMATIVIDAD </a:t>
            </a:r>
            <a:r>
              <a:rPr lang="es-EC" sz="1000" dirty="0" smtClean="0">
                <a:latin typeface="+mj-lt"/>
                <a:cs typeface="Lucida Sans Unicode" pitchFamily="34" charset="0"/>
              </a:rPr>
              <a:t>NACIONAL    </a:t>
            </a:r>
            <a:endParaRPr lang="es-EC" sz="1000" dirty="0">
              <a:latin typeface="+mj-lt"/>
              <a:cs typeface="Lucida Sans Unicode" pitchFamily="34" charset="0"/>
            </a:endParaRPr>
          </a:p>
          <a:p>
            <a:pPr defTabSz="449051" eaLnBrk="0" hangingPunct="0">
              <a:buClr>
                <a:srgbClr val="000000"/>
              </a:buClr>
              <a:buSzPct val="100000"/>
              <a:tabLst>
                <a:tab pos="0" algn="l"/>
                <a:tab pos="758463" algn="l"/>
                <a:tab pos="1520101" algn="l"/>
                <a:tab pos="2284905" algn="l"/>
                <a:tab pos="3043368" algn="l"/>
                <a:tab pos="3805006" algn="l"/>
                <a:tab pos="4569819" algn="l"/>
                <a:tab pos="5328282" algn="l"/>
                <a:tab pos="6089906" algn="l"/>
                <a:tab pos="6854719" algn="l"/>
                <a:tab pos="7613178" algn="l"/>
                <a:tab pos="8374816" algn="l"/>
                <a:tab pos="9139629" algn="l"/>
                <a:tab pos="9898082" algn="l"/>
                <a:tab pos="10659720" algn="l"/>
                <a:tab pos="10775560" algn="l"/>
              </a:tabLst>
              <a:defRPr/>
            </a:pPr>
            <a:r>
              <a:rPr lang="es-EC" sz="1000" b="1" dirty="0" smtClean="0">
                <a:latin typeface="+mj-lt"/>
                <a:cs typeface="Lucida Sans Unicode" pitchFamily="34" charset="0"/>
              </a:rPr>
              <a:t>ORGANIGRAMA MES DE FEBRERO DE 2015</a:t>
            </a:r>
          </a:p>
          <a:p>
            <a:pPr defTabSz="449051" eaLnBrk="0" hangingPunct="0">
              <a:buClr>
                <a:srgbClr val="000000"/>
              </a:buClr>
              <a:buSzPct val="100000"/>
              <a:tabLst>
                <a:tab pos="0" algn="l"/>
                <a:tab pos="758463" algn="l"/>
                <a:tab pos="1520101" algn="l"/>
                <a:tab pos="2284905" algn="l"/>
                <a:tab pos="3043368" algn="l"/>
                <a:tab pos="3805006" algn="l"/>
                <a:tab pos="4569819" algn="l"/>
                <a:tab pos="5328282" algn="l"/>
                <a:tab pos="6089906" algn="l"/>
                <a:tab pos="6854719" algn="l"/>
                <a:tab pos="7613178" algn="l"/>
                <a:tab pos="8374816" algn="l"/>
                <a:tab pos="9139629" algn="l"/>
                <a:tab pos="9898082" algn="l"/>
                <a:tab pos="10659720" algn="l"/>
                <a:tab pos="10775560" algn="l"/>
              </a:tabLst>
              <a:defRPr/>
            </a:pPr>
            <a:r>
              <a:rPr lang="es-EC" sz="1000" b="1" dirty="0" smtClean="0">
                <a:latin typeface="+mj-lt"/>
                <a:cs typeface="Lucida Sans Unicode" pitchFamily="34" charset="0"/>
              </a:rPr>
              <a:t>FECHA </a:t>
            </a:r>
            <a:r>
              <a:rPr lang="es-EC" sz="1000" b="1" dirty="0">
                <a:latin typeface="+mj-lt"/>
                <a:cs typeface="Lucida Sans Unicode" pitchFamily="34" charset="0"/>
              </a:rPr>
              <a:t>DE CORTE </a:t>
            </a:r>
            <a:r>
              <a:rPr lang="es-EC" sz="1000" b="1" dirty="0" smtClean="0">
                <a:latin typeface="+mj-lt"/>
                <a:cs typeface="Lucida Sans Unicode" pitchFamily="34" charset="0"/>
              </a:rPr>
              <a:t>:    </a:t>
            </a:r>
            <a:r>
              <a:rPr lang="es-EC" sz="1000" dirty="0" smtClean="0">
                <a:latin typeface="+mj-lt"/>
                <a:cs typeface="Lucida Sans Unicode" pitchFamily="34" charset="0"/>
              </a:rPr>
              <a:t>31 </a:t>
            </a:r>
            <a:r>
              <a:rPr lang="es-EC" sz="1000" dirty="0">
                <a:latin typeface="+mj-lt"/>
                <a:cs typeface="Lucida Sans Unicode" pitchFamily="34" charset="0"/>
              </a:rPr>
              <a:t>DE </a:t>
            </a:r>
            <a:r>
              <a:rPr lang="es-EC" sz="1000" dirty="0" smtClean="0">
                <a:latin typeface="+mj-lt"/>
                <a:cs typeface="Lucida Sans Unicode" pitchFamily="34" charset="0"/>
              </a:rPr>
              <a:t>ENERO DE 2015</a:t>
            </a:r>
            <a:endParaRPr lang="es-EC" sz="1000" dirty="0">
              <a:latin typeface="+mj-lt"/>
              <a:cs typeface="Lucida Sans Unicode" pitchFamily="34" charset="0"/>
            </a:endParaRPr>
          </a:p>
          <a:p>
            <a:pPr defTabSz="449051" eaLnBrk="0" hangingPunct="0">
              <a:buClr>
                <a:srgbClr val="000000"/>
              </a:buClr>
              <a:buSzPct val="100000"/>
              <a:tabLst>
                <a:tab pos="0" algn="l"/>
                <a:tab pos="758463" algn="l"/>
                <a:tab pos="1520101" algn="l"/>
                <a:tab pos="2284905" algn="l"/>
                <a:tab pos="3043368" algn="l"/>
                <a:tab pos="3805006" algn="l"/>
                <a:tab pos="4569819" algn="l"/>
                <a:tab pos="5328282" algn="l"/>
                <a:tab pos="6089906" algn="l"/>
                <a:tab pos="6854719" algn="l"/>
                <a:tab pos="7613178" algn="l"/>
                <a:tab pos="8374816" algn="l"/>
                <a:tab pos="9139629" algn="l"/>
                <a:tab pos="9898082" algn="l"/>
                <a:tab pos="10659720" algn="l"/>
                <a:tab pos="10775560" algn="l"/>
              </a:tabLst>
              <a:defRPr/>
            </a:pPr>
            <a:endParaRPr lang="es-EC" sz="1000" b="1" dirty="0">
              <a:latin typeface="+mj-lt"/>
              <a:cs typeface="Lucida Sans Unicode" pitchFamily="34" charset="0"/>
            </a:endParaRPr>
          </a:p>
          <a:p>
            <a:pPr defTabSz="449051" eaLnBrk="0" hangingPunct="0">
              <a:buClr>
                <a:srgbClr val="000000"/>
              </a:buClr>
              <a:buSzPct val="100000"/>
              <a:tabLst>
                <a:tab pos="0" algn="l"/>
                <a:tab pos="758463" algn="l"/>
                <a:tab pos="1520101" algn="l"/>
                <a:tab pos="2284905" algn="l"/>
                <a:tab pos="3043368" algn="l"/>
                <a:tab pos="3805006" algn="l"/>
                <a:tab pos="4569819" algn="l"/>
                <a:tab pos="5328282" algn="l"/>
                <a:tab pos="6089906" algn="l"/>
                <a:tab pos="6854719" algn="l"/>
                <a:tab pos="7613178" algn="l"/>
                <a:tab pos="8374816" algn="l"/>
                <a:tab pos="9139629" algn="l"/>
                <a:tab pos="9898082" algn="l"/>
                <a:tab pos="10659720" algn="l"/>
                <a:tab pos="10775560" algn="l"/>
              </a:tabLst>
              <a:defRPr/>
            </a:pPr>
            <a:r>
              <a:rPr lang="es-EC" sz="1000" b="1" dirty="0">
                <a:latin typeface="+mj-lt"/>
                <a:cs typeface="Lucida Sans Unicode" pitchFamily="34" charset="0"/>
              </a:rPr>
              <a:t>ELABORADO POR:</a:t>
            </a:r>
            <a:r>
              <a:rPr lang="es-EC" sz="1000" dirty="0">
                <a:latin typeface="+mj-lt"/>
                <a:cs typeface="Lucida Sans Unicode" pitchFamily="34" charset="0"/>
              </a:rPr>
              <a:t>   MINISTERIO </a:t>
            </a:r>
            <a:r>
              <a:rPr lang="es-EC" sz="1000" dirty="0" smtClean="0">
                <a:latin typeface="+mj-lt"/>
                <a:cs typeface="Lucida Sans Unicode" pitchFamily="34" charset="0"/>
              </a:rPr>
              <a:t>DEL  TRABAJO   </a:t>
            </a:r>
            <a:r>
              <a:rPr lang="es-EC" sz="1000" dirty="0">
                <a:latin typeface="+mj-lt"/>
                <a:cs typeface="Lucida Sans Unicode" pitchFamily="34" charset="0"/>
              </a:rPr>
              <a:t>– </a:t>
            </a:r>
            <a:r>
              <a:rPr lang="es-EC" sz="1000" dirty="0" smtClean="0">
                <a:latin typeface="+mj-lt"/>
                <a:cs typeface="Lucida Sans Unicode" pitchFamily="34" charset="0"/>
              </a:rPr>
              <a:t> DIRECCIÓN </a:t>
            </a:r>
            <a:r>
              <a:rPr lang="es-EC" sz="1000" dirty="0">
                <a:latin typeface="+mj-lt"/>
                <a:cs typeface="Lucida Sans Unicode" pitchFamily="34" charset="0"/>
              </a:rPr>
              <a:t>DE SEGUIMIENTO Y MONITOREO A LAS </a:t>
            </a:r>
            <a:r>
              <a:rPr lang="es-EC" sz="1000" dirty="0" smtClean="0">
                <a:latin typeface="+mj-lt"/>
                <a:cs typeface="Lucida Sans Unicode" pitchFamily="34" charset="0"/>
              </a:rPr>
              <a:t>UATH</a:t>
            </a:r>
            <a:endParaRPr lang="es-EC" sz="1000" dirty="0">
              <a:latin typeface="+mj-lt"/>
              <a:cs typeface="Lucida Sans Unicode" pitchFamily="34" charset="0"/>
            </a:endParaRPr>
          </a:p>
          <a:p>
            <a:pPr defTabSz="449051" eaLnBrk="0" hangingPunct="0">
              <a:buClr>
                <a:srgbClr val="000000"/>
              </a:buClr>
              <a:buSzPct val="100000"/>
              <a:tabLst>
                <a:tab pos="0" algn="l"/>
                <a:tab pos="758463" algn="l"/>
                <a:tab pos="1520101" algn="l"/>
                <a:tab pos="2284905" algn="l"/>
                <a:tab pos="3043368" algn="l"/>
                <a:tab pos="3805006" algn="l"/>
                <a:tab pos="4569819" algn="l"/>
                <a:tab pos="5328282" algn="l"/>
                <a:tab pos="6089906" algn="l"/>
                <a:tab pos="6854719" algn="l"/>
                <a:tab pos="7613178" algn="l"/>
                <a:tab pos="8374816" algn="l"/>
                <a:tab pos="9139629" algn="l"/>
                <a:tab pos="9898082" algn="l"/>
                <a:tab pos="10659720" algn="l"/>
                <a:tab pos="10775560" algn="l"/>
              </a:tabLst>
              <a:defRPr/>
            </a:pPr>
            <a:endParaRPr lang="es-EC" sz="1000" dirty="0">
              <a:latin typeface="+mj-lt"/>
              <a:cs typeface="Lucida Sans Unicode" pitchFamily="34" charset="0"/>
            </a:endParaRPr>
          </a:p>
        </p:txBody>
      </p:sp>
      <p:sp>
        <p:nvSpPr>
          <p:cNvPr id="2254" name="Rectangle 206"/>
          <p:cNvSpPr>
            <a:spLocks noChangeArrowheads="1"/>
          </p:cNvSpPr>
          <p:nvPr/>
        </p:nvSpPr>
        <p:spPr bwMode="auto">
          <a:xfrm>
            <a:off x="10909314" y="26801767"/>
            <a:ext cx="8064498" cy="369407"/>
          </a:xfrm>
          <a:prstGeom prst="rect">
            <a:avLst/>
          </a:prstGeom>
          <a:noFill/>
          <a:ln w="25400">
            <a:noFill/>
            <a:round/>
            <a:headEnd/>
            <a:tailEnd/>
          </a:ln>
          <a:effectLst/>
        </p:spPr>
        <p:txBody>
          <a:bodyPr lIns="77723" tIns="38137" rIns="77723" bIns="38137">
            <a:spAutoFit/>
          </a:bodyPr>
          <a:lstStyle/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19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Lucida Sans Unicode" pitchFamily="34" charset="0"/>
              </a:rPr>
              <a:t>INSTITUCIONES  CREADAS POR LA CONSTITUCIÓN O LA LEY</a:t>
            </a:r>
          </a:p>
        </p:txBody>
      </p:sp>
      <p:sp>
        <p:nvSpPr>
          <p:cNvPr id="2260" name="Line 212"/>
          <p:cNvSpPr>
            <a:spLocks noChangeShapeType="1"/>
          </p:cNvSpPr>
          <p:nvPr/>
        </p:nvSpPr>
        <p:spPr bwMode="auto">
          <a:xfrm flipH="1">
            <a:off x="5877718" y="6262245"/>
            <a:ext cx="0" cy="604165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chilly" dir="t"/>
          </a:scene3d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261" name="Rectangle 213"/>
          <p:cNvSpPr>
            <a:spLocks noChangeArrowheads="1"/>
          </p:cNvSpPr>
          <p:nvPr/>
        </p:nvSpPr>
        <p:spPr bwMode="auto">
          <a:xfrm>
            <a:off x="4383098" y="6881823"/>
            <a:ext cx="3003551" cy="577852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  <a:ln w="25400" algn="ctr">
            <a:solidFill>
              <a:srgbClr val="000000"/>
            </a:solidFill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chilly" dir="t"/>
          </a:scene3d>
        </p:spPr>
        <p:txBody>
          <a:bodyPr lIns="91398" tIns="45694" rIns="91398" bIns="45694" anchor="ctr"/>
          <a:lstStyle/>
          <a:p>
            <a:pPr algn="ctr">
              <a:defRPr/>
            </a:pPr>
            <a:r>
              <a:rPr lang="es-EC" sz="1000" b="1" dirty="0">
                <a:latin typeface="+mj-lt"/>
                <a:cs typeface="Lucida Sans Unicode" pitchFamily="34" charset="0"/>
              </a:rPr>
              <a:t>ASAMBLEA NACIONAL</a:t>
            </a:r>
          </a:p>
        </p:txBody>
      </p:sp>
      <p:sp>
        <p:nvSpPr>
          <p:cNvPr id="2263" name="Rectangle 215"/>
          <p:cNvSpPr>
            <a:spLocks noChangeArrowheads="1"/>
          </p:cNvSpPr>
          <p:nvPr/>
        </p:nvSpPr>
        <p:spPr bwMode="auto">
          <a:xfrm>
            <a:off x="4079885" y="5719765"/>
            <a:ext cx="3646487" cy="533400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  <a:ln w="25400">
            <a:solidFill>
              <a:srgbClr val="000000"/>
            </a:solidFill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chilly" dir="t"/>
          </a:scene3d>
        </p:spPr>
        <p:txBody>
          <a:bodyPr wrap="none" lIns="91398" tIns="45694" rIns="91398" bIns="45694" anchor="ctr"/>
          <a:lstStyle/>
          <a:p>
            <a:pPr algn="ctr">
              <a:defRPr/>
            </a:pPr>
            <a:r>
              <a:rPr lang="es-EC" sz="1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Lucida Sans Unicode" pitchFamily="34" charset="0"/>
              </a:rPr>
              <a:t>F U N C I Ó N   L E G I S L A T I VA</a:t>
            </a:r>
            <a:endParaRPr lang="es-ES" sz="1400" dirty="0">
              <a:latin typeface="+mj-lt"/>
            </a:endParaRPr>
          </a:p>
        </p:txBody>
      </p:sp>
      <p:sp>
        <p:nvSpPr>
          <p:cNvPr id="2269" name="Rectangle 221"/>
          <p:cNvSpPr>
            <a:spLocks noChangeArrowheads="1"/>
          </p:cNvSpPr>
          <p:nvPr/>
        </p:nvSpPr>
        <p:spPr bwMode="auto">
          <a:xfrm>
            <a:off x="42615940" y="7742183"/>
            <a:ext cx="1338261" cy="380998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  <a:ln w="25400">
            <a:solidFill>
              <a:srgbClr val="000000"/>
            </a:solidFill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chilly" dir="t"/>
          </a:scene3d>
        </p:spPr>
        <p:txBody>
          <a:bodyPr wrap="none" lIns="89953" tIns="46777" rIns="89953" bIns="46777" anchor="ctr"/>
          <a:lstStyle/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SERVICIO NOTARIAL</a:t>
            </a:r>
          </a:p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MARTILLADORES JUDICIALES</a:t>
            </a:r>
          </a:p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DEPOSITARIOS JUDICIALES</a:t>
            </a:r>
          </a:p>
        </p:txBody>
      </p:sp>
      <p:sp>
        <p:nvSpPr>
          <p:cNvPr id="2279" name="Rectangle 231"/>
          <p:cNvSpPr>
            <a:spLocks noChangeArrowheads="1"/>
          </p:cNvSpPr>
          <p:nvPr/>
        </p:nvSpPr>
        <p:spPr bwMode="auto">
          <a:xfrm>
            <a:off x="9034475" y="16716386"/>
            <a:ext cx="4252913" cy="369407"/>
          </a:xfrm>
          <a:prstGeom prst="rect">
            <a:avLst/>
          </a:prstGeom>
          <a:noFill/>
          <a:ln w="25400">
            <a:noFill/>
            <a:round/>
            <a:headEnd/>
            <a:tailEnd/>
          </a:ln>
          <a:effectLst/>
        </p:spPr>
        <p:txBody>
          <a:bodyPr lIns="77723" tIns="38137" rIns="77723" bIns="38137">
            <a:spAutoFit/>
          </a:bodyPr>
          <a:lstStyle/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19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Lucida Sans Unicode" pitchFamily="34" charset="0"/>
              </a:rPr>
              <a:t>INSTITUCIONES  ADSCRITAS</a:t>
            </a:r>
          </a:p>
        </p:txBody>
      </p:sp>
      <p:sp>
        <p:nvSpPr>
          <p:cNvPr id="2280" name="Rectangle 232"/>
          <p:cNvSpPr>
            <a:spLocks noChangeArrowheads="1"/>
          </p:cNvSpPr>
          <p:nvPr/>
        </p:nvSpPr>
        <p:spPr bwMode="auto">
          <a:xfrm>
            <a:off x="7381888" y="11352214"/>
            <a:ext cx="6091238" cy="369407"/>
          </a:xfrm>
          <a:prstGeom prst="rect">
            <a:avLst/>
          </a:prstGeom>
          <a:noFill/>
          <a:ln w="25400">
            <a:noFill/>
            <a:round/>
            <a:headEnd/>
            <a:tailEnd/>
          </a:ln>
          <a:effectLst/>
        </p:spPr>
        <p:txBody>
          <a:bodyPr lIns="77723" tIns="38137" rIns="77723" bIns="38137">
            <a:spAutoFit/>
          </a:bodyPr>
          <a:lstStyle/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19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Lucida Sans Unicode" pitchFamily="34" charset="0"/>
              </a:rPr>
              <a:t>INSTITUCIONES ADSCRITAS A LA PRESIDENCIA             </a:t>
            </a:r>
          </a:p>
        </p:txBody>
      </p:sp>
      <p:sp>
        <p:nvSpPr>
          <p:cNvPr id="2282" name="Rectangle 234"/>
          <p:cNvSpPr>
            <a:spLocks noChangeArrowheads="1"/>
          </p:cNvSpPr>
          <p:nvPr/>
        </p:nvSpPr>
        <p:spPr bwMode="auto">
          <a:xfrm>
            <a:off x="28348571" y="6980180"/>
            <a:ext cx="1557337" cy="368298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  <a:ln w="25400" algn="ctr">
            <a:solidFill>
              <a:srgbClr val="000000"/>
            </a:solidFill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chilly" dir="t"/>
          </a:scene3d>
        </p:spPr>
        <p:txBody>
          <a:bodyPr lIns="91398" tIns="45694" rIns="91398" bIns="45694" anchor="ctr"/>
          <a:lstStyle/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CONTRALORÍA GENERAL</a:t>
            </a:r>
          </a:p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DEL ESTADO</a:t>
            </a:r>
            <a:endParaRPr lang="es-EC" sz="2400" dirty="0">
              <a:latin typeface="+mj-lt"/>
              <a:cs typeface="Lucida Sans Unicode" pitchFamily="34" charset="0"/>
            </a:endParaRPr>
          </a:p>
        </p:txBody>
      </p:sp>
      <p:sp>
        <p:nvSpPr>
          <p:cNvPr id="2285" name="Rectangle 237"/>
          <p:cNvSpPr>
            <a:spLocks noChangeArrowheads="1"/>
          </p:cNvSpPr>
          <p:nvPr/>
        </p:nvSpPr>
        <p:spPr bwMode="auto">
          <a:xfrm>
            <a:off x="27543131" y="11352214"/>
            <a:ext cx="6091238" cy="36940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77723" tIns="38137" rIns="77723" bIns="38137">
            <a:spAutoFit/>
          </a:bodyPr>
          <a:lstStyle/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19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Lucida Sans Unicode" pitchFamily="34" charset="0"/>
              </a:rPr>
              <a:t>INSTITUCIONES ADSCRITAS A LA PRESIDENCIA             </a:t>
            </a:r>
          </a:p>
        </p:txBody>
      </p:sp>
      <p:sp>
        <p:nvSpPr>
          <p:cNvPr id="2287" name="Rectangle 239"/>
          <p:cNvSpPr>
            <a:spLocks noChangeArrowheads="1"/>
          </p:cNvSpPr>
          <p:nvPr/>
        </p:nvSpPr>
        <p:spPr bwMode="auto">
          <a:xfrm>
            <a:off x="19288122" y="26787482"/>
            <a:ext cx="7894639" cy="369407"/>
          </a:xfrm>
          <a:prstGeom prst="rect">
            <a:avLst/>
          </a:prstGeom>
          <a:noFill/>
          <a:ln w="25400">
            <a:noFill/>
            <a:round/>
            <a:headEnd/>
            <a:tailEnd/>
          </a:ln>
          <a:effectLst/>
        </p:spPr>
        <p:txBody>
          <a:bodyPr lIns="77723" tIns="38137" rIns="77723" bIns="38137">
            <a:spAutoFit/>
          </a:bodyPr>
          <a:lstStyle/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19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Lucida Sans Unicode" pitchFamily="34" charset="0"/>
              </a:rPr>
              <a:t>INSTITUCIONES CREADAS POR LA CONSTITUCIÓN O LA LEY</a:t>
            </a:r>
            <a:endParaRPr lang="es-EC" sz="2400" b="1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  <a:cs typeface="Lucida Sans Unicode" pitchFamily="34" charset="0"/>
            </a:endParaRPr>
          </a:p>
        </p:txBody>
      </p:sp>
      <p:sp useBgFill="1">
        <p:nvSpPr>
          <p:cNvPr id="2252" name="Rectangle 240"/>
          <p:cNvSpPr>
            <a:spLocks noChangeArrowheads="1"/>
          </p:cNvSpPr>
          <p:nvPr/>
        </p:nvSpPr>
        <p:spPr bwMode="auto">
          <a:xfrm>
            <a:off x="26074701" y="12355513"/>
            <a:ext cx="1785936" cy="309561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3600" tIns="10791" rIns="3600" bIns="10791" anchor="ctr"/>
          <a:lstStyle/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SECRETARÍA NACIONAL DE PLANIFICACIÓN Y DESARROLLO -SENPLADES</a:t>
            </a:r>
          </a:p>
        </p:txBody>
      </p:sp>
      <p:sp>
        <p:nvSpPr>
          <p:cNvPr id="2253" name="Freeform 241"/>
          <p:cNvSpPr>
            <a:spLocks noChangeArrowheads="1"/>
          </p:cNvSpPr>
          <p:nvPr/>
        </p:nvSpPr>
        <p:spPr bwMode="auto">
          <a:xfrm>
            <a:off x="26962099" y="12098342"/>
            <a:ext cx="0" cy="250824"/>
          </a:xfrm>
          <a:custGeom>
            <a:avLst/>
            <a:gdLst>
              <a:gd name="T0" fmla="*/ 0 w 1"/>
              <a:gd name="T1" fmla="*/ 0 h 636"/>
              <a:gd name="T2" fmla="*/ 0 w 1"/>
              <a:gd name="T3" fmla="*/ 2147483647 h 636"/>
              <a:gd name="T4" fmla="*/ 0 60000 65536"/>
              <a:gd name="T5" fmla="*/ 0 60000 65536"/>
              <a:gd name="T6" fmla="*/ 0 w 1"/>
              <a:gd name="T7" fmla="*/ 0 h 636"/>
              <a:gd name="T8" fmla="*/ 1 w 1"/>
              <a:gd name="T9" fmla="*/ 636 h 6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636">
                <a:moveTo>
                  <a:pt x="0" y="0"/>
                </a:moveTo>
                <a:lnTo>
                  <a:pt x="0" y="635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lIns="91398" tIns="45694" rIns="91398" bIns="45694" anchor="ctr"/>
          <a:lstStyle/>
          <a:p>
            <a:pPr>
              <a:defRPr/>
            </a:pPr>
            <a:endParaRPr lang="es-ES" sz="500" dirty="0">
              <a:latin typeface="+mj-lt"/>
            </a:endParaRPr>
          </a:p>
        </p:txBody>
      </p:sp>
      <p:sp>
        <p:nvSpPr>
          <p:cNvPr id="11" name="Freeform 242"/>
          <p:cNvSpPr>
            <a:spLocks noChangeArrowheads="1"/>
          </p:cNvSpPr>
          <p:nvPr/>
        </p:nvSpPr>
        <p:spPr bwMode="auto">
          <a:xfrm>
            <a:off x="18878551" y="12098344"/>
            <a:ext cx="0" cy="269876"/>
          </a:xfrm>
          <a:custGeom>
            <a:avLst/>
            <a:gdLst>
              <a:gd name="T0" fmla="*/ 0 w 1"/>
              <a:gd name="T1" fmla="*/ 0 h 610"/>
              <a:gd name="T2" fmla="*/ 0 w 1"/>
              <a:gd name="T3" fmla="*/ 2147483647 h 610"/>
              <a:gd name="T4" fmla="*/ 0 60000 65536"/>
              <a:gd name="T5" fmla="*/ 0 60000 65536"/>
              <a:gd name="T6" fmla="*/ 0 w 1"/>
              <a:gd name="T7" fmla="*/ 0 h 610"/>
              <a:gd name="T8" fmla="*/ 1 w 1"/>
              <a:gd name="T9" fmla="*/ 610 h 61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610">
                <a:moveTo>
                  <a:pt x="0" y="0"/>
                </a:moveTo>
                <a:lnTo>
                  <a:pt x="0" y="609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lIns="91398" tIns="45694" rIns="91398" bIns="45694" anchor="ctr"/>
          <a:lstStyle/>
          <a:p>
            <a:pPr>
              <a:defRPr/>
            </a:pPr>
            <a:endParaRPr lang="es-ES" sz="500" dirty="0">
              <a:latin typeface="+mj-lt"/>
            </a:endParaRPr>
          </a:p>
        </p:txBody>
      </p:sp>
      <p:sp>
        <p:nvSpPr>
          <p:cNvPr id="12" name="Rectangle 245"/>
          <p:cNvSpPr>
            <a:spLocks noChangeArrowheads="1"/>
          </p:cNvSpPr>
          <p:nvPr/>
        </p:nvSpPr>
        <p:spPr bwMode="auto">
          <a:xfrm>
            <a:off x="18059404" y="12369803"/>
            <a:ext cx="1657348" cy="309561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89953" tIns="46777" rIns="89953" bIns="46777" anchor="ctr"/>
          <a:lstStyle/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SECRETARÍA NACIONAL DE COMUNICACIÓN - SECOM</a:t>
            </a:r>
          </a:p>
        </p:txBody>
      </p:sp>
      <p:sp>
        <p:nvSpPr>
          <p:cNvPr id="15" name="Freeform 248"/>
          <p:cNvSpPr>
            <a:spLocks noChangeArrowheads="1"/>
          </p:cNvSpPr>
          <p:nvPr/>
        </p:nvSpPr>
        <p:spPr bwMode="auto">
          <a:xfrm>
            <a:off x="17976849" y="14017639"/>
            <a:ext cx="0" cy="311152"/>
          </a:xfrm>
          <a:custGeom>
            <a:avLst/>
            <a:gdLst>
              <a:gd name="T0" fmla="*/ 0 w 10"/>
              <a:gd name="T1" fmla="*/ 0 h 865"/>
              <a:gd name="T2" fmla="*/ 2147483647 w 10"/>
              <a:gd name="T3" fmla="*/ 2147483647 h 865"/>
              <a:gd name="T4" fmla="*/ 0 60000 65536"/>
              <a:gd name="T5" fmla="*/ 0 60000 65536"/>
              <a:gd name="T6" fmla="*/ 0 w 10"/>
              <a:gd name="T7" fmla="*/ 0 h 865"/>
              <a:gd name="T8" fmla="*/ 10 w 10"/>
              <a:gd name="T9" fmla="*/ 865 h 86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" h="865">
                <a:moveTo>
                  <a:pt x="0" y="0"/>
                </a:moveTo>
                <a:lnTo>
                  <a:pt x="9" y="864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lIns="91398" tIns="45694" rIns="91398" bIns="45694" anchor="ctr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16" name="Freeform 249"/>
          <p:cNvSpPr>
            <a:spLocks noChangeArrowheads="1"/>
          </p:cNvSpPr>
          <p:nvPr/>
        </p:nvSpPr>
        <p:spPr bwMode="auto">
          <a:xfrm>
            <a:off x="27390725" y="14017639"/>
            <a:ext cx="0" cy="311152"/>
          </a:xfrm>
          <a:custGeom>
            <a:avLst/>
            <a:gdLst>
              <a:gd name="T0" fmla="*/ 0 w 10"/>
              <a:gd name="T1" fmla="*/ 0 h 865"/>
              <a:gd name="T2" fmla="*/ 2147483647 w 10"/>
              <a:gd name="T3" fmla="*/ 2147483647 h 865"/>
              <a:gd name="T4" fmla="*/ 0 60000 65536"/>
              <a:gd name="T5" fmla="*/ 0 60000 65536"/>
              <a:gd name="T6" fmla="*/ 0 w 10"/>
              <a:gd name="T7" fmla="*/ 0 h 865"/>
              <a:gd name="T8" fmla="*/ 10 w 10"/>
              <a:gd name="T9" fmla="*/ 865 h 86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" h="865">
                <a:moveTo>
                  <a:pt x="0" y="0"/>
                </a:moveTo>
                <a:lnTo>
                  <a:pt x="9" y="864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lIns="91398" tIns="45694" rIns="91398" bIns="45694" anchor="ctr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17" name="Rectangle 250"/>
          <p:cNvSpPr>
            <a:spLocks noChangeArrowheads="1"/>
          </p:cNvSpPr>
          <p:nvPr/>
        </p:nvSpPr>
        <p:spPr bwMode="auto">
          <a:xfrm>
            <a:off x="41892536" y="14330363"/>
            <a:ext cx="1712912" cy="36036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FFFFCC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89953" tIns="46777" rIns="89953" bIns="46777"/>
          <a:lstStyle/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MINISTERIO DE COORDINACIÓN DE LA POLÍTICA ECONÓMICA - MCPE</a:t>
            </a:r>
          </a:p>
        </p:txBody>
      </p:sp>
      <p:sp>
        <p:nvSpPr>
          <p:cNvPr id="18" name="Freeform 251"/>
          <p:cNvSpPr>
            <a:spLocks noChangeArrowheads="1"/>
          </p:cNvSpPr>
          <p:nvPr/>
        </p:nvSpPr>
        <p:spPr bwMode="auto">
          <a:xfrm>
            <a:off x="5194302" y="14030326"/>
            <a:ext cx="0" cy="215901"/>
          </a:xfrm>
          <a:custGeom>
            <a:avLst/>
            <a:gdLst>
              <a:gd name="T0" fmla="*/ 0 w 9"/>
              <a:gd name="T1" fmla="*/ 0 h 865"/>
              <a:gd name="T2" fmla="*/ 2147483647 w 9"/>
              <a:gd name="T3" fmla="*/ 2147483647 h 865"/>
              <a:gd name="T4" fmla="*/ 0 60000 65536"/>
              <a:gd name="T5" fmla="*/ 0 60000 65536"/>
              <a:gd name="T6" fmla="*/ 0 w 9"/>
              <a:gd name="T7" fmla="*/ 0 h 865"/>
              <a:gd name="T8" fmla="*/ 9 w 9"/>
              <a:gd name="T9" fmla="*/ 865 h 86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865">
                <a:moveTo>
                  <a:pt x="0" y="0"/>
                </a:moveTo>
                <a:lnTo>
                  <a:pt x="8" y="864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lIns="91398" tIns="45694" rIns="91398" bIns="45694" anchor="ctr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19" name="Rectangle 252"/>
          <p:cNvSpPr>
            <a:spLocks noChangeArrowheads="1"/>
          </p:cNvSpPr>
          <p:nvPr/>
        </p:nvSpPr>
        <p:spPr bwMode="auto">
          <a:xfrm>
            <a:off x="26552535" y="14304964"/>
            <a:ext cx="1711327" cy="36036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FFFFCC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17991" tIns="10791" rIns="17991" bIns="46777"/>
          <a:lstStyle/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 smtClean="0">
              <a:latin typeface="+mj-lt"/>
              <a:cs typeface="Lucida Sans Unicode" pitchFamily="34" charset="0"/>
            </a:endParaRPr>
          </a:p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 smtClean="0">
                <a:latin typeface="+mj-lt"/>
                <a:cs typeface="Lucida Sans Unicode" pitchFamily="34" charset="0"/>
              </a:rPr>
              <a:t>MINISTERIO </a:t>
            </a:r>
            <a:r>
              <a:rPr lang="es-EC" sz="500" b="1" dirty="0">
                <a:latin typeface="+mj-lt"/>
                <a:cs typeface="Lucida Sans Unicode" pitchFamily="34" charset="0"/>
              </a:rPr>
              <a:t>DE COORDINACIÓN DE LA PRODUCCIÓN, EMPLEO Y COMPETITIVIDAD - MCPEC</a:t>
            </a:r>
          </a:p>
        </p:txBody>
      </p:sp>
      <p:sp>
        <p:nvSpPr>
          <p:cNvPr id="2265" name="Line 253"/>
          <p:cNvSpPr>
            <a:spLocks noChangeShapeType="1"/>
          </p:cNvSpPr>
          <p:nvPr/>
        </p:nvSpPr>
        <p:spPr bwMode="auto">
          <a:xfrm flipV="1">
            <a:off x="5214937" y="14041440"/>
            <a:ext cx="29457649" cy="0"/>
          </a:xfrm>
          <a:prstGeom prst="line">
            <a:avLst/>
          </a:prstGeom>
          <a:noFill/>
          <a:ln w="2844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268" name="Line 256"/>
          <p:cNvSpPr>
            <a:spLocks noChangeShapeType="1"/>
          </p:cNvSpPr>
          <p:nvPr/>
        </p:nvSpPr>
        <p:spPr bwMode="auto">
          <a:xfrm>
            <a:off x="10036177" y="16483029"/>
            <a:ext cx="0" cy="936626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Dot"/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1" name="Rectangle 257"/>
          <p:cNvSpPr>
            <a:spLocks noChangeArrowheads="1"/>
          </p:cNvSpPr>
          <p:nvPr/>
        </p:nvSpPr>
        <p:spPr bwMode="auto">
          <a:xfrm>
            <a:off x="24711023" y="13031786"/>
            <a:ext cx="1016002" cy="309561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/>
          </a:gra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lIns="17991" tIns="46777" rIns="17991" bIns="46777" anchor="ctr"/>
          <a:lstStyle/>
          <a:p>
            <a:pPr marL="92031" indent="-92031"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INSTITUTO NACIONAL DE</a:t>
            </a:r>
          </a:p>
          <a:p>
            <a:pPr marL="92031" indent="-92031"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ESTADÍSTICAS Y CENSOS  </a:t>
            </a:r>
          </a:p>
          <a:p>
            <a:pPr marL="92031" indent="-92031"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- INEC</a:t>
            </a:r>
          </a:p>
        </p:txBody>
      </p:sp>
      <p:sp>
        <p:nvSpPr>
          <p:cNvPr id="2270" name="Line 258"/>
          <p:cNvSpPr>
            <a:spLocks noChangeShapeType="1"/>
          </p:cNvSpPr>
          <p:nvPr/>
        </p:nvSpPr>
        <p:spPr bwMode="auto">
          <a:xfrm>
            <a:off x="4140199" y="16489376"/>
            <a:ext cx="0" cy="869951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Dot"/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2" name="Line 259"/>
          <p:cNvSpPr>
            <a:spLocks noChangeShapeType="1"/>
          </p:cNvSpPr>
          <p:nvPr/>
        </p:nvSpPr>
        <p:spPr bwMode="auto">
          <a:xfrm flipV="1">
            <a:off x="10277475" y="12098344"/>
            <a:ext cx="20505737" cy="3176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3" name="Rectangle 260"/>
          <p:cNvSpPr>
            <a:spLocks noChangeArrowheads="1"/>
          </p:cNvSpPr>
          <p:nvPr/>
        </p:nvSpPr>
        <p:spPr bwMode="auto">
          <a:xfrm>
            <a:off x="25882601" y="13025439"/>
            <a:ext cx="1016002" cy="309561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/>
          </a:gra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lIns="17991" tIns="46777" rIns="17991" bIns="46777" anchor="ctr"/>
          <a:lstStyle/>
          <a:p>
            <a:pPr marL="92031" indent="-92031"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SECRETARÍA TÉCNICA DE ERRADICACIÓN DE LA POBREZA</a:t>
            </a:r>
          </a:p>
        </p:txBody>
      </p:sp>
      <p:sp>
        <p:nvSpPr>
          <p:cNvPr id="24" name="Line 261"/>
          <p:cNvSpPr>
            <a:spLocks noChangeShapeType="1"/>
          </p:cNvSpPr>
          <p:nvPr/>
        </p:nvSpPr>
        <p:spPr bwMode="auto">
          <a:xfrm>
            <a:off x="26377899" y="12917502"/>
            <a:ext cx="0" cy="144464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sz="500" dirty="0">
              <a:latin typeface="+mj-lt"/>
            </a:endParaRPr>
          </a:p>
        </p:txBody>
      </p:sp>
      <p:sp>
        <p:nvSpPr>
          <p:cNvPr id="2274" name="Line 262"/>
          <p:cNvSpPr>
            <a:spLocks noChangeShapeType="1"/>
          </p:cNvSpPr>
          <p:nvPr/>
        </p:nvSpPr>
        <p:spPr bwMode="auto">
          <a:xfrm>
            <a:off x="27547886" y="12917502"/>
            <a:ext cx="0" cy="144464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sz="500" dirty="0">
              <a:latin typeface="+mj-lt"/>
            </a:endParaRPr>
          </a:p>
        </p:txBody>
      </p:sp>
      <p:sp>
        <p:nvSpPr>
          <p:cNvPr id="2275" name="Freeform 263"/>
          <p:cNvSpPr>
            <a:spLocks noChangeArrowheads="1"/>
          </p:cNvSpPr>
          <p:nvPr/>
        </p:nvSpPr>
        <p:spPr bwMode="auto">
          <a:xfrm flipH="1">
            <a:off x="21242337" y="12098344"/>
            <a:ext cx="0" cy="269876"/>
          </a:xfrm>
          <a:custGeom>
            <a:avLst/>
            <a:gdLst>
              <a:gd name="T0" fmla="*/ 0 w 1"/>
              <a:gd name="T1" fmla="*/ 0 h 645"/>
              <a:gd name="T2" fmla="*/ 0 w 1"/>
              <a:gd name="T3" fmla="*/ 2147483647 h 645"/>
              <a:gd name="T4" fmla="*/ 0 60000 65536"/>
              <a:gd name="T5" fmla="*/ 0 60000 65536"/>
              <a:gd name="T6" fmla="*/ 0 w 1"/>
              <a:gd name="T7" fmla="*/ 0 h 645"/>
              <a:gd name="T8" fmla="*/ 1 w 1"/>
              <a:gd name="T9" fmla="*/ 645 h 64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645">
                <a:moveTo>
                  <a:pt x="0" y="0"/>
                </a:moveTo>
                <a:lnTo>
                  <a:pt x="0" y="644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lIns="91398" tIns="45694" rIns="91398" bIns="45694" anchor="ctr"/>
          <a:lstStyle/>
          <a:p>
            <a:pPr>
              <a:defRPr/>
            </a:pPr>
            <a:endParaRPr lang="es-ES" sz="500" dirty="0">
              <a:latin typeface="+mj-lt"/>
            </a:endParaRPr>
          </a:p>
        </p:txBody>
      </p:sp>
      <p:sp>
        <p:nvSpPr>
          <p:cNvPr id="2276" name="Rectangle 264"/>
          <p:cNvSpPr>
            <a:spLocks noChangeArrowheads="1"/>
          </p:cNvSpPr>
          <p:nvPr/>
        </p:nvSpPr>
        <p:spPr bwMode="auto">
          <a:xfrm>
            <a:off x="20567652" y="12365036"/>
            <a:ext cx="1439862" cy="309561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89953" tIns="46777" rIns="89953" bIns="46777" anchor="ctr"/>
          <a:lstStyle/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SECRETARÍA DEL AGUA </a:t>
            </a:r>
          </a:p>
        </p:txBody>
      </p:sp>
      <p:sp>
        <p:nvSpPr>
          <p:cNvPr id="2277" name="Rectangle 265"/>
          <p:cNvSpPr>
            <a:spLocks noChangeArrowheads="1"/>
          </p:cNvSpPr>
          <p:nvPr/>
        </p:nvSpPr>
        <p:spPr bwMode="auto">
          <a:xfrm>
            <a:off x="13001624" y="12430139"/>
            <a:ext cx="1441452" cy="428626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lIns="89953" tIns="46777" rIns="89953" bIns="46777" anchor="ctr"/>
          <a:lstStyle/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INSTITUTO PARA EL </a:t>
            </a:r>
          </a:p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ECODESARROLLO</a:t>
            </a:r>
          </a:p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 REGIONAL AMAZÓNICO  - </a:t>
            </a:r>
          </a:p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ECORAE</a:t>
            </a:r>
          </a:p>
        </p:txBody>
      </p:sp>
      <p:sp>
        <p:nvSpPr>
          <p:cNvPr id="25" name="Rectangle 267"/>
          <p:cNvSpPr>
            <a:spLocks noChangeArrowheads="1"/>
          </p:cNvSpPr>
          <p:nvPr/>
        </p:nvSpPr>
        <p:spPr bwMode="auto">
          <a:xfrm>
            <a:off x="27044657" y="13023854"/>
            <a:ext cx="1017588" cy="309561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/>
          </a:gra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lIns="17991" tIns="46777" rIns="17991" bIns="46777" anchor="ctr"/>
          <a:lstStyle/>
          <a:p>
            <a:pPr marL="92031" indent="-92031"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INSTITUTO NACIONAL DE PREINVERSIÓN - INP</a:t>
            </a:r>
          </a:p>
        </p:txBody>
      </p:sp>
      <p:sp>
        <p:nvSpPr>
          <p:cNvPr id="2317" name="Rectangle 269"/>
          <p:cNvSpPr>
            <a:spLocks noChangeArrowheads="1"/>
          </p:cNvSpPr>
          <p:nvPr/>
        </p:nvSpPr>
        <p:spPr bwMode="auto">
          <a:xfrm>
            <a:off x="18567401" y="8093082"/>
            <a:ext cx="3294061" cy="577852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398" tIns="45694" rIns="91398" bIns="45694" anchor="ctr"/>
          <a:lstStyle/>
          <a:p>
            <a:pPr algn="ctr">
              <a:defRPr/>
            </a:pPr>
            <a:r>
              <a:rPr lang="es-EC" sz="1000" b="1" dirty="0">
                <a:latin typeface="+mj-lt"/>
                <a:cs typeface="Lucida Sans Unicode" pitchFamily="34" charset="0"/>
              </a:rPr>
              <a:t>PRESIDENCIA DE LA REPÚBLICA</a:t>
            </a:r>
          </a:p>
          <a:p>
            <a:pPr algn="ctr">
              <a:defRPr/>
            </a:pPr>
            <a:endParaRPr lang="es-ES" sz="1000" b="1" dirty="0">
              <a:latin typeface="+mj-lt"/>
              <a:cs typeface="Lucida Sans Unicode" pitchFamily="34" charset="0"/>
            </a:endParaRPr>
          </a:p>
        </p:txBody>
      </p:sp>
      <p:sp>
        <p:nvSpPr>
          <p:cNvPr id="2323" name="Rectangle 275"/>
          <p:cNvSpPr>
            <a:spLocks noChangeArrowheads="1"/>
          </p:cNvSpPr>
          <p:nvPr/>
        </p:nvSpPr>
        <p:spPr bwMode="auto">
          <a:xfrm>
            <a:off x="12758736" y="5724527"/>
            <a:ext cx="3644901" cy="533400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  <a:ln w="25400">
            <a:solidFill>
              <a:srgbClr val="000000"/>
            </a:solidFill>
            <a:miter lim="800000"/>
            <a:headEnd/>
            <a:tailEnd/>
          </a:ln>
          <a:effectLst/>
          <a:scene3d>
            <a:camera prst="orthographicFront"/>
            <a:lightRig rig="chilly" dir="t"/>
          </a:scene3d>
        </p:spPr>
        <p:txBody>
          <a:bodyPr wrap="none" lIns="91398" tIns="45694" rIns="91398" bIns="45694" anchor="ctr"/>
          <a:lstStyle/>
          <a:p>
            <a:pPr algn="ctr">
              <a:defRPr/>
            </a:pPr>
            <a:r>
              <a:rPr lang="es-EC" sz="1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Lucida Sans Unicode" pitchFamily="34" charset="0"/>
              </a:rPr>
              <a:t>F U N C I Ó N   E L E C T O R A L</a:t>
            </a:r>
          </a:p>
        </p:txBody>
      </p:sp>
      <p:sp>
        <p:nvSpPr>
          <p:cNvPr id="2325" name="Rectangle 277"/>
          <p:cNvSpPr>
            <a:spLocks noChangeArrowheads="1"/>
          </p:cNvSpPr>
          <p:nvPr/>
        </p:nvSpPr>
        <p:spPr bwMode="auto">
          <a:xfrm>
            <a:off x="14687549" y="6869111"/>
            <a:ext cx="2193927" cy="431802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  <a:ln w="25400" algn="ctr">
            <a:solidFill>
              <a:srgbClr val="000000"/>
            </a:solidFill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chilly" dir="t"/>
          </a:scene3d>
        </p:spPr>
        <p:txBody>
          <a:bodyPr lIns="91398" tIns="45694" rIns="91398" bIns="45694" anchor="ctr"/>
          <a:lstStyle/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TRIBUNAL CONTENCIOSO </a:t>
            </a:r>
          </a:p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 ELECTORAL</a:t>
            </a:r>
          </a:p>
        </p:txBody>
      </p:sp>
      <p:cxnSp>
        <p:nvCxnSpPr>
          <p:cNvPr id="2326" name="AutoShape 278"/>
          <p:cNvCxnSpPr>
            <a:cxnSpLocks noChangeShapeType="1"/>
            <a:stCxn id="2323" idx="2"/>
            <a:endCxn id="2271" idx="0"/>
          </p:cNvCxnSpPr>
          <p:nvPr/>
        </p:nvCxnSpPr>
        <p:spPr bwMode="auto">
          <a:xfrm rot="5400000">
            <a:off x="13742195" y="6017433"/>
            <a:ext cx="584199" cy="1093788"/>
          </a:xfrm>
          <a:prstGeom prst="bentConnector3">
            <a:avLst>
              <a:gd name="adj1" fmla="val 49727"/>
            </a:avLst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chilly" dir="t"/>
          </a:scene3d>
        </p:spPr>
      </p:cxnSp>
      <p:cxnSp>
        <p:nvCxnSpPr>
          <p:cNvPr id="2327" name="AutoShape 279"/>
          <p:cNvCxnSpPr>
            <a:cxnSpLocks noChangeShapeType="1"/>
            <a:stCxn id="2323" idx="2"/>
            <a:endCxn id="2325" idx="0"/>
          </p:cNvCxnSpPr>
          <p:nvPr/>
        </p:nvCxnSpPr>
        <p:spPr bwMode="auto">
          <a:xfrm rot="16200000" flipH="1">
            <a:off x="14890752" y="5962664"/>
            <a:ext cx="584199" cy="1203326"/>
          </a:xfrm>
          <a:prstGeom prst="bentConnector3">
            <a:avLst>
              <a:gd name="adj1" fmla="val 49727"/>
            </a:avLst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chilly" dir="t"/>
          </a:scene3d>
        </p:spPr>
      </p:cxnSp>
      <p:sp>
        <p:nvSpPr>
          <p:cNvPr id="2328" name="Rectangle 280"/>
          <p:cNvSpPr>
            <a:spLocks noChangeArrowheads="1"/>
          </p:cNvSpPr>
          <p:nvPr/>
        </p:nvSpPr>
        <p:spPr bwMode="auto">
          <a:xfrm>
            <a:off x="26046124" y="5724540"/>
            <a:ext cx="3668713" cy="544514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  <a:ln w="25400">
            <a:solidFill>
              <a:srgbClr val="000000"/>
            </a:solidFill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chilly" dir="t"/>
          </a:scene3d>
        </p:spPr>
        <p:txBody>
          <a:bodyPr wrap="none" lIns="91398" tIns="45694" rIns="91398" bIns="45694" anchor="ctr"/>
          <a:lstStyle/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1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Lucida Sans Unicode" pitchFamily="34" charset="0"/>
              </a:rPr>
              <a:t>FUNCIÓN DE TRANSPARENCIA</a:t>
            </a:r>
          </a:p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1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Lucida Sans Unicode" pitchFamily="34" charset="0"/>
              </a:rPr>
              <a:t> Y CONTROL SOCIAL</a:t>
            </a:r>
          </a:p>
        </p:txBody>
      </p:sp>
      <p:sp>
        <p:nvSpPr>
          <p:cNvPr id="2331" name="Text Box 283"/>
          <p:cNvSpPr txBox="1">
            <a:spLocks noChangeArrowheads="1"/>
          </p:cNvSpPr>
          <p:nvPr/>
        </p:nvSpPr>
        <p:spPr bwMode="auto">
          <a:xfrm>
            <a:off x="3276612" y="8712202"/>
            <a:ext cx="2016126" cy="402244"/>
          </a:xfrm>
          <a:prstGeom prst="rect">
            <a:avLst/>
          </a:prstGeom>
          <a:noFill/>
          <a:ln w="25400">
            <a:noFill/>
            <a:round/>
            <a:headEnd/>
            <a:tailEnd/>
          </a:ln>
          <a:effectLst/>
        </p:spPr>
        <p:txBody>
          <a:bodyPr lIns="89953" tIns="46777" rIns="89953" bIns="46777">
            <a:spAutoFit/>
          </a:bodyPr>
          <a:lstStyle/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1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Lucida Sans Unicode" pitchFamily="34" charset="0"/>
              </a:rPr>
              <a:t>RÉGIMEN AUTÓNOMO DESCENTRALIZADO</a:t>
            </a:r>
          </a:p>
        </p:txBody>
      </p:sp>
      <p:sp>
        <p:nvSpPr>
          <p:cNvPr id="2291" name="Freeform 287"/>
          <p:cNvSpPr>
            <a:spLocks noChangeArrowheads="1"/>
          </p:cNvSpPr>
          <p:nvPr/>
        </p:nvSpPr>
        <p:spPr bwMode="auto">
          <a:xfrm>
            <a:off x="3559181" y="10085397"/>
            <a:ext cx="1687511" cy="1586"/>
          </a:xfrm>
          <a:custGeom>
            <a:avLst/>
            <a:gdLst>
              <a:gd name="T0" fmla="*/ 0 w 4923"/>
              <a:gd name="T1" fmla="*/ 0 h 6"/>
              <a:gd name="T2" fmla="*/ 2147483647 w 4923"/>
              <a:gd name="T3" fmla="*/ 2147483647 h 6"/>
              <a:gd name="T4" fmla="*/ 0 60000 65536"/>
              <a:gd name="T5" fmla="*/ 0 60000 65536"/>
              <a:gd name="T6" fmla="*/ 0 w 4923"/>
              <a:gd name="T7" fmla="*/ 0 h 6"/>
              <a:gd name="T8" fmla="*/ 4923 w 4923"/>
              <a:gd name="T9" fmla="*/ 6 h 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923" h="6">
                <a:moveTo>
                  <a:pt x="0" y="0"/>
                </a:moveTo>
                <a:lnTo>
                  <a:pt x="4922" y="5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50000">
                <a:srgbClr val="B8FF95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lIns="91398" tIns="45694" rIns="91398" bIns="45694" anchor="ctr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292" name="Freeform 288"/>
          <p:cNvSpPr>
            <a:spLocks noChangeArrowheads="1"/>
          </p:cNvSpPr>
          <p:nvPr/>
        </p:nvSpPr>
        <p:spPr bwMode="auto">
          <a:xfrm>
            <a:off x="3562362" y="11042656"/>
            <a:ext cx="1687511" cy="1586"/>
          </a:xfrm>
          <a:custGeom>
            <a:avLst/>
            <a:gdLst>
              <a:gd name="T0" fmla="*/ 0 w 4922"/>
              <a:gd name="T1" fmla="*/ 0 h 5"/>
              <a:gd name="T2" fmla="*/ 2147483647 w 4922"/>
              <a:gd name="T3" fmla="*/ 2147483647 h 5"/>
              <a:gd name="T4" fmla="*/ 0 60000 65536"/>
              <a:gd name="T5" fmla="*/ 0 60000 65536"/>
              <a:gd name="T6" fmla="*/ 0 w 4922"/>
              <a:gd name="T7" fmla="*/ 0 h 5"/>
              <a:gd name="T8" fmla="*/ 4922 w 4922"/>
              <a:gd name="T9" fmla="*/ 5 h 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922" h="5">
                <a:moveTo>
                  <a:pt x="0" y="0"/>
                </a:moveTo>
                <a:lnTo>
                  <a:pt x="4921" y="4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50000">
                <a:srgbClr val="B8FF95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lIns="91398" tIns="45694" rIns="91398" bIns="45694" anchor="ctr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293" name="Freeform 289"/>
          <p:cNvSpPr>
            <a:spLocks noChangeArrowheads="1"/>
          </p:cNvSpPr>
          <p:nvPr/>
        </p:nvSpPr>
        <p:spPr bwMode="auto">
          <a:xfrm>
            <a:off x="3559181" y="11547475"/>
            <a:ext cx="1687511" cy="1586"/>
          </a:xfrm>
          <a:custGeom>
            <a:avLst/>
            <a:gdLst>
              <a:gd name="T0" fmla="*/ 0 w 4922"/>
              <a:gd name="T1" fmla="*/ 0 h 5"/>
              <a:gd name="T2" fmla="*/ 2147483647 w 4922"/>
              <a:gd name="T3" fmla="*/ 2147483647 h 5"/>
              <a:gd name="T4" fmla="*/ 0 60000 65536"/>
              <a:gd name="T5" fmla="*/ 0 60000 65536"/>
              <a:gd name="T6" fmla="*/ 0 w 4922"/>
              <a:gd name="T7" fmla="*/ 0 h 5"/>
              <a:gd name="T8" fmla="*/ 4922 w 4922"/>
              <a:gd name="T9" fmla="*/ 5 h 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922" h="5">
                <a:moveTo>
                  <a:pt x="0" y="0"/>
                </a:moveTo>
                <a:lnTo>
                  <a:pt x="4921" y="4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50000">
                <a:srgbClr val="B8FF95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lIns="91398" tIns="45694" rIns="91398" bIns="45694" anchor="ctr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294" name="Rectangle 290"/>
          <p:cNvSpPr>
            <a:spLocks noChangeArrowheads="1"/>
          </p:cNvSpPr>
          <p:nvPr/>
        </p:nvSpPr>
        <p:spPr bwMode="auto">
          <a:xfrm>
            <a:off x="3559175" y="10420360"/>
            <a:ext cx="1724025" cy="336551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D5AB81"/>
              </a:gs>
              <a:gs pos="100000">
                <a:srgbClr val="FFFFFF"/>
              </a:gs>
            </a:gsLst>
            <a:lin ang="13500000" scaled="1"/>
          </a:gra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91398" tIns="46777" rIns="91398" bIns="45694" anchor="ctr"/>
          <a:lstStyle/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CONCEJOS</a:t>
            </a:r>
          </a:p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  METROPOLITANOS</a:t>
            </a:r>
          </a:p>
        </p:txBody>
      </p:sp>
      <p:sp>
        <p:nvSpPr>
          <p:cNvPr id="2339" name="Rectangle 291"/>
          <p:cNvSpPr>
            <a:spLocks noChangeArrowheads="1"/>
          </p:cNvSpPr>
          <p:nvPr/>
        </p:nvSpPr>
        <p:spPr bwMode="auto">
          <a:xfrm>
            <a:off x="38085833" y="9078678"/>
            <a:ext cx="1579563" cy="366713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  <a:ln w="25400" algn="ctr">
            <a:solidFill>
              <a:srgbClr val="000000"/>
            </a:solidFill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chilly" dir="t"/>
          </a:scene3d>
        </p:spPr>
        <p:txBody>
          <a:bodyPr lIns="91398" tIns="45694" rIns="91398" bIns="45694" anchor="ctr"/>
          <a:lstStyle/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CORTE NACIONAL </a:t>
            </a:r>
          </a:p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DE JUSTICIA</a:t>
            </a:r>
          </a:p>
        </p:txBody>
      </p:sp>
      <p:sp>
        <p:nvSpPr>
          <p:cNvPr id="2340" name="Rectangle 292"/>
          <p:cNvSpPr>
            <a:spLocks noChangeArrowheads="1"/>
          </p:cNvSpPr>
          <p:nvPr/>
        </p:nvSpPr>
        <p:spPr bwMode="auto">
          <a:xfrm>
            <a:off x="38129555" y="9739075"/>
            <a:ext cx="1439862" cy="342899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  <a:ln w="25400" algn="ctr">
            <a:solidFill>
              <a:srgbClr val="000000"/>
            </a:solidFill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chilly" dir="t"/>
          </a:scene3d>
        </p:spPr>
        <p:txBody>
          <a:bodyPr lIns="91398" tIns="45694" rIns="91398" bIns="45694" anchor="ctr"/>
          <a:lstStyle/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CORTES PROVINCIAL</a:t>
            </a:r>
          </a:p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 DE JUSTICIA</a:t>
            </a:r>
          </a:p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dirty="0">
                <a:latin typeface="+mj-lt"/>
                <a:cs typeface="Lucida Sans Unicode" pitchFamily="34" charset="0"/>
              </a:rPr>
              <a:t>(24 PROVINCIAS)</a:t>
            </a:r>
          </a:p>
        </p:txBody>
      </p:sp>
      <p:sp>
        <p:nvSpPr>
          <p:cNvPr id="2341" name="Rectangle 293"/>
          <p:cNvSpPr>
            <a:spLocks noChangeArrowheads="1"/>
          </p:cNvSpPr>
          <p:nvPr/>
        </p:nvSpPr>
        <p:spPr bwMode="auto">
          <a:xfrm>
            <a:off x="41849827" y="9111942"/>
            <a:ext cx="1584324" cy="350837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  <a:ln w="25400" algn="ctr">
            <a:solidFill>
              <a:srgbClr val="000000"/>
            </a:solidFill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chilly" dir="t"/>
          </a:scene3d>
        </p:spPr>
        <p:txBody>
          <a:bodyPr lIns="91398" tIns="45694" rIns="91398" bIns="45694" anchor="ctr"/>
          <a:lstStyle/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b="1" dirty="0" smtClean="0">
                <a:latin typeface="+mj-lt"/>
                <a:cs typeface="Lucida Sans Unicode" pitchFamily="34" charset="0"/>
              </a:rPr>
              <a:t>JUZGADOS </a:t>
            </a:r>
            <a:r>
              <a:rPr lang="es-EC" sz="500" b="1" dirty="0">
                <a:latin typeface="+mj-lt"/>
                <a:cs typeface="Lucida Sans Unicode" pitchFamily="34" charset="0"/>
              </a:rPr>
              <a:t>DE PAZ</a:t>
            </a:r>
          </a:p>
        </p:txBody>
      </p:sp>
      <p:sp>
        <p:nvSpPr>
          <p:cNvPr id="2344" name="Rectangle 296"/>
          <p:cNvSpPr>
            <a:spLocks noChangeArrowheads="1"/>
          </p:cNvSpPr>
          <p:nvPr/>
        </p:nvSpPr>
        <p:spPr bwMode="auto">
          <a:xfrm>
            <a:off x="39870579" y="9116733"/>
            <a:ext cx="1585914" cy="361951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  <a:ln w="25400" algn="ctr">
            <a:solidFill>
              <a:srgbClr val="000000"/>
            </a:solidFill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chilly" dir="t"/>
          </a:scene3d>
        </p:spPr>
        <p:txBody>
          <a:bodyPr lIns="91398" tIns="45694" rIns="91398" bIns="45694" anchor="ctr"/>
          <a:lstStyle/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TRIBUNALES </a:t>
            </a:r>
          </a:p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Y JUZGADOS</a:t>
            </a:r>
          </a:p>
        </p:txBody>
      </p:sp>
      <p:sp>
        <p:nvSpPr>
          <p:cNvPr id="2302" name="Line 299"/>
          <p:cNvSpPr>
            <a:spLocks noChangeShapeType="1"/>
          </p:cNvSpPr>
          <p:nvPr/>
        </p:nvSpPr>
        <p:spPr bwMode="auto">
          <a:xfrm flipV="1">
            <a:off x="41486136" y="7924802"/>
            <a:ext cx="112871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lIns="91398" tIns="45694" rIns="91398" bIns="45694" anchor="ctr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349" name="Rectangle 301"/>
          <p:cNvSpPr>
            <a:spLocks noChangeArrowheads="1"/>
          </p:cNvSpPr>
          <p:nvPr/>
        </p:nvSpPr>
        <p:spPr bwMode="auto">
          <a:xfrm>
            <a:off x="33088348" y="7700800"/>
            <a:ext cx="1576387" cy="360360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  <a:ln w="25400">
            <a:solidFill>
              <a:srgbClr val="000000"/>
            </a:solidFill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chilly" dir="t"/>
          </a:scene3d>
        </p:spPr>
        <p:txBody>
          <a:bodyPr lIns="91398" tIns="45694" rIns="91398" bIns="45694" anchor="ctr"/>
          <a:lstStyle/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DEFENSORÍA PÚBLICA</a:t>
            </a:r>
          </a:p>
        </p:txBody>
      </p:sp>
      <p:sp>
        <p:nvSpPr>
          <p:cNvPr id="2305" name="Rectangle 302"/>
          <p:cNvSpPr>
            <a:spLocks noChangeArrowheads="1"/>
          </p:cNvSpPr>
          <p:nvPr/>
        </p:nvSpPr>
        <p:spPr bwMode="auto">
          <a:xfrm>
            <a:off x="35569523" y="8362964"/>
            <a:ext cx="1130302" cy="287338"/>
          </a:xfrm>
          <a:prstGeom prst="rect">
            <a:avLst/>
          </a:prstGeom>
          <a:gradFill rotWithShape="0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/>
          </a:gra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lIns="91398" tIns="45694" rIns="91398" bIns="45694" anchor="ctr"/>
          <a:lstStyle/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FISCALIAS DISTRITALES</a:t>
            </a:r>
          </a:p>
        </p:txBody>
      </p:sp>
      <p:sp>
        <p:nvSpPr>
          <p:cNvPr id="2354" name="Rectangle 306"/>
          <p:cNvSpPr>
            <a:spLocks noChangeArrowheads="1"/>
          </p:cNvSpPr>
          <p:nvPr/>
        </p:nvSpPr>
        <p:spPr bwMode="auto">
          <a:xfrm>
            <a:off x="26647721" y="6980180"/>
            <a:ext cx="1579563" cy="376236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  <a:ln w="25400">
            <a:solidFill>
              <a:srgbClr val="000000"/>
            </a:solidFill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chilly" dir="t"/>
          </a:scene3d>
        </p:spPr>
        <p:txBody>
          <a:bodyPr lIns="91398" tIns="45694" rIns="91398" bIns="45694" anchor="ctr"/>
          <a:lstStyle/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CONSEJO DE PARTICIPACIÓN CIUDADANA Y CONTROL SOCIAL</a:t>
            </a:r>
          </a:p>
        </p:txBody>
      </p:sp>
      <p:sp>
        <p:nvSpPr>
          <p:cNvPr id="2356" name="Rectangle 308"/>
          <p:cNvSpPr>
            <a:spLocks noChangeArrowheads="1"/>
          </p:cNvSpPr>
          <p:nvPr/>
        </p:nvSpPr>
        <p:spPr bwMode="auto">
          <a:xfrm>
            <a:off x="30046686" y="7580333"/>
            <a:ext cx="1600198" cy="365127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  <a:ln w="25400" algn="ctr">
            <a:solidFill>
              <a:srgbClr val="000000"/>
            </a:solidFill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chilly" dir="t"/>
          </a:scene3d>
        </p:spPr>
        <p:txBody>
          <a:bodyPr lIns="91398" tIns="45694" rIns="91398" bIns="45694" anchor="ctr"/>
          <a:lstStyle/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SUPERINTENDENCIA DE </a:t>
            </a:r>
          </a:p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TELECOMUNICACIONES - SUPERTEL</a:t>
            </a:r>
          </a:p>
        </p:txBody>
      </p:sp>
      <p:sp>
        <p:nvSpPr>
          <p:cNvPr id="2357" name="Rectangle 309"/>
          <p:cNvSpPr>
            <a:spLocks noChangeArrowheads="1"/>
          </p:cNvSpPr>
          <p:nvPr/>
        </p:nvSpPr>
        <p:spPr bwMode="auto">
          <a:xfrm>
            <a:off x="30046686" y="7013596"/>
            <a:ext cx="1600198" cy="368298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  <a:ln w="25400" algn="ctr">
            <a:solidFill>
              <a:srgbClr val="000000"/>
            </a:solidFill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chilly" dir="t"/>
          </a:scene3d>
        </p:spPr>
        <p:txBody>
          <a:bodyPr lIns="91398" tIns="45694" rIns="91398" bIns="45694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Arial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SUPERINTENDENCIA DE BANCOS Y SEGUROS -SBS</a:t>
            </a:r>
          </a:p>
        </p:txBody>
      </p:sp>
      <p:sp>
        <p:nvSpPr>
          <p:cNvPr id="2358" name="Rectangle 310"/>
          <p:cNvSpPr>
            <a:spLocks noChangeArrowheads="1"/>
          </p:cNvSpPr>
          <p:nvPr/>
        </p:nvSpPr>
        <p:spPr bwMode="auto">
          <a:xfrm>
            <a:off x="30048487" y="9383861"/>
            <a:ext cx="1597023" cy="368298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  <a:ln w="25400" algn="ctr">
            <a:solidFill>
              <a:srgbClr val="000000"/>
            </a:solidFill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chilly" dir="t"/>
          </a:scene3d>
        </p:spPr>
        <p:txBody>
          <a:bodyPr lIns="91398" tIns="45694" rIns="91398" bIns="45694" anchor="ctr"/>
          <a:lstStyle/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SUPERINTENDENCIA DE </a:t>
            </a:r>
          </a:p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COMPAÑÍAS</a:t>
            </a:r>
          </a:p>
        </p:txBody>
      </p:sp>
      <p:sp>
        <p:nvSpPr>
          <p:cNvPr id="2360" name="Line 312"/>
          <p:cNvSpPr>
            <a:spLocks noChangeShapeType="1"/>
          </p:cNvSpPr>
          <p:nvPr/>
        </p:nvSpPr>
        <p:spPr bwMode="auto">
          <a:xfrm flipH="1">
            <a:off x="27959842" y="6269043"/>
            <a:ext cx="0" cy="22505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chilly" dir="t"/>
          </a:scene3d>
        </p:spPr>
        <p:txBody>
          <a:bodyPr wrap="none" lIns="91398" tIns="45694" rIns="91398" bIns="45694" anchor="ctr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364" name="Line 316"/>
          <p:cNvSpPr>
            <a:spLocks noChangeShapeType="1"/>
          </p:cNvSpPr>
          <p:nvPr/>
        </p:nvSpPr>
        <p:spPr bwMode="auto">
          <a:xfrm>
            <a:off x="7723190" y="5968977"/>
            <a:ext cx="5035551" cy="7959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chilly" dir="t"/>
          </a:scene3d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8" name="Rectangle 321"/>
          <p:cNvSpPr>
            <a:spLocks noChangeArrowheads="1"/>
          </p:cNvSpPr>
          <p:nvPr/>
        </p:nvSpPr>
        <p:spPr bwMode="auto">
          <a:xfrm>
            <a:off x="39935150" y="28108288"/>
            <a:ext cx="1506539" cy="336551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33CC33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53977" tIns="45694" rIns="53977" bIns="45694" anchor="ctr"/>
          <a:lstStyle/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PROCURADURÍA GENERAL </a:t>
            </a:r>
          </a:p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DEL ESTADO</a:t>
            </a:r>
          </a:p>
        </p:txBody>
      </p:sp>
      <p:sp>
        <p:nvSpPr>
          <p:cNvPr id="2319" name="Rectangle 322"/>
          <p:cNvSpPr>
            <a:spLocks noChangeArrowheads="1"/>
          </p:cNvSpPr>
          <p:nvPr/>
        </p:nvSpPr>
        <p:spPr bwMode="auto">
          <a:xfrm>
            <a:off x="39930389" y="28587712"/>
            <a:ext cx="1511300" cy="336551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33CC33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53977" tIns="45694" rIns="53977" bIns="45694" anchor="ctr"/>
          <a:lstStyle/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CONSEJO NACIONAL DE CONTROL DE SUSTANCIAS ESTUPEFACIENTES Y PSICOTRÓPICA - CONSEP</a:t>
            </a:r>
          </a:p>
        </p:txBody>
      </p:sp>
      <p:sp>
        <p:nvSpPr>
          <p:cNvPr id="2320" name="Rectangle 323"/>
          <p:cNvSpPr>
            <a:spLocks noChangeArrowheads="1"/>
          </p:cNvSpPr>
          <p:nvPr/>
        </p:nvSpPr>
        <p:spPr bwMode="auto">
          <a:xfrm>
            <a:off x="39930389" y="29090951"/>
            <a:ext cx="1511300" cy="336551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33CC33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53977" tIns="45694" rIns="53977" bIns="45694" anchor="ctr"/>
          <a:lstStyle/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CONSEJO NACIONAL CONTRA EL LAVADO DE ACTIVOS</a:t>
            </a:r>
          </a:p>
        </p:txBody>
      </p:sp>
      <p:cxnSp>
        <p:nvCxnSpPr>
          <p:cNvPr id="4" name="AutoShape 324"/>
          <p:cNvCxnSpPr>
            <a:cxnSpLocks noChangeShapeType="1"/>
          </p:cNvCxnSpPr>
          <p:nvPr/>
        </p:nvCxnSpPr>
        <p:spPr bwMode="auto">
          <a:xfrm rot="10800000" flipV="1">
            <a:off x="39911339" y="28276565"/>
            <a:ext cx="4761" cy="479425"/>
          </a:xfrm>
          <a:prstGeom prst="bentConnector3">
            <a:avLst>
              <a:gd name="adj1" fmla="val 4500000"/>
            </a:avLst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AutoShape 325"/>
          <p:cNvCxnSpPr>
            <a:cxnSpLocks noChangeShapeType="1"/>
          </p:cNvCxnSpPr>
          <p:nvPr/>
        </p:nvCxnSpPr>
        <p:spPr bwMode="auto">
          <a:xfrm rot="10800000" flipV="1">
            <a:off x="39911339" y="28276552"/>
            <a:ext cx="4761" cy="982664"/>
          </a:xfrm>
          <a:prstGeom prst="bentConnector3">
            <a:avLst>
              <a:gd name="adj1" fmla="val 4500000"/>
            </a:avLst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74" name="AutoShape 326"/>
          <p:cNvCxnSpPr>
            <a:cxnSpLocks noChangeShapeType="1"/>
            <a:stCxn id="721" idx="0"/>
            <a:endCxn id="469" idx="0"/>
          </p:cNvCxnSpPr>
          <p:nvPr/>
        </p:nvCxnSpPr>
        <p:spPr bwMode="auto">
          <a:xfrm flipH="1">
            <a:off x="33869479" y="7429427"/>
            <a:ext cx="6810220" cy="9660"/>
          </a:xfrm>
          <a:prstGeom prst="straightConnector1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chilly" dir="t"/>
          </a:scene3d>
        </p:spPr>
      </p:cxnSp>
      <p:sp>
        <p:nvSpPr>
          <p:cNvPr id="2376" name="Rectangle 328"/>
          <p:cNvSpPr>
            <a:spLocks noChangeArrowheads="1"/>
          </p:cNvSpPr>
          <p:nvPr/>
        </p:nvSpPr>
        <p:spPr bwMode="auto">
          <a:xfrm>
            <a:off x="35337748" y="5719773"/>
            <a:ext cx="3667127" cy="544514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  <a:ln w="25400">
            <a:solidFill>
              <a:srgbClr val="000000"/>
            </a:solidFill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chilly" dir="t"/>
          </a:scene3d>
        </p:spPr>
        <p:txBody>
          <a:bodyPr lIns="91398" tIns="45694" rIns="91398" bIns="45694" anchor="ctr"/>
          <a:lstStyle/>
          <a:p>
            <a:pPr algn="ctr">
              <a:defRPr/>
            </a:pPr>
            <a:r>
              <a:rPr lang="es-EC" sz="1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Lucida Sans Unicode" pitchFamily="34" charset="0"/>
              </a:rPr>
              <a:t>F U N C I Ó N   J U D I C I A L  Y JUSTICIA INDÍGENA</a:t>
            </a:r>
          </a:p>
        </p:txBody>
      </p:sp>
      <p:sp>
        <p:nvSpPr>
          <p:cNvPr id="29" name="Line 330"/>
          <p:cNvSpPr>
            <a:spLocks noChangeShapeType="1"/>
          </p:cNvSpPr>
          <p:nvPr/>
        </p:nvSpPr>
        <p:spPr bwMode="auto">
          <a:xfrm>
            <a:off x="38849300" y="9445640"/>
            <a:ext cx="0" cy="28892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lIns="91398" tIns="45694" rIns="91398" bIns="45694" anchor="ctr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380" name="Rectangle 332"/>
          <p:cNvSpPr>
            <a:spLocks noChangeArrowheads="1"/>
          </p:cNvSpPr>
          <p:nvPr/>
        </p:nvSpPr>
        <p:spPr bwMode="auto">
          <a:xfrm>
            <a:off x="24934797" y="6980180"/>
            <a:ext cx="1576387" cy="376236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  <a:ln w="25400">
            <a:solidFill>
              <a:srgbClr val="000000"/>
            </a:solidFill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chilly" dir="t"/>
          </a:scene3d>
        </p:spPr>
        <p:txBody>
          <a:bodyPr lIns="91398" tIns="45694" rIns="91398" bIns="45694" anchor="ctr"/>
          <a:lstStyle/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DEFENSORÍA DEL</a:t>
            </a:r>
          </a:p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PUEBLO</a:t>
            </a:r>
          </a:p>
        </p:txBody>
      </p:sp>
      <p:sp>
        <p:nvSpPr>
          <p:cNvPr id="2382" name="Text Box 334"/>
          <p:cNvSpPr txBox="1">
            <a:spLocks noChangeArrowheads="1"/>
          </p:cNvSpPr>
          <p:nvPr/>
        </p:nvSpPr>
        <p:spPr bwMode="auto">
          <a:xfrm>
            <a:off x="642784" y="8572434"/>
            <a:ext cx="2305050" cy="556132"/>
          </a:xfrm>
          <a:prstGeom prst="rect">
            <a:avLst/>
          </a:prstGeom>
          <a:noFill/>
          <a:ln w="25400">
            <a:noFill/>
            <a:round/>
            <a:headEnd/>
            <a:tailEnd/>
          </a:ln>
          <a:effectLst/>
        </p:spPr>
        <p:txBody>
          <a:bodyPr lIns="89953" tIns="46777" rIns="89953" bIns="46777">
            <a:spAutoFit/>
          </a:bodyPr>
          <a:lstStyle/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1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Lucida Sans Unicode" pitchFamily="34" charset="0"/>
              </a:rPr>
              <a:t>PERSONAS JURÍDICAS CREADAS POR EL RÉGIMEN AUTÓNOMO DESCENTRALIZADO</a:t>
            </a:r>
          </a:p>
        </p:txBody>
      </p:sp>
      <p:sp>
        <p:nvSpPr>
          <p:cNvPr id="2391" name="Line 343"/>
          <p:cNvSpPr>
            <a:spLocks noChangeShapeType="1"/>
          </p:cNvSpPr>
          <p:nvPr/>
        </p:nvSpPr>
        <p:spPr bwMode="auto">
          <a:xfrm>
            <a:off x="25678608" y="7355324"/>
            <a:ext cx="0" cy="25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chilly" dir="t"/>
          </a:scene3d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392" name="Rectangle 344"/>
          <p:cNvSpPr>
            <a:spLocks noChangeArrowheads="1"/>
          </p:cNvSpPr>
          <p:nvPr/>
        </p:nvSpPr>
        <p:spPr bwMode="auto">
          <a:xfrm>
            <a:off x="25056307" y="7582352"/>
            <a:ext cx="1244601" cy="336551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  <a:ln w="25400">
            <a:solidFill>
              <a:srgbClr val="000000"/>
            </a:solidFill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chilly" dir="t"/>
          </a:scene3d>
        </p:spPr>
        <p:txBody>
          <a:bodyPr lIns="91398" tIns="45694" rIns="91398" bIns="45694" anchor="ctr"/>
          <a:lstStyle/>
          <a:p>
            <a:pPr algn="ctr">
              <a:defRPr/>
            </a:pPr>
            <a:r>
              <a:rPr lang="es-EC" sz="800" b="1" dirty="0">
                <a:latin typeface="+mj-lt"/>
                <a:cs typeface="Lucida Sans Unicode" pitchFamily="34" charset="0"/>
              </a:rPr>
              <a:t>DEFENSORÍAS PROVINCIALES</a:t>
            </a:r>
          </a:p>
        </p:txBody>
      </p:sp>
      <p:sp>
        <p:nvSpPr>
          <p:cNvPr id="2218" name="Rectangle 347"/>
          <p:cNvSpPr>
            <a:spLocks noChangeArrowheads="1"/>
          </p:cNvSpPr>
          <p:nvPr/>
        </p:nvSpPr>
        <p:spPr bwMode="auto">
          <a:xfrm>
            <a:off x="42448176" y="32031003"/>
            <a:ext cx="1727201" cy="38099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00AE00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lIns="91398" tIns="45694" rIns="91398" bIns="45694" anchor="ctr"/>
          <a:lstStyle/>
          <a:p>
            <a:pPr algn="ctr"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BANCO CENTRAL DEL </a:t>
            </a:r>
          </a:p>
          <a:p>
            <a:pPr algn="ctr"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ECUADOR  - BCE</a:t>
            </a:r>
          </a:p>
        </p:txBody>
      </p:sp>
      <p:sp>
        <p:nvSpPr>
          <p:cNvPr id="2223" name="Rectangle 349"/>
          <p:cNvSpPr>
            <a:spLocks noChangeArrowheads="1"/>
          </p:cNvSpPr>
          <p:nvPr/>
        </p:nvSpPr>
        <p:spPr bwMode="auto">
          <a:xfrm>
            <a:off x="42448169" y="32467551"/>
            <a:ext cx="1728787" cy="28733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00AE00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lIns="91398" tIns="45694" rIns="91398" bIns="45694" anchor="ctr" anchorCtr="1"/>
          <a:lstStyle/>
          <a:p>
            <a:pPr algn="ctr"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BANCO DEL ESTADO</a:t>
            </a:r>
            <a:endParaRPr lang="es-ES" sz="500" dirty="0">
              <a:latin typeface="+mj-lt"/>
            </a:endParaRPr>
          </a:p>
        </p:txBody>
      </p:sp>
      <p:sp>
        <p:nvSpPr>
          <p:cNvPr id="2273" name="Rectangle 350"/>
          <p:cNvSpPr>
            <a:spLocks noChangeArrowheads="1"/>
          </p:cNvSpPr>
          <p:nvPr/>
        </p:nvSpPr>
        <p:spPr bwMode="auto">
          <a:xfrm>
            <a:off x="42448176" y="31599201"/>
            <a:ext cx="1727201" cy="38099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00AE00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lIns="91398" tIns="45694" rIns="91398" bIns="45694" anchor="ctr"/>
          <a:lstStyle/>
          <a:p>
            <a:pPr algn="ctr"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CORPORACIÓN FINANCIERA </a:t>
            </a:r>
          </a:p>
          <a:p>
            <a:pPr algn="ctr"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NACIONAL - CFN</a:t>
            </a:r>
          </a:p>
        </p:txBody>
      </p:sp>
      <p:sp>
        <p:nvSpPr>
          <p:cNvPr id="2224" name="Rectangle 352"/>
          <p:cNvSpPr>
            <a:spLocks noChangeArrowheads="1"/>
          </p:cNvSpPr>
          <p:nvPr/>
        </p:nvSpPr>
        <p:spPr bwMode="auto">
          <a:xfrm>
            <a:off x="42434014" y="33218544"/>
            <a:ext cx="1727201" cy="38099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33CC33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91398" tIns="45694" rIns="91398" bIns="45694" anchor="ctr"/>
          <a:lstStyle/>
          <a:p>
            <a:pPr algn="ctr"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BANCO NACIONAL DE FOMENTO - BNF</a:t>
            </a:r>
          </a:p>
        </p:txBody>
      </p:sp>
      <p:sp>
        <p:nvSpPr>
          <p:cNvPr id="2351" name="Rectangle 357"/>
          <p:cNvSpPr>
            <a:spLocks noChangeArrowheads="1"/>
          </p:cNvSpPr>
          <p:nvPr/>
        </p:nvSpPr>
        <p:spPr bwMode="auto">
          <a:xfrm>
            <a:off x="42448176" y="31167399"/>
            <a:ext cx="1727201" cy="38099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33CC33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53977" tIns="45694" rIns="53977" bIns="45694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Arial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BANCO DEL INSTITUTO ECUATORIANO DE SEGURIDAD SOCIAL -BIESS</a:t>
            </a:r>
          </a:p>
        </p:txBody>
      </p:sp>
      <p:sp>
        <p:nvSpPr>
          <p:cNvPr id="2352" name="Line 358"/>
          <p:cNvSpPr>
            <a:spLocks noChangeShapeType="1"/>
          </p:cNvSpPr>
          <p:nvPr/>
        </p:nvSpPr>
        <p:spPr bwMode="auto">
          <a:xfrm>
            <a:off x="39271574" y="14257349"/>
            <a:ext cx="0" cy="71437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353" name="Rectangle 359"/>
          <p:cNvSpPr>
            <a:spLocks noChangeArrowheads="1"/>
          </p:cNvSpPr>
          <p:nvPr/>
        </p:nvSpPr>
        <p:spPr bwMode="auto">
          <a:xfrm>
            <a:off x="16238539" y="27724114"/>
            <a:ext cx="1468439" cy="360365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50000">
                <a:srgbClr val="DBFFDB"/>
              </a:gs>
              <a:gs pos="100000">
                <a:schemeClr val="hlink"/>
              </a:gs>
            </a:gsLst>
            <a:lin ang="13500000" scaled="1"/>
          </a:gradFill>
          <a:ln w="2540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7991" tIns="46777" rIns="17991" bIns="46777" anchor="ctr"/>
          <a:lstStyle/>
          <a:p>
            <a:pPr marL="92031" indent="-92031" algn="ctr" defTabSz="449051" eaLnBrk="0" hangingPunct="0">
              <a:lnSpc>
                <a:spcPct val="90000"/>
              </a:lnSpc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EMPRESA NACIONAL MINERA -</a:t>
            </a:r>
          </a:p>
          <a:p>
            <a:pPr marL="92031" indent="-92031" algn="ctr" defTabSz="449051" eaLnBrk="0" hangingPunct="0">
              <a:lnSpc>
                <a:spcPct val="90000"/>
              </a:lnSpc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ENAMI EP</a:t>
            </a:r>
          </a:p>
        </p:txBody>
      </p:sp>
      <p:sp>
        <p:nvSpPr>
          <p:cNvPr id="2235" name="Rectangle 360"/>
          <p:cNvSpPr>
            <a:spLocks noChangeArrowheads="1"/>
          </p:cNvSpPr>
          <p:nvPr/>
        </p:nvSpPr>
        <p:spPr bwMode="auto">
          <a:xfrm>
            <a:off x="5437189" y="28948064"/>
            <a:ext cx="1468439" cy="358775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50000">
                <a:srgbClr val="DBFFDB"/>
              </a:gs>
              <a:gs pos="100000">
                <a:schemeClr val="hlink"/>
              </a:gs>
            </a:gsLst>
            <a:lin ang="13500000" scaled="1"/>
          </a:gradFill>
          <a:ln w="2540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7991" tIns="46777" rIns="17991" bIns="46777" anchor="ctr"/>
          <a:lstStyle/>
          <a:p>
            <a:pPr marL="92031" indent="-92031" algn="ctr" defTabSz="449051" eaLnBrk="0" hangingPunct="0">
              <a:lnSpc>
                <a:spcPct val="90000"/>
              </a:lnSpc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EMPRESA PÚBLICA DE FÁRMACOS - ENFARMA EP</a:t>
            </a:r>
          </a:p>
        </p:txBody>
      </p:sp>
      <p:sp>
        <p:nvSpPr>
          <p:cNvPr id="2236" name="Rectangle 361"/>
          <p:cNvSpPr>
            <a:spLocks noChangeArrowheads="1"/>
          </p:cNvSpPr>
          <p:nvPr/>
        </p:nvSpPr>
        <p:spPr bwMode="auto">
          <a:xfrm>
            <a:off x="22145630" y="30003750"/>
            <a:ext cx="1468439" cy="358775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50000">
                <a:srgbClr val="DBFFDB"/>
              </a:gs>
              <a:gs pos="100000">
                <a:schemeClr val="hlink"/>
              </a:gs>
            </a:gsLst>
            <a:lin ang="13500000" scaled="1"/>
          </a:gradFill>
          <a:ln w="2540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7991" tIns="46777" rIns="17991" bIns="46777" anchor="ctr"/>
          <a:lstStyle/>
          <a:p>
            <a:pPr marL="92031" indent="-92031" algn="ctr" defTabSz="449051" eaLnBrk="0" hangingPunct="0">
              <a:lnSpc>
                <a:spcPct val="90000"/>
              </a:lnSpc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EMPRESA PÚBLICA CEMENTERA DEL ECUADOR</a:t>
            </a:r>
          </a:p>
        </p:txBody>
      </p:sp>
      <p:cxnSp>
        <p:nvCxnSpPr>
          <p:cNvPr id="2250" name="AutoShape 383"/>
          <p:cNvCxnSpPr>
            <a:cxnSpLocks noChangeShapeType="1"/>
          </p:cNvCxnSpPr>
          <p:nvPr/>
        </p:nvCxnSpPr>
        <p:spPr bwMode="auto">
          <a:xfrm flipH="1">
            <a:off x="1612113" y="10694205"/>
            <a:ext cx="3176" cy="479425"/>
          </a:xfrm>
          <a:prstGeom prst="straightConnector1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Rectangle 384"/>
          <p:cNvSpPr>
            <a:spLocks noChangeArrowheads="1"/>
          </p:cNvSpPr>
          <p:nvPr/>
        </p:nvSpPr>
        <p:spPr bwMode="auto">
          <a:xfrm>
            <a:off x="16238539" y="29379861"/>
            <a:ext cx="1471610" cy="431802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50000">
                <a:srgbClr val="DBFFDB"/>
              </a:gs>
              <a:gs pos="100000">
                <a:schemeClr val="hlink"/>
              </a:gs>
            </a:gsLst>
            <a:lin ang="13500000" scaled="1"/>
          </a:gradFill>
          <a:ln w="2540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7991" tIns="46777" rIns="17991" bIns="46777" anchor="ctr"/>
          <a:lstStyle/>
          <a:p>
            <a:pPr marL="92031" indent="-92031" algn="ctr" defTabSz="449051" eaLnBrk="0" hangingPunct="0">
              <a:lnSpc>
                <a:spcPct val="90000"/>
              </a:lnSpc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EMPRESA PÚBLICA DE EXPLORACIÓN Y EXPLOTACIÓN DE HIDROCARBUROS  - PETROAMAZONAS EP</a:t>
            </a:r>
          </a:p>
        </p:txBody>
      </p:sp>
      <p:sp>
        <p:nvSpPr>
          <p:cNvPr id="2248" name="Freeform 385"/>
          <p:cNvSpPr>
            <a:spLocks noChangeArrowheads="1"/>
          </p:cNvSpPr>
          <p:nvPr/>
        </p:nvSpPr>
        <p:spPr bwMode="auto">
          <a:xfrm>
            <a:off x="23458491" y="12098336"/>
            <a:ext cx="1586" cy="231777"/>
          </a:xfrm>
          <a:custGeom>
            <a:avLst/>
            <a:gdLst>
              <a:gd name="T0" fmla="*/ 0 w 1"/>
              <a:gd name="T1" fmla="*/ 0 h 645"/>
              <a:gd name="T2" fmla="*/ 0 w 1"/>
              <a:gd name="T3" fmla="*/ 2147483647 h 645"/>
              <a:gd name="T4" fmla="*/ 0 60000 65536"/>
              <a:gd name="T5" fmla="*/ 0 60000 65536"/>
              <a:gd name="T6" fmla="*/ 0 w 1"/>
              <a:gd name="T7" fmla="*/ 0 h 645"/>
              <a:gd name="T8" fmla="*/ 1 w 1"/>
              <a:gd name="T9" fmla="*/ 645 h 64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645">
                <a:moveTo>
                  <a:pt x="0" y="0"/>
                </a:moveTo>
                <a:lnTo>
                  <a:pt x="0" y="644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lIns="91398" tIns="45694" rIns="91398" bIns="45694" anchor="ctr"/>
          <a:lstStyle/>
          <a:p>
            <a:pPr>
              <a:defRPr/>
            </a:pPr>
            <a:endParaRPr lang="es-ES" sz="500" dirty="0">
              <a:latin typeface="+mj-lt"/>
            </a:endParaRPr>
          </a:p>
        </p:txBody>
      </p:sp>
      <p:sp>
        <p:nvSpPr>
          <p:cNvPr id="2249" name="Rectangle 386"/>
          <p:cNvSpPr>
            <a:spLocks noChangeArrowheads="1"/>
          </p:cNvSpPr>
          <p:nvPr/>
        </p:nvSpPr>
        <p:spPr bwMode="auto">
          <a:xfrm>
            <a:off x="22666336" y="12341235"/>
            <a:ext cx="1655763" cy="30316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3600" tIns="10791" rIns="3600" bIns="10791" anchor="ctr"/>
          <a:lstStyle/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SECRETARÍA DE EDUCACIÓN SUPERIOR, CIENCIA, TECNOLOGÍA E INNOVACIÓN - SENESCYT</a:t>
            </a:r>
          </a:p>
        </p:txBody>
      </p:sp>
      <p:sp>
        <p:nvSpPr>
          <p:cNvPr id="2361" name="Rectangle 387"/>
          <p:cNvSpPr>
            <a:spLocks noChangeArrowheads="1"/>
          </p:cNvSpPr>
          <p:nvPr/>
        </p:nvSpPr>
        <p:spPr bwMode="auto">
          <a:xfrm>
            <a:off x="4343413" y="14239888"/>
            <a:ext cx="1711327" cy="36036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FFFFCC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89953" tIns="46777" rIns="89953" bIns="46777"/>
          <a:lstStyle/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MINISTERIO DE COORDINACIÓN DE DESARROLLO SOCIAL - MCDS</a:t>
            </a:r>
          </a:p>
        </p:txBody>
      </p:sp>
      <p:sp>
        <p:nvSpPr>
          <p:cNvPr id="2367" name="Line 395"/>
          <p:cNvSpPr>
            <a:spLocks noChangeShapeType="1"/>
          </p:cNvSpPr>
          <p:nvPr/>
        </p:nvSpPr>
        <p:spPr bwMode="auto">
          <a:xfrm flipV="1">
            <a:off x="16195674" y="15457491"/>
            <a:ext cx="0" cy="36036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368" name="Line 396"/>
          <p:cNvSpPr>
            <a:spLocks noChangeShapeType="1"/>
          </p:cNvSpPr>
          <p:nvPr/>
        </p:nvSpPr>
        <p:spPr bwMode="auto">
          <a:xfrm>
            <a:off x="14365297" y="15481300"/>
            <a:ext cx="5976939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369" name="Line 397"/>
          <p:cNvSpPr>
            <a:spLocks noChangeShapeType="1"/>
          </p:cNvSpPr>
          <p:nvPr/>
        </p:nvSpPr>
        <p:spPr bwMode="auto">
          <a:xfrm>
            <a:off x="20327936" y="15473364"/>
            <a:ext cx="0" cy="395288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370" name="Line 398"/>
          <p:cNvSpPr>
            <a:spLocks noChangeShapeType="1"/>
          </p:cNvSpPr>
          <p:nvPr/>
        </p:nvSpPr>
        <p:spPr bwMode="auto">
          <a:xfrm flipV="1">
            <a:off x="17986376" y="15457491"/>
            <a:ext cx="0" cy="36036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371" name="Line 399"/>
          <p:cNvSpPr>
            <a:spLocks noChangeShapeType="1"/>
          </p:cNvSpPr>
          <p:nvPr/>
        </p:nvSpPr>
        <p:spPr bwMode="auto">
          <a:xfrm flipV="1">
            <a:off x="17981614" y="14665324"/>
            <a:ext cx="0" cy="792162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281" name="Line 402"/>
          <p:cNvSpPr>
            <a:spLocks noChangeShapeType="1"/>
          </p:cNvSpPr>
          <p:nvPr/>
        </p:nvSpPr>
        <p:spPr bwMode="auto">
          <a:xfrm flipV="1">
            <a:off x="22107525" y="15338434"/>
            <a:ext cx="0" cy="496886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375" name="Line 403"/>
          <p:cNvSpPr>
            <a:spLocks noChangeShapeType="1"/>
          </p:cNvSpPr>
          <p:nvPr/>
        </p:nvSpPr>
        <p:spPr bwMode="auto">
          <a:xfrm flipV="1">
            <a:off x="30064076" y="15319387"/>
            <a:ext cx="0" cy="488948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10" name="Line 405"/>
          <p:cNvSpPr>
            <a:spLocks noChangeShapeType="1"/>
          </p:cNvSpPr>
          <p:nvPr/>
        </p:nvSpPr>
        <p:spPr bwMode="auto">
          <a:xfrm flipV="1">
            <a:off x="24160161" y="15338434"/>
            <a:ext cx="0" cy="488948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0" name="Line 406"/>
          <p:cNvSpPr>
            <a:spLocks noChangeShapeType="1"/>
          </p:cNvSpPr>
          <p:nvPr/>
        </p:nvSpPr>
        <p:spPr bwMode="auto">
          <a:xfrm flipV="1">
            <a:off x="26181048" y="15338434"/>
            <a:ext cx="0" cy="488948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378" name="Line 407"/>
          <p:cNvSpPr>
            <a:spLocks noChangeShapeType="1"/>
          </p:cNvSpPr>
          <p:nvPr/>
        </p:nvSpPr>
        <p:spPr bwMode="auto">
          <a:xfrm flipV="1">
            <a:off x="28025724" y="15328916"/>
            <a:ext cx="0" cy="488948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257" name="Line 408"/>
          <p:cNvSpPr>
            <a:spLocks noChangeShapeType="1"/>
          </p:cNvSpPr>
          <p:nvPr/>
        </p:nvSpPr>
        <p:spPr bwMode="auto">
          <a:xfrm flipV="1">
            <a:off x="27397077" y="14665337"/>
            <a:ext cx="0" cy="65405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6" name="Line 409"/>
          <p:cNvSpPr>
            <a:spLocks noChangeShapeType="1"/>
          </p:cNvSpPr>
          <p:nvPr/>
        </p:nvSpPr>
        <p:spPr bwMode="auto">
          <a:xfrm>
            <a:off x="35691764" y="14258940"/>
            <a:ext cx="0" cy="71437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231" name="Line 411"/>
          <p:cNvSpPr>
            <a:spLocks noChangeShapeType="1"/>
          </p:cNvSpPr>
          <p:nvPr/>
        </p:nvSpPr>
        <p:spPr bwMode="auto">
          <a:xfrm flipV="1">
            <a:off x="34691636" y="13368337"/>
            <a:ext cx="0" cy="649289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383" name="Line 412"/>
          <p:cNvSpPr>
            <a:spLocks noChangeShapeType="1"/>
          </p:cNvSpPr>
          <p:nvPr/>
        </p:nvSpPr>
        <p:spPr bwMode="auto">
          <a:xfrm>
            <a:off x="34691641" y="13368338"/>
            <a:ext cx="2333623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385" name="Line 417"/>
          <p:cNvSpPr>
            <a:spLocks noChangeShapeType="1"/>
          </p:cNvSpPr>
          <p:nvPr/>
        </p:nvSpPr>
        <p:spPr bwMode="auto">
          <a:xfrm flipV="1">
            <a:off x="40748745" y="15338434"/>
            <a:ext cx="0" cy="504824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467" name="Rectangle 419"/>
          <p:cNvSpPr>
            <a:spLocks noChangeArrowheads="1"/>
          </p:cNvSpPr>
          <p:nvPr/>
        </p:nvSpPr>
        <p:spPr bwMode="auto">
          <a:xfrm>
            <a:off x="17781588" y="13528678"/>
            <a:ext cx="5006973" cy="446351"/>
          </a:xfrm>
          <a:prstGeom prst="rect">
            <a:avLst/>
          </a:prstGeom>
          <a:noFill/>
          <a:ln w="25400">
            <a:noFill/>
            <a:round/>
            <a:headEnd/>
            <a:tailEnd/>
          </a:ln>
          <a:effectLst/>
        </p:spPr>
        <p:txBody>
          <a:bodyPr lIns="77723" tIns="38137" rIns="77723" bIns="38137">
            <a:spAutoFit/>
          </a:bodyPr>
          <a:lstStyle/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Lucida Sans Unicode" pitchFamily="34" charset="0"/>
              </a:rPr>
              <a:t>MINISTERIOS COORDINADORES</a:t>
            </a:r>
          </a:p>
        </p:txBody>
      </p:sp>
      <p:sp>
        <p:nvSpPr>
          <p:cNvPr id="2468" name="Rectangle 420"/>
          <p:cNvSpPr>
            <a:spLocks noChangeArrowheads="1"/>
          </p:cNvSpPr>
          <p:nvPr/>
        </p:nvSpPr>
        <p:spPr bwMode="auto">
          <a:xfrm>
            <a:off x="20645438" y="14703423"/>
            <a:ext cx="5006973" cy="446351"/>
          </a:xfrm>
          <a:prstGeom prst="rect">
            <a:avLst/>
          </a:prstGeom>
          <a:noFill/>
          <a:ln w="25400">
            <a:noFill/>
            <a:round/>
            <a:headEnd/>
            <a:tailEnd/>
          </a:ln>
          <a:effectLst/>
        </p:spPr>
        <p:txBody>
          <a:bodyPr lIns="77723" tIns="38137" rIns="77723" bIns="38137">
            <a:spAutoFit/>
          </a:bodyPr>
          <a:lstStyle/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Lucida Sans Unicode" pitchFamily="34" charset="0"/>
              </a:rPr>
              <a:t>MINISTERIOS SECTORIALES</a:t>
            </a:r>
          </a:p>
        </p:txBody>
      </p:sp>
      <p:sp>
        <p:nvSpPr>
          <p:cNvPr id="2469" name="Rectangle 421"/>
          <p:cNvSpPr>
            <a:spLocks noChangeArrowheads="1"/>
          </p:cNvSpPr>
          <p:nvPr/>
        </p:nvSpPr>
        <p:spPr bwMode="auto">
          <a:xfrm>
            <a:off x="6156325" y="14665324"/>
            <a:ext cx="5006973" cy="446351"/>
          </a:xfrm>
          <a:prstGeom prst="rect">
            <a:avLst/>
          </a:prstGeom>
          <a:noFill/>
          <a:ln w="25400">
            <a:noFill/>
            <a:round/>
            <a:headEnd/>
            <a:tailEnd/>
          </a:ln>
          <a:effectLst/>
        </p:spPr>
        <p:txBody>
          <a:bodyPr lIns="77723" tIns="38137" rIns="77723" bIns="38137">
            <a:spAutoFit/>
          </a:bodyPr>
          <a:lstStyle/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Lucida Sans Unicode" pitchFamily="34" charset="0"/>
              </a:rPr>
              <a:t>MINISTERIOS SECTORIALES</a:t>
            </a:r>
          </a:p>
        </p:txBody>
      </p:sp>
      <p:sp>
        <p:nvSpPr>
          <p:cNvPr id="2470" name="Rectangle 422"/>
          <p:cNvSpPr>
            <a:spLocks noChangeArrowheads="1"/>
          </p:cNvSpPr>
          <p:nvPr/>
        </p:nvSpPr>
        <p:spPr bwMode="auto">
          <a:xfrm>
            <a:off x="28738513" y="14809788"/>
            <a:ext cx="5008564" cy="4463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77723" tIns="38137" rIns="77723" bIns="38137">
            <a:spAutoFit/>
          </a:bodyPr>
          <a:lstStyle/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Lucida Sans Unicode" pitchFamily="34" charset="0"/>
              </a:rPr>
              <a:t>MINISTERIOS SECTORIALES</a:t>
            </a:r>
          </a:p>
        </p:txBody>
      </p:sp>
      <p:sp>
        <p:nvSpPr>
          <p:cNvPr id="2300" name="Line 423"/>
          <p:cNvSpPr>
            <a:spLocks noChangeShapeType="1"/>
          </p:cNvSpPr>
          <p:nvPr/>
        </p:nvSpPr>
        <p:spPr bwMode="auto">
          <a:xfrm>
            <a:off x="37049075" y="13368338"/>
            <a:ext cx="2232026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13" name="Line 424"/>
          <p:cNvSpPr>
            <a:spLocks noChangeShapeType="1"/>
          </p:cNvSpPr>
          <p:nvPr/>
        </p:nvSpPr>
        <p:spPr bwMode="auto">
          <a:xfrm>
            <a:off x="39281101" y="13368337"/>
            <a:ext cx="0" cy="601661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394" name="Rectangle 428"/>
          <p:cNvSpPr>
            <a:spLocks noChangeArrowheads="1"/>
          </p:cNvSpPr>
          <p:nvPr/>
        </p:nvSpPr>
        <p:spPr bwMode="auto">
          <a:xfrm>
            <a:off x="17149769" y="14304977"/>
            <a:ext cx="1657348" cy="504824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FFFFCC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89953" tIns="46777" rIns="89953" bIns="46777"/>
          <a:lstStyle/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MINISTERIO DE COORDINACIÓN DE LOS SECTORES ESTRATÉGICOS - MCSE</a:t>
            </a:r>
          </a:p>
        </p:txBody>
      </p:sp>
      <p:sp>
        <p:nvSpPr>
          <p:cNvPr id="2396" name="Line 430"/>
          <p:cNvSpPr>
            <a:spLocks noChangeShapeType="1"/>
          </p:cNvSpPr>
          <p:nvPr/>
        </p:nvSpPr>
        <p:spPr bwMode="auto">
          <a:xfrm rot="21360000" flipH="1" flipV="1">
            <a:off x="5275270" y="10036186"/>
            <a:ext cx="2278063" cy="144464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397" name="Line 431"/>
          <p:cNvSpPr>
            <a:spLocks noChangeShapeType="1"/>
          </p:cNvSpPr>
          <p:nvPr/>
        </p:nvSpPr>
        <p:spPr bwMode="auto">
          <a:xfrm flipV="1">
            <a:off x="43595351" y="16249648"/>
            <a:ext cx="508587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398" name="Line 432"/>
          <p:cNvSpPr>
            <a:spLocks noChangeShapeType="1"/>
          </p:cNvSpPr>
          <p:nvPr/>
        </p:nvSpPr>
        <p:spPr bwMode="auto">
          <a:xfrm flipH="1">
            <a:off x="44103938" y="16273475"/>
            <a:ext cx="1586" cy="13139737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399" name="Rectangle 433"/>
          <p:cNvSpPr>
            <a:spLocks noChangeArrowheads="1"/>
          </p:cNvSpPr>
          <p:nvPr/>
        </p:nvSpPr>
        <p:spPr bwMode="auto">
          <a:xfrm>
            <a:off x="3559175" y="9412303"/>
            <a:ext cx="1724025" cy="336551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D5AB81"/>
              </a:gs>
              <a:gs pos="100000">
                <a:srgbClr val="FFFFFF"/>
              </a:gs>
            </a:gsLst>
            <a:lin ang="13500000" scaled="1"/>
          </a:gra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91398" tIns="46777" rIns="91398" bIns="45694" anchor="ctr"/>
          <a:lstStyle/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CONSEJOS</a:t>
            </a:r>
          </a:p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REGIONALES</a:t>
            </a:r>
          </a:p>
        </p:txBody>
      </p:sp>
      <p:sp>
        <p:nvSpPr>
          <p:cNvPr id="2400" name="Line 434"/>
          <p:cNvSpPr>
            <a:spLocks noChangeShapeType="1"/>
          </p:cNvSpPr>
          <p:nvPr/>
        </p:nvSpPr>
        <p:spPr bwMode="auto">
          <a:xfrm>
            <a:off x="8867776" y="28760739"/>
            <a:ext cx="0" cy="142874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493" name="Rectangle 445"/>
          <p:cNvSpPr>
            <a:spLocks noChangeArrowheads="1"/>
          </p:cNvSpPr>
          <p:nvPr/>
        </p:nvSpPr>
        <p:spPr bwMode="auto">
          <a:xfrm>
            <a:off x="1908180" y="26789073"/>
            <a:ext cx="8064498" cy="369407"/>
          </a:xfrm>
          <a:prstGeom prst="rect">
            <a:avLst/>
          </a:prstGeom>
          <a:noFill/>
          <a:ln w="25400">
            <a:noFill/>
            <a:round/>
            <a:headEnd/>
            <a:tailEnd/>
          </a:ln>
          <a:effectLst/>
        </p:spPr>
        <p:txBody>
          <a:bodyPr lIns="77723" tIns="38137" rIns="77723" bIns="38137">
            <a:spAutoFit/>
          </a:bodyPr>
          <a:lstStyle/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19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Lucida Sans Unicode" pitchFamily="34" charset="0"/>
              </a:rPr>
              <a:t>INSTITUCIONES  CREADAS POR LA CONSTITUCIÓN O LA LEY</a:t>
            </a:r>
          </a:p>
        </p:txBody>
      </p:sp>
      <p:sp>
        <p:nvSpPr>
          <p:cNvPr id="2497" name="Rectangle 449"/>
          <p:cNvSpPr>
            <a:spLocks noChangeArrowheads="1"/>
          </p:cNvSpPr>
          <p:nvPr/>
        </p:nvSpPr>
        <p:spPr bwMode="auto">
          <a:xfrm>
            <a:off x="23145749" y="16644944"/>
            <a:ext cx="3752849" cy="369407"/>
          </a:xfrm>
          <a:prstGeom prst="rect">
            <a:avLst/>
          </a:prstGeom>
          <a:noFill/>
          <a:ln w="25400">
            <a:noFill/>
            <a:round/>
            <a:headEnd/>
            <a:tailEnd/>
          </a:ln>
          <a:effectLst/>
        </p:spPr>
        <p:txBody>
          <a:bodyPr lIns="77723" tIns="38137" rIns="77723" bIns="38137">
            <a:spAutoFit/>
          </a:bodyPr>
          <a:lstStyle/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19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Lucida Sans Unicode" pitchFamily="34" charset="0"/>
              </a:rPr>
              <a:t>INSTITUCIONES  ADSCRITAS</a:t>
            </a:r>
          </a:p>
        </p:txBody>
      </p:sp>
      <p:sp>
        <p:nvSpPr>
          <p:cNvPr id="2498" name="Rectangle 450"/>
          <p:cNvSpPr>
            <a:spLocks noChangeArrowheads="1"/>
          </p:cNvSpPr>
          <p:nvPr/>
        </p:nvSpPr>
        <p:spPr bwMode="auto">
          <a:xfrm>
            <a:off x="35704469" y="26789065"/>
            <a:ext cx="8353423" cy="446351"/>
          </a:xfrm>
          <a:prstGeom prst="rect">
            <a:avLst/>
          </a:prstGeom>
          <a:noFill/>
          <a:ln w="25400">
            <a:noFill/>
            <a:round/>
            <a:headEnd/>
            <a:tailEnd/>
          </a:ln>
          <a:effectLst/>
        </p:spPr>
        <p:txBody>
          <a:bodyPr lIns="77723" tIns="38137" rIns="77723" bIns="38137">
            <a:spAutoFit/>
          </a:bodyPr>
          <a:lstStyle/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19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Lucida Sans Unicode" pitchFamily="34" charset="0"/>
              </a:rPr>
              <a:t>INSTITUCIONES CREADAS POR LA CONSTITUCIÓN O LA LEY</a:t>
            </a:r>
            <a:r>
              <a:rPr lang="es-EC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Lucida Sans Unicode" pitchFamily="34" charset="0"/>
              </a:rPr>
              <a:t>              </a:t>
            </a:r>
          </a:p>
        </p:txBody>
      </p:sp>
      <p:grpSp>
        <p:nvGrpSpPr>
          <p:cNvPr id="448" name="Group 452"/>
          <p:cNvGrpSpPr>
            <a:grpSpLocks/>
          </p:cNvGrpSpPr>
          <p:nvPr/>
        </p:nvGrpSpPr>
        <p:grpSpPr bwMode="auto">
          <a:xfrm>
            <a:off x="33789942" y="28860767"/>
            <a:ext cx="4357686" cy="5795965"/>
            <a:chOff x="22624" y="11332"/>
            <a:chExt cx="2799" cy="2688"/>
          </a:xfrm>
        </p:grpSpPr>
        <p:sp>
          <p:nvSpPr>
            <p:cNvPr id="2527" name="Rectangle 453"/>
            <p:cNvSpPr>
              <a:spLocks noChangeArrowheads="1"/>
            </p:cNvSpPr>
            <p:nvPr/>
          </p:nvSpPr>
          <p:spPr bwMode="auto">
            <a:xfrm>
              <a:off x="22633" y="11332"/>
              <a:ext cx="2790" cy="268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s-ES" dirty="0">
                <a:latin typeface="+mj-lt"/>
              </a:endParaRPr>
            </a:p>
          </p:txBody>
        </p:sp>
        <p:grpSp>
          <p:nvGrpSpPr>
            <p:cNvPr id="2531" name="Group 454"/>
            <p:cNvGrpSpPr>
              <a:grpSpLocks/>
            </p:cNvGrpSpPr>
            <p:nvPr/>
          </p:nvGrpSpPr>
          <p:grpSpPr bwMode="auto">
            <a:xfrm>
              <a:off x="22624" y="11380"/>
              <a:ext cx="2791" cy="2427"/>
              <a:chOff x="22624" y="11380"/>
              <a:chExt cx="2791" cy="2427"/>
            </a:xfrm>
          </p:grpSpPr>
          <p:sp>
            <p:nvSpPr>
              <p:cNvPr id="2272" name="Rectangle 456"/>
              <p:cNvSpPr>
                <a:spLocks noChangeArrowheads="1"/>
              </p:cNvSpPr>
              <p:nvPr/>
            </p:nvSpPr>
            <p:spPr bwMode="auto">
              <a:xfrm>
                <a:off x="22633" y="11380"/>
                <a:ext cx="2723" cy="10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7760" tIns="38160" rIns="77760" bIns="38160">
                <a:spAutoFit/>
              </a:bodyPr>
              <a:lstStyle/>
              <a:p>
                <a:pPr algn="ctr"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r>
                  <a:rPr lang="es-EC" sz="1000" b="1" dirty="0">
                    <a:latin typeface="+mj-lt"/>
                    <a:cs typeface="Lucida Sans Unicode" pitchFamily="34" charset="0"/>
                  </a:rPr>
                  <a:t>R E F E R E N C I A S</a:t>
                </a:r>
              </a:p>
            </p:txBody>
          </p:sp>
          <p:sp>
            <p:nvSpPr>
              <p:cNvPr id="449" name="Rectangle 457"/>
              <p:cNvSpPr>
                <a:spLocks noChangeArrowheads="1"/>
              </p:cNvSpPr>
              <p:nvPr/>
            </p:nvSpPr>
            <p:spPr bwMode="auto">
              <a:xfrm>
                <a:off x="23101" y="11630"/>
                <a:ext cx="2231" cy="217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7760" tIns="38160" rIns="77760" bIns="38160">
                <a:spAutoFit/>
              </a:bodyPr>
              <a:lstStyle/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r>
                  <a:rPr lang="es-EC" sz="500" dirty="0">
                    <a:latin typeface="+mj-lt"/>
                    <a:cs typeface="Lucida Sans Unicode" pitchFamily="34" charset="0"/>
                  </a:rPr>
                  <a:t>LÍNEA DE AUTORIDAD Y RESPONSABILIDAD</a:t>
                </a:r>
              </a:p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endParaRPr lang="es-EC" sz="500" dirty="0">
                  <a:latin typeface="+mj-lt"/>
                  <a:cs typeface="Lucida Sans Unicode" pitchFamily="34" charset="0"/>
                </a:endParaRPr>
              </a:p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r>
                  <a:rPr lang="es-EC" sz="500" dirty="0">
                    <a:latin typeface="+mj-lt"/>
                    <a:cs typeface="Lucida Sans Unicode" pitchFamily="34" charset="0"/>
                  </a:rPr>
                  <a:t>LÍNEA DE DESCONCENTRACIÓN</a:t>
                </a:r>
              </a:p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endParaRPr lang="es-EC" sz="500" dirty="0">
                  <a:latin typeface="+mj-lt"/>
                  <a:cs typeface="Lucida Sans Unicode" pitchFamily="34" charset="0"/>
                </a:endParaRPr>
              </a:p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r>
                  <a:rPr lang="es-EC" sz="500" dirty="0">
                    <a:latin typeface="+mj-lt"/>
                    <a:cs typeface="Lucida Sans Unicode" pitchFamily="34" charset="0"/>
                  </a:rPr>
                  <a:t>LÍNEA DE ASESORÍA</a:t>
                </a:r>
              </a:p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endParaRPr lang="es-EC" sz="500" dirty="0">
                  <a:latin typeface="+mj-lt"/>
                  <a:cs typeface="Lucida Sans Unicode" pitchFamily="34" charset="0"/>
                </a:endParaRPr>
              </a:p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endParaRPr lang="es-EC" sz="500" dirty="0">
                  <a:latin typeface="+mj-lt"/>
                  <a:cs typeface="Lucida Sans Unicode" pitchFamily="34" charset="0"/>
                </a:endParaRPr>
              </a:p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r>
                  <a:rPr lang="es-EC" sz="500" dirty="0">
                    <a:latin typeface="+mj-lt"/>
                    <a:cs typeface="Lucida Sans Unicode" pitchFamily="34" charset="0"/>
                  </a:rPr>
                  <a:t>LÍNEA DE  COORDINACIÓN</a:t>
                </a:r>
              </a:p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endParaRPr lang="es-EC" sz="500" dirty="0">
                  <a:latin typeface="+mj-lt"/>
                  <a:cs typeface="Lucida Sans Unicode" pitchFamily="34" charset="0"/>
                </a:endParaRPr>
              </a:p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r>
                  <a:rPr lang="es-EC" sz="500" dirty="0">
                    <a:latin typeface="+mj-lt"/>
                    <a:cs typeface="Lucida Sans Unicode" pitchFamily="34" charset="0"/>
                  </a:rPr>
                  <a:t>LÍNEA DE ADSCRIPCIÓN</a:t>
                </a:r>
              </a:p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endParaRPr lang="es-EC" sz="500" dirty="0">
                  <a:latin typeface="+mj-lt"/>
                  <a:cs typeface="Lucida Sans Unicode" pitchFamily="34" charset="0"/>
                </a:endParaRPr>
              </a:p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endParaRPr lang="es-EC" sz="500" dirty="0">
                  <a:latin typeface="+mj-lt"/>
                  <a:cs typeface="Lucida Sans Unicode" pitchFamily="34" charset="0"/>
                </a:endParaRPr>
              </a:p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r>
                  <a:rPr lang="es-EC" sz="500" dirty="0">
                    <a:latin typeface="+mj-lt"/>
                    <a:cs typeface="Lucida Sans Unicode" pitchFamily="34" charset="0"/>
                  </a:rPr>
                  <a:t>LÍNEA DE DESCENTRALIZACIÓN</a:t>
                </a:r>
              </a:p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endParaRPr lang="es-EC" sz="500" dirty="0">
                  <a:latin typeface="+mj-lt"/>
                  <a:cs typeface="Lucida Sans Unicode" pitchFamily="34" charset="0"/>
                </a:endParaRPr>
              </a:p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endParaRPr lang="es-EC" sz="500" dirty="0">
                  <a:latin typeface="+mj-lt"/>
                  <a:cs typeface="Lucida Sans Unicode" pitchFamily="34" charset="0"/>
                </a:endParaRPr>
              </a:p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r>
                  <a:rPr lang="es-EC" sz="500" dirty="0">
                    <a:latin typeface="+mj-lt"/>
                    <a:cs typeface="Lucida Sans Unicode" pitchFamily="34" charset="0"/>
                  </a:rPr>
                  <a:t>FUNCIÓN EJECUTIVA: PRESIDENCIA Y VICEPRESIDENCIA DE LA REPÚBLICA</a:t>
                </a:r>
              </a:p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endParaRPr lang="es-EC" sz="500" dirty="0">
                  <a:latin typeface="+mj-lt"/>
                  <a:cs typeface="Lucida Sans Unicode" pitchFamily="34" charset="0"/>
                </a:endParaRPr>
              </a:p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endParaRPr lang="es-EC" sz="500" dirty="0">
                  <a:latin typeface="+mj-lt"/>
                  <a:cs typeface="Lucida Sans Unicode" pitchFamily="34" charset="0"/>
                </a:endParaRPr>
              </a:p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endParaRPr lang="es-EC" sz="500" dirty="0">
                  <a:latin typeface="+mj-lt"/>
                  <a:cs typeface="Lucida Sans Unicode" pitchFamily="34" charset="0"/>
                </a:endParaRPr>
              </a:p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endParaRPr lang="es-EC" sz="500" dirty="0">
                  <a:latin typeface="+mj-lt"/>
                  <a:cs typeface="Lucida Sans Unicode" pitchFamily="34" charset="0"/>
                </a:endParaRPr>
              </a:p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endParaRPr lang="es-EC" sz="500" dirty="0">
                  <a:latin typeface="+mj-lt"/>
                  <a:cs typeface="Lucida Sans Unicode" pitchFamily="34" charset="0"/>
                </a:endParaRPr>
              </a:p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endParaRPr lang="es-EC" sz="500" dirty="0">
                  <a:latin typeface="+mj-lt"/>
                  <a:cs typeface="Lucida Sans Unicode" pitchFamily="34" charset="0"/>
                </a:endParaRPr>
              </a:p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endParaRPr lang="es-EC" sz="500" dirty="0">
                  <a:latin typeface="+mj-lt"/>
                  <a:cs typeface="Lucida Sans Unicode" pitchFamily="34" charset="0"/>
                </a:endParaRPr>
              </a:p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r>
                  <a:rPr lang="es-EC" sz="500" dirty="0">
                    <a:latin typeface="+mj-lt"/>
                    <a:cs typeface="Lucida Sans Unicode" pitchFamily="34" charset="0"/>
                  </a:rPr>
                  <a:t>FUNCIÓN EJECUTIVA: ENTIDADES DEPENDIENTES DE LA PRESIDENCIA DE LA REPÚBLICA, MINISTERIOS Y SUS ENTIDADES DEPENDIENTES</a:t>
                </a:r>
              </a:p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endParaRPr lang="es-EC" sz="500" dirty="0">
                  <a:latin typeface="+mj-lt"/>
                  <a:cs typeface="Lucida Sans Unicode" pitchFamily="34" charset="0"/>
                </a:endParaRPr>
              </a:p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endParaRPr lang="es-EC" sz="500" dirty="0">
                  <a:latin typeface="+mj-lt"/>
                  <a:cs typeface="Lucida Sans Unicode" pitchFamily="34" charset="0"/>
                </a:endParaRPr>
              </a:p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endParaRPr lang="es-EC" sz="500" dirty="0">
                  <a:latin typeface="+mj-lt"/>
                  <a:cs typeface="Lucida Sans Unicode" pitchFamily="34" charset="0"/>
                </a:endParaRPr>
              </a:p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endParaRPr lang="es-EC" sz="500" dirty="0">
                  <a:latin typeface="+mj-lt"/>
                  <a:cs typeface="Lucida Sans Unicode" pitchFamily="34" charset="0"/>
                </a:endParaRPr>
              </a:p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endParaRPr lang="es-EC" sz="500" dirty="0">
                  <a:latin typeface="+mj-lt"/>
                  <a:cs typeface="Lucida Sans Unicode" pitchFamily="34" charset="0"/>
                </a:endParaRPr>
              </a:p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endParaRPr lang="es-EC" sz="500" dirty="0">
                  <a:latin typeface="+mj-lt"/>
                  <a:cs typeface="Lucida Sans Unicode" pitchFamily="34" charset="0"/>
                </a:endParaRPr>
              </a:p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r>
                  <a:rPr lang="es-EC" sz="500" dirty="0">
                    <a:latin typeface="+mj-lt"/>
                    <a:cs typeface="Lucida Sans Unicode" pitchFamily="34" charset="0"/>
                  </a:rPr>
                  <a:t>INSTITUCIONES ADSCRITAS A LA PRESIDENCIA DE LA REPÚBLICA</a:t>
                </a:r>
              </a:p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endParaRPr lang="es-EC" sz="500" dirty="0">
                  <a:latin typeface="+mj-lt"/>
                  <a:cs typeface="Lucida Sans Unicode" pitchFamily="34" charset="0"/>
                </a:endParaRPr>
              </a:p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endParaRPr lang="es-EC" sz="500" dirty="0">
                  <a:latin typeface="+mj-lt"/>
                  <a:cs typeface="Lucida Sans Unicode" pitchFamily="34" charset="0"/>
                </a:endParaRPr>
              </a:p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endParaRPr lang="es-EC" sz="500" dirty="0">
                  <a:latin typeface="+mj-lt"/>
                  <a:cs typeface="Lucida Sans Unicode" pitchFamily="34" charset="0"/>
                </a:endParaRPr>
              </a:p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endParaRPr lang="es-EC" sz="500" dirty="0">
                  <a:latin typeface="+mj-lt"/>
                  <a:cs typeface="Lucida Sans Unicode" pitchFamily="34" charset="0"/>
                </a:endParaRPr>
              </a:p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r>
                  <a:rPr lang="es-EC" sz="500" dirty="0">
                    <a:latin typeface="+mj-lt"/>
                    <a:cs typeface="Lucida Sans Unicode" pitchFamily="34" charset="0"/>
                  </a:rPr>
                  <a:t>INSTITUCIONES ADSCRITAS A LOS MINISTERIOS</a:t>
                </a:r>
              </a:p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endParaRPr lang="es-EC" sz="500" dirty="0">
                  <a:latin typeface="+mj-lt"/>
                  <a:cs typeface="Lucida Sans Unicode" pitchFamily="34" charset="0"/>
                </a:endParaRPr>
              </a:p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endParaRPr lang="es-EC" sz="500" dirty="0">
                  <a:latin typeface="+mj-lt"/>
                  <a:cs typeface="Lucida Sans Unicode" pitchFamily="34" charset="0"/>
                </a:endParaRPr>
              </a:p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endParaRPr lang="es-EC" sz="500" dirty="0">
                  <a:latin typeface="+mj-lt"/>
                  <a:cs typeface="Lucida Sans Unicode" pitchFamily="34" charset="0"/>
                </a:endParaRPr>
              </a:p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endParaRPr lang="es-EC" sz="500" dirty="0">
                  <a:latin typeface="+mj-lt"/>
                  <a:cs typeface="Lucida Sans Unicode" pitchFamily="34" charset="0"/>
                </a:endParaRPr>
              </a:p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r>
                  <a:rPr lang="es-EC" sz="500" dirty="0">
                    <a:latin typeface="+mj-lt"/>
                    <a:cs typeface="Lucida Sans Unicode" pitchFamily="34" charset="0"/>
                  </a:rPr>
                  <a:t>ORGANISMOS FINANCIEROS</a:t>
                </a:r>
              </a:p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endParaRPr lang="es-EC" sz="500" dirty="0">
                  <a:latin typeface="+mj-lt"/>
                  <a:cs typeface="Lucida Sans Unicode" pitchFamily="34" charset="0"/>
                </a:endParaRPr>
              </a:p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endParaRPr lang="es-EC" sz="500" dirty="0">
                  <a:latin typeface="+mj-lt"/>
                  <a:cs typeface="Lucida Sans Unicode" pitchFamily="34" charset="0"/>
                </a:endParaRPr>
              </a:p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endParaRPr lang="es-EC" sz="500" dirty="0">
                  <a:latin typeface="+mj-lt"/>
                  <a:cs typeface="Lucida Sans Unicode" pitchFamily="34" charset="0"/>
                </a:endParaRPr>
              </a:p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r>
                  <a:rPr lang="es-EC" sz="500" dirty="0">
                    <a:latin typeface="+mj-lt"/>
                    <a:cs typeface="Lucida Sans Unicode" pitchFamily="34" charset="0"/>
                  </a:rPr>
                  <a:t>ORGANISMOS Y ENTIDADES PÚBLICAS CREADAS POR LA CONSTITUCIÓN O LA LEY, RELACIONADAS AL ÁMBITO DE  ACCIÓN DE CADA UNO DE LOS MINISTERIOS SECTORIALES</a:t>
                </a:r>
              </a:p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endParaRPr lang="es-EC" sz="500" dirty="0">
                  <a:latin typeface="+mj-lt"/>
                  <a:cs typeface="Lucida Sans Unicode" pitchFamily="34" charset="0"/>
                </a:endParaRPr>
              </a:p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endParaRPr lang="es-EC" sz="500" dirty="0">
                  <a:latin typeface="+mj-lt"/>
                  <a:cs typeface="Lucida Sans Unicode" pitchFamily="34" charset="0"/>
                </a:endParaRPr>
              </a:p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endParaRPr lang="es-EC" sz="500" dirty="0">
                  <a:latin typeface="+mj-lt"/>
                  <a:cs typeface="Lucida Sans Unicode" pitchFamily="34" charset="0"/>
                </a:endParaRPr>
              </a:p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r>
                  <a:rPr lang="es-EC" sz="500" dirty="0">
                    <a:latin typeface="+mj-lt"/>
                    <a:cs typeface="Lucida Sans Unicode" pitchFamily="34" charset="0"/>
                  </a:rPr>
                  <a:t>EMPRESAS PÚBLICAS EP DE LA FUNCIÓN EJECUTIVA.         </a:t>
                </a:r>
              </a:p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endParaRPr lang="es-EC" sz="500" dirty="0">
                  <a:latin typeface="+mj-lt"/>
                  <a:cs typeface="Lucida Sans Unicode" pitchFamily="34" charset="0"/>
                </a:endParaRPr>
              </a:p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endParaRPr lang="es-EC" sz="500" dirty="0">
                  <a:latin typeface="+mj-lt"/>
                  <a:cs typeface="Lucida Sans Unicode" pitchFamily="34" charset="0"/>
                </a:endParaRPr>
              </a:p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r>
                  <a:rPr lang="es-EC" sz="500" dirty="0">
                    <a:latin typeface="+mj-lt"/>
                    <a:cs typeface="Lucida Sans Unicode" pitchFamily="34" charset="0"/>
                  </a:rPr>
                  <a:t>              </a:t>
                </a:r>
              </a:p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r>
                  <a:rPr lang="es-EC" sz="500" dirty="0">
                    <a:latin typeface="+mj-lt"/>
                    <a:cs typeface="Lucida Sans Unicode" pitchFamily="34" charset="0"/>
                  </a:rPr>
                  <a:t>	</a:t>
                </a:r>
              </a:p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r>
                  <a:rPr lang="es-EC" sz="500" dirty="0">
                    <a:latin typeface="+mj-lt"/>
                    <a:cs typeface="Lucida Sans Unicode" pitchFamily="34" charset="0"/>
                  </a:rPr>
                  <a:t>ENTIDADES DESCONCENTRADAS</a:t>
                </a:r>
              </a:p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endParaRPr lang="es-EC" sz="500" dirty="0">
                  <a:latin typeface="+mj-lt"/>
                  <a:cs typeface="Lucida Sans Unicode" pitchFamily="34" charset="0"/>
                </a:endParaRPr>
              </a:p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endParaRPr lang="es-EC" sz="500" dirty="0">
                  <a:latin typeface="+mj-lt"/>
                  <a:cs typeface="Lucida Sans Unicode" pitchFamily="34" charset="0"/>
                </a:endParaRPr>
              </a:p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endParaRPr lang="es-EC" sz="500" dirty="0">
                  <a:latin typeface="+mj-lt"/>
                  <a:cs typeface="Lucida Sans Unicode" pitchFamily="34" charset="0"/>
                </a:endParaRPr>
              </a:p>
              <a:p>
                <a:pPr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r>
                  <a:rPr lang="es-EC" sz="500" dirty="0">
                    <a:cs typeface="Lucida Sans Unicode" pitchFamily="34" charset="0"/>
                  </a:rPr>
                  <a:t>EMPRESAS PÚBLICAS CREADOS POR LOS GOBIERNOS AUTÓNOMOS DESCENTRALIZADOS</a:t>
                </a:r>
                <a:endParaRPr lang="es-EC" sz="500" dirty="0">
                  <a:latin typeface="+mj-lt"/>
                  <a:cs typeface="Lucida Sans Unicode" pitchFamily="34" charset="0"/>
                </a:endParaRPr>
              </a:p>
            </p:txBody>
          </p:sp>
          <p:sp>
            <p:nvSpPr>
              <p:cNvPr id="2208" name="Line 458"/>
              <p:cNvSpPr>
                <a:spLocks noChangeShapeType="1"/>
              </p:cNvSpPr>
              <p:nvPr/>
            </p:nvSpPr>
            <p:spPr bwMode="auto">
              <a:xfrm>
                <a:off x="22624" y="11564"/>
                <a:ext cx="2791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 dirty="0">
                  <a:latin typeface="+mj-lt"/>
                </a:endParaRPr>
              </a:p>
            </p:txBody>
          </p:sp>
          <p:sp>
            <p:nvSpPr>
              <p:cNvPr id="2214" name="Line 459"/>
              <p:cNvSpPr>
                <a:spLocks noChangeShapeType="1"/>
              </p:cNvSpPr>
              <p:nvPr/>
            </p:nvSpPr>
            <p:spPr bwMode="auto">
              <a:xfrm>
                <a:off x="22716" y="11663"/>
                <a:ext cx="277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 dirty="0">
                  <a:latin typeface="+mj-lt"/>
                </a:endParaRPr>
              </a:p>
            </p:txBody>
          </p:sp>
          <p:sp>
            <p:nvSpPr>
              <p:cNvPr id="5" name="Line 460"/>
              <p:cNvSpPr>
                <a:spLocks noChangeShapeType="1"/>
              </p:cNvSpPr>
              <p:nvPr/>
            </p:nvSpPr>
            <p:spPr bwMode="auto">
              <a:xfrm>
                <a:off x="22714" y="11946"/>
                <a:ext cx="277" cy="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 dirty="0">
                  <a:latin typeface="+mj-lt"/>
                </a:endParaRPr>
              </a:p>
            </p:txBody>
          </p:sp>
          <p:sp>
            <p:nvSpPr>
              <p:cNvPr id="2535" name="Line 461"/>
              <p:cNvSpPr>
                <a:spLocks noChangeShapeType="1"/>
              </p:cNvSpPr>
              <p:nvPr/>
            </p:nvSpPr>
            <p:spPr bwMode="auto">
              <a:xfrm>
                <a:off x="22710" y="12022"/>
                <a:ext cx="277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 dirty="0">
                  <a:latin typeface="+mj-lt"/>
                </a:endParaRPr>
              </a:p>
            </p:txBody>
          </p:sp>
          <p:sp>
            <p:nvSpPr>
              <p:cNvPr id="2536" name="Line 462"/>
              <p:cNvSpPr>
                <a:spLocks noChangeShapeType="1"/>
              </p:cNvSpPr>
              <p:nvPr/>
            </p:nvSpPr>
            <p:spPr bwMode="auto">
              <a:xfrm>
                <a:off x="22715" y="11860"/>
                <a:ext cx="254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 dirty="0">
                  <a:latin typeface="+mj-lt"/>
                </a:endParaRPr>
              </a:p>
            </p:txBody>
          </p:sp>
          <p:sp>
            <p:nvSpPr>
              <p:cNvPr id="2537" name="Line 463"/>
              <p:cNvSpPr>
                <a:spLocks noChangeShapeType="1"/>
              </p:cNvSpPr>
              <p:nvPr/>
            </p:nvSpPr>
            <p:spPr bwMode="auto">
              <a:xfrm>
                <a:off x="22972" y="11811"/>
                <a:ext cx="0" cy="9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 dirty="0">
                  <a:latin typeface="+mj-lt"/>
                </a:endParaRPr>
              </a:p>
            </p:txBody>
          </p:sp>
          <p:sp>
            <p:nvSpPr>
              <p:cNvPr id="2538" name="Rectangle 464"/>
              <p:cNvSpPr>
                <a:spLocks noChangeArrowheads="1"/>
              </p:cNvSpPr>
              <p:nvPr/>
            </p:nvSpPr>
            <p:spPr bwMode="auto">
              <a:xfrm>
                <a:off x="22710" y="12261"/>
                <a:ext cx="277" cy="121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s-ES" dirty="0">
                  <a:latin typeface="+mj-lt"/>
                </a:endParaRPr>
              </a:p>
            </p:txBody>
          </p:sp>
          <p:sp>
            <p:nvSpPr>
              <p:cNvPr id="2539" name="Rectangle 465"/>
              <p:cNvSpPr>
                <a:spLocks noChangeArrowheads="1"/>
              </p:cNvSpPr>
              <p:nvPr/>
            </p:nvSpPr>
            <p:spPr bwMode="auto">
              <a:xfrm>
                <a:off x="22710" y="12433"/>
                <a:ext cx="277" cy="121"/>
              </a:xfrm>
              <a:prstGeom prst="rect">
                <a:avLst/>
              </a:prstGeom>
              <a:gradFill rotWithShape="0">
                <a:gsLst>
                  <a:gs pos="0">
                    <a:srgbClr val="E6DCAC"/>
                  </a:gs>
                  <a:gs pos="12000">
                    <a:srgbClr val="E6D78A"/>
                  </a:gs>
                  <a:gs pos="30000">
                    <a:srgbClr val="C7AC4C"/>
                  </a:gs>
                  <a:gs pos="45000">
                    <a:srgbClr val="E6D78A"/>
                  </a:gs>
                  <a:gs pos="77000">
                    <a:srgbClr val="C7AC4C"/>
                  </a:gs>
                  <a:gs pos="100000">
                    <a:srgbClr val="E6DCAC"/>
                  </a:gs>
                </a:gsLst>
                <a:lin ang="13500000"/>
              </a:gra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s-ES" dirty="0">
                  <a:latin typeface="+mj-lt"/>
                </a:endParaRPr>
              </a:p>
            </p:txBody>
          </p:sp>
          <p:sp>
            <p:nvSpPr>
              <p:cNvPr id="2540" name="Rectangle 466"/>
              <p:cNvSpPr>
                <a:spLocks noChangeArrowheads="1"/>
              </p:cNvSpPr>
              <p:nvPr/>
            </p:nvSpPr>
            <p:spPr bwMode="auto">
              <a:xfrm>
                <a:off x="22710" y="12636"/>
                <a:ext cx="277" cy="121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99CCFF"/>
                  </a:gs>
                  <a:gs pos="100000">
                    <a:srgbClr val="FFFFFF"/>
                  </a:gs>
                </a:gsLst>
                <a:lin ang="13500000" scaled="1"/>
              </a:gra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s-ES" dirty="0">
                  <a:latin typeface="+mj-lt"/>
                </a:endParaRPr>
              </a:p>
            </p:txBody>
          </p:sp>
          <p:sp>
            <p:nvSpPr>
              <p:cNvPr id="27" name="Rectangle 467"/>
              <p:cNvSpPr>
                <a:spLocks noChangeArrowheads="1"/>
              </p:cNvSpPr>
              <p:nvPr/>
            </p:nvSpPr>
            <p:spPr bwMode="auto">
              <a:xfrm>
                <a:off x="22710" y="12834"/>
                <a:ext cx="277" cy="121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CCECFF"/>
                  </a:gs>
                  <a:gs pos="100000">
                    <a:srgbClr val="FFFFFF"/>
                  </a:gs>
                </a:gsLst>
                <a:lin ang="13500000" scaled="1"/>
              </a:gra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s-ES" dirty="0">
                  <a:latin typeface="+mj-lt"/>
                </a:endParaRPr>
              </a:p>
            </p:txBody>
          </p:sp>
          <p:sp>
            <p:nvSpPr>
              <p:cNvPr id="14" name="Rectangle 468"/>
              <p:cNvSpPr>
                <a:spLocks noChangeArrowheads="1"/>
              </p:cNvSpPr>
              <p:nvPr/>
            </p:nvSpPr>
            <p:spPr bwMode="auto">
              <a:xfrm>
                <a:off x="22725" y="13254"/>
                <a:ext cx="277" cy="121"/>
              </a:xfrm>
              <a:prstGeom prst="rect">
                <a:avLst/>
              </a:prstGeom>
              <a:gradFill rotWithShape="0"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13500000"/>
              </a:gra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s-ES" dirty="0">
                  <a:latin typeface="+mj-lt"/>
                </a:endParaRPr>
              </a:p>
            </p:txBody>
          </p:sp>
          <p:sp>
            <p:nvSpPr>
              <p:cNvPr id="2209" name="Rectangle 469"/>
              <p:cNvSpPr>
                <a:spLocks noChangeArrowheads="1"/>
              </p:cNvSpPr>
              <p:nvPr/>
            </p:nvSpPr>
            <p:spPr bwMode="auto">
              <a:xfrm>
                <a:off x="22729" y="13055"/>
                <a:ext cx="277" cy="121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00AE00"/>
                  </a:gs>
                  <a:gs pos="100000">
                    <a:srgbClr val="FFFFFF"/>
                  </a:gs>
                </a:gsLst>
                <a:lin ang="13500000" scaled="1"/>
              </a:gra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s-ES" dirty="0">
                  <a:latin typeface="+mj-lt"/>
                </a:endParaRPr>
              </a:p>
            </p:txBody>
          </p:sp>
          <p:sp>
            <p:nvSpPr>
              <p:cNvPr id="450" name="Rectangle 470"/>
              <p:cNvSpPr>
                <a:spLocks noChangeArrowheads="1"/>
              </p:cNvSpPr>
              <p:nvPr/>
            </p:nvSpPr>
            <p:spPr bwMode="auto">
              <a:xfrm>
                <a:off x="22722" y="13452"/>
                <a:ext cx="277" cy="121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50000">
                    <a:srgbClr val="DBFFDB"/>
                  </a:gs>
                  <a:gs pos="100000">
                    <a:schemeClr val="hlink"/>
                  </a:gs>
                </a:gsLst>
                <a:lin ang="13500000" scaled="1"/>
              </a:gradFill>
              <a:ln w="25400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18000" tIns="46800" rIns="18000" bIns="46800" anchor="ctr"/>
              <a:lstStyle/>
              <a:p>
                <a:pPr algn="ctr" defTabSz="449051" eaLnBrk="0" hangingPunct="0">
                  <a:buClr>
                    <a:srgbClr val="000000"/>
                  </a:buClr>
                  <a:buSzPct val="100000"/>
                  <a:tabLst>
                    <a:tab pos="0" algn="l"/>
                    <a:tab pos="447461" algn="l"/>
                    <a:tab pos="896508" algn="l"/>
                    <a:tab pos="1345554" algn="l"/>
                    <a:tab pos="1794605" algn="l"/>
                    <a:tab pos="2243651" algn="l"/>
                    <a:tab pos="2692698" algn="l"/>
                    <a:tab pos="3141749" algn="l"/>
                    <a:tab pos="3590795" algn="l"/>
                    <a:tab pos="4039837" algn="l"/>
                    <a:tab pos="4488893" algn="l"/>
                    <a:tab pos="4937934" algn="l"/>
                    <a:tab pos="5386985" algn="l"/>
                    <a:tab pos="5836036" algn="l"/>
                    <a:tab pos="6285078" algn="l"/>
                    <a:tab pos="6734124" algn="l"/>
                    <a:tab pos="7183175" algn="l"/>
                    <a:tab pos="7632226" algn="l"/>
                    <a:tab pos="8081273" algn="l"/>
                    <a:tab pos="8530314" algn="l"/>
                    <a:tab pos="8979365" algn="l"/>
                  </a:tabLst>
                  <a:defRPr/>
                </a:pPr>
                <a:endParaRPr lang="es-EC" sz="500" b="1" dirty="0">
                  <a:latin typeface="+mj-lt"/>
                  <a:cs typeface="Lucida Sans Unicode" pitchFamily="34" charset="0"/>
                </a:endParaRPr>
              </a:p>
            </p:txBody>
          </p:sp>
        </p:grpSp>
      </p:grpSp>
      <p:sp>
        <p:nvSpPr>
          <p:cNvPr id="2411" name="Line 473"/>
          <p:cNvSpPr>
            <a:spLocks noChangeShapeType="1"/>
          </p:cNvSpPr>
          <p:nvPr/>
        </p:nvSpPr>
        <p:spPr bwMode="auto">
          <a:xfrm flipV="1">
            <a:off x="33737550" y="15400340"/>
            <a:ext cx="7011191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416" name="Line 487"/>
          <p:cNvSpPr>
            <a:spLocks noChangeShapeType="1"/>
          </p:cNvSpPr>
          <p:nvPr/>
        </p:nvSpPr>
        <p:spPr bwMode="auto">
          <a:xfrm flipV="1">
            <a:off x="39281112" y="13969998"/>
            <a:ext cx="34559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417" name="Line 488"/>
          <p:cNvSpPr>
            <a:spLocks noChangeShapeType="1"/>
          </p:cNvSpPr>
          <p:nvPr/>
        </p:nvSpPr>
        <p:spPr bwMode="auto">
          <a:xfrm>
            <a:off x="42737089" y="13970011"/>
            <a:ext cx="0" cy="36036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418" name="Line 495"/>
          <p:cNvSpPr>
            <a:spLocks noChangeShapeType="1"/>
          </p:cNvSpPr>
          <p:nvPr/>
        </p:nvSpPr>
        <p:spPr bwMode="auto">
          <a:xfrm>
            <a:off x="2628899" y="15841665"/>
            <a:ext cx="4010819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419" name="Line 496"/>
          <p:cNvSpPr>
            <a:spLocks noChangeShapeType="1"/>
          </p:cNvSpPr>
          <p:nvPr/>
        </p:nvSpPr>
        <p:spPr bwMode="auto">
          <a:xfrm>
            <a:off x="35823523" y="15841670"/>
            <a:ext cx="0" cy="2746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420" name="Line 497"/>
          <p:cNvSpPr>
            <a:spLocks noChangeShapeType="1"/>
          </p:cNvSpPr>
          <p:nvPr/>
        </p:nvSpPr>
        <p:spPr bwMode="auto">
          <a:xfrm>
            <a:off x="38106353" y="15840074"/>
            <a:ext cx="0" cy="3921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421" name="Line 498"/>
          <p:cNvSpPr>
            <a:spLocks noChangeShapeType="1"/>
          </p:cNvSpPr>
          <p:nvPr/>
        </p:nvSpPr>
        <p:spPr bwMode="auto">
          <a:xfrm flipV="1">
            <a:off x="35823523" y="15409863"/>
            <a:ext cx="0" cy="431802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422" name="Line 499"/>
          <p:cNvSpPr>
            <a:spLocks noChangeShapeType="1"/>
          </p:cNvSpPr>
          <p:nvPr/>
        </p:nvSpPr>
        <p:spPr bwMode="auto">
          <a:xfrm>
            <a:off x="40748745" y="15835326"/>
            <a:ext cx="0" cy="28892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424" name="Line 500"/>
          <p:cNvSpPr>
            <a:spLocks noChangeShapeType="1"/>
          </p:cNvSpPr>
          <p:nvPr/>
        </p:nvSpPr>
        <p:spPr bwMode="auto">
          <a:xfrm>
            <a:off x="22109127" y="15338426"/>
            <a:ext cx="9826623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557" name="Rectangle 509"/>
          <p:cNvSpPr>
            <a:spLocks noChangeArrowheads="1"/>
          </p:cNvSpPr>
          <p:nvPr/>
        </p:nvSpPr>
        <p:spPr bwMode="auto">
          <a:xfrm>
            <a:off x="38633399" y="14824073"/>
            <a:ext cx="5008564" cy="446351"/>
          </a:xfrm>
          <a:prstGeom prst="rect">
            <a:avLst/>
          </a:prstGeom>
          <a:noFill/>
          <a:ln w="25400">
            <a:noFill/>
            <a:round/>
            <a:headEnd/>
            <a:tailEnd/>
          </a:ln>
          <a:effectLst/>
        </p:spPr>
        <p:txBody>
          <a:bodyPr lIns="77723" tIns="38137" rIns="77723" bIns="38137">
            <a:spAutoFit/>
          </a:bodyPr>
          <a:lstStyle/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Lucida Sans Unicode" pitchFamily="34" charset="0"/>
              </a:rPr>
              <a:t>MINISTERIOS SECTORIALES</a:t>
            </a:r>
          </a:p>
        </p:txBody>
      </p:sp>
      <p:sp>
        <p:nvSpPr>
          <p:cNvPr id="2559" name="Rectangle 511"/>
          <p:cNvSpPr>
            <a:spLocks noChangeArrowheads="1"/>
          </p:cNvSpPr>
          <p:nvPr/>
        </p:nvSpPr>
        <p:spPr bwMode="auto">
          <a:xfrm>
            <a:off x="7740654" y="13528678"/>
            <a:ext cx="5006973" cy="446351"/>
          </a:xfrm>
          <a:prstGeom prst="rect">
            <a:avLst/>
          </a:prstGeom>
          <a:noFill/>
          <a:ln w="25400">
            <a:noFill/>
            <a:round/>
            <a:headEnd/>
            <a:tailEnd/>
          </a:ln>
          <a:effectLst/>
        </p:spPr>
        <p:txBody>
          <a:bodyPr lIns="77723" tIns="38137" rIns="77723" bIns="38137">
            <a:spAutoFit/>
          </a:bodyPr>
          <a:lstStyle/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Lucida Sans Unicode" pitchFamily="34" charset="0"/>
              </a:rPr>
              <a:t>MINISTERIOS COORDINADORES</a:t>
            </a:r>
          </a:p>
        </p:txBody>
      </p:sp>
      <p:sp>
        <p:nvSpPr>
          <p:cNvPr id="2561" name="Rectangle 513"/>
          <p:cNvSpPr>
            <a:spLocks noChangeArrowheads="1"/>
          </p:cNvSpPr>
          <p:nvPr/>
        </p:nvSpPr>
        <p:spPr bwMode="auto">
          <a:xfrm>
            <a:off x="28152731" y="13538201"/>
            <a:ext cx="5006973" cy="4463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77723" tIns="38137" rIns="77723" bIns="38137">
            <a:spAutoFit/>
          </a:bodyPr>
          <a:lstStyle/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Lucida Sans Unicode" pitchFamily="34" charset="0"/>
              </a:rPr>
              <a:t>MINISTERIOS COORDINADORES</a:t>
            </a:r>
          </a:p>
        </p:txBody>
      </p:sp>
      <p:sp>
        <p:nvSpPr>
          <p:cNvPr id="2564" name="Rectangle 516"/>
          <p:cNvSpPr>
            <a:spLocks noChangeArrowheads="1"/>
          </p:cNvSpPr>
          <p:nvPr/>
        </p:nvSpPr>
        <p:spPr bwMode="auto">
          <a:xfrm>
            <a:off x="39208077" y="13465174"/>
            <a:ext cx="5006973" cy="446351"/>
          </a:xfrm>
          <a:prstGeom prst="rect">
            <a:avLst/>
          </a:prstGeom>
          <a:noFill/>
          <a:ln w="25400">
            <a:noFill/>
            <a:round/>
            <a:headEnd/>
            <a:tailEnd/>
          </a:ln>
          <a:effectLst/>
        </p:spPr>
        <p:txBody>
          <a:bodyPr lIns="77723" tIns="38137" rIns="77723" bIns="38137">
            <a:spAutoFit/>
          </a:bodyPr>
          <a:lstStyle/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Lucida Sans Unicode" pitchFamily="34" charset="0"/>
              </a:rPr>
              <a:t>MINISTERIOS COORDINADORES</a:t>
            </a:r>
          </a:p>
        </p:txBody>
      </p:sp>
      <p:sp>
        <p:nvSpPr>
          <p:cNvPr id="2438" name="Freeform 175"/>
          <p:cNvSpPr>
            <a:spLocks noChangeArrowheads="1"/>
          </p:cNvSpPr>
          <p:nvPr/>
        </p:nvSpPr>
        <p:spPr bwMode="auto">
          <a:xfrm>
            <a:off x="18073700" y="10236211"/>
            <a:ext cx="2162174" cy="46037"/>
          </a:xfrm>
          <a:custGeom>
            <a:avLst/>
            <a:gdLst>
              <a:gd name="T0" fmla="*/ 0 w 16934"/>
              <a:gd name="T1" fmla="*/ 0 h 1"/>
              <a:gd name="T2" fmla="*/ 2147483647 w 16934"/>
              <a:gd name="T3" fmla="*/ 0 h 1"/>
              <a:gd name="T4" fmla="*/ 0 60000 65536"/>
              <a:gd name="T5" fmla="*/ 0 60000 65536"/>
              <a:gd name="T6" fmla="*/ 0 w 16934"/>
              <a:gd name="T7" fmla="*/ 0 h 1"/>
              <a:gd name="T8" fmla="*/ 16934 w 1693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934" h="1">
                <a:moveTo>
                  <a:pt x="0" y="0"/>
                </a:moveTo>
                <a:lnTo>
                  <a:pt x="16933" y="0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50000">
                <a:srgbClr val="FFFF99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lIns="91398" tIns="45694" rIns="91398" bIns="45694" anchor="ctr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460" name="Rectangle 269"/>
          <p:cNvSpPr>
            <a:spLocks noChangeArrowheads="1"/>
          </p:cNvSpPr>
          <p:nvPr/>
        </p:nvSpPr>
        <p:spPr bwMode="auto">
          <a:xfrm>
            <a:off x="14725653" y="9923474"/>
            <a:ext cx="3355977" cy="577852"/>
          </a:xfrm>
          <a:prstGeom prst="rect">
            <a:avLst/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path path="shape">
              <a:fillToRect l="50000" t="50000" r="50000" b="50000"/>
            </a:path>
            <a:tileRect/>
          </a:gra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398" tIns="45694" rIns="91398" bIns="45694" anchor="ctr"/>
          <a:lstStyle/>
          <a:p>
            <a:pPr algn="ctr">
              <a:defRPr/>
            </a:pPr>
            <a:r>
              <a:rPr lang="es-EC" sz="1000" b="1" dirty="0">
                <a:latin typeface="+mj-lt"/>
                <a:cs typeface="Lucida Sans Unicode" pitchFamily="34" charset="0"/>
              </a:rPr>
              <a:t>SECRETARÍA  GENERAL JURÍDICA</a:t>
            </a:r>
          </a:p>
        </p:txBody>
      </p:sp>
      <p:sp>
        <p:nvSpPr>
          <p:cNvPr id="2441" name="Freeform 175"/>
          <p:cNvSpPr>
            <a:spLocks noChangeArrowheads="1"/>
          </p:cNvSpPr>
          <p:nvPr/>
        </p:nvSpPr>
        <p:spPr bwMode="auto">
          <a:xfrm>
            <a:off x="18073700" y="11022026"/>
            <a:ext cx="2162174" cy="46037"/>
          </a:xfrm>
          <a:custGeom>
            <a:avLst/>
            <a:gdLst>
              <a:gd name="T0" fmla="*/ 0 w 16934"/>
              <a:gd name="T1" fmla="*/ 0 h 1"/>
              <a:gd name="T2" fmla="*/ 2147483647 w 16934"/>
              <a:gd name="T3" fmla="*/ 0 h 1"/>
              <a:gd name="T4" fmla="*/ 0 60000 65536"/>
              <a:gd name="T5" fmla="*/ 0 60000 65536"/>
              <a:gd name="T6" fmla="*/ 0 w 16934"/>
              <a:gd name="T7" fmla="*/ 0 h 1"/>
              <a:gd name="T8" fmla="*/ 16934 w 1693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934" h="1">
                <a:moveTo>
                  <a:pt x="0" y="0"/>
                </a:moveTo>
                <a:lnTo>
                  <a:pt x="16933" y="0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50000">
                <a:srgbClr val="FFFF99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lIns="91398" tIns="45694" rIns="91398" bIns="45694" anchor="ctr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465" name="Rectangle 269"/>
          <p:cNvSpPr>
            <a:spLocks noChangeArrowheads="1"/>
          </p:cNvSpPr>
          <p:nvPr/>
        </p:nvSpPr>
        <p:spPr bwMode="auto">
          <a:xfrm>
            <a:off x="14787564" y="10709283"/>
            <a:ext cx="3294061" cy="577852"/>
          </a:xfrm>
          <a:prstGeom prst="rect">
            <a:avLst/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path path="shape">
              <a:fillToRect l="50000" t="50000" r="50000" b="50000"/>
            </a:path>
            <a:tileRect/>
          </a:gra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398" tIns="45694" rIns="91398" bIns="45694" anchor="ctr"/>
          <a:lstStyle/>
          <a:p>
            <a:pPr algn="ctr">
              <a:defRPr/>
            </a:pPr>
            <a:r>
              <a:rPr lang="es-EC" sz="1000" b="1" dirty="0">
                <a:latin typeface="+mj-lt"/>
                <a:cs typeface="Lucida Sans Unicode" pitchFamily="34" charset="0"/>
              </a:rPr>
              <a:t>SECRETARÍA  G</a:t>
            </a:r>
            <a:r>
              <a:rPr lang="es-EC" sz="1000" b="1" dirty="0">
                <a:cs typeface="Lucida Sans Unicode" pitchFamily="34" charset="0"/>
              </a:rPr>
              <a:t>ENERAL </a:t>
            </a:r>
            <a:r>
              <a:rPr lang="es-EC" sz="1000" b="1" dirty="0">
                <a:latin typeface="+mj-lt"/>
                <a:cs typeface="Lucida Sans Unicode" pitchFamily="34" charset="0"/>
              </a:rPr>
              <a:t>DE LA PRESIDENCIA</a:t>
            </a:r>
          </a:p>
        </p:txBody>
      </p:sp>
      <p:sp>
        <p:nvSpPr>
          <p:cNvPr id="2444" name="Rectangle 126"/>
          <p:cNvSpPr>
            <a:spLocks noChangeArrowheads="1"/>
          </p:cNvSpPr>
          <p:nvPr/>
        </p:nvSpPr>
        <p:spPr bwMode="auto">
          <a:xfrm>
            <a:off x="10358452" y="14330363"/>
            <a:ext cx="1857375" cy="38576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FFFFCC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89953" tIns="46777" rIns="89953" bIns="46777"/>
          <a:lstStyle/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</a:pPr>
            <a:r>
              <a:rPr lang="es-EC" sz="500" b="1" dirty="0">
                <a:latin typeface="+mj-lt"/>
                <a:cs typeface="Lucida Sans Unicode" pitchFamily="34" charset="0"/>
              </a:rPr>
              <a:t>MINISTERIO DE COORDINACIÓN DE CONOCIMIENTO Y TALENTO HUMANO - MCCTH</a:t>
            </a:r>
          </a:p>
        </p:txBody>
      </p:sp>
      <p:sp>
        <p:nvSpPr>
          <p:cNvPr id="2445" name="Freeform 251"/>
          <p:cNvSpPr>
            <a:spLocks noChangeArrowheads="1"/>
          </p:cNvSpPr>
          <p:nvPr/>
        </p:nvSpPr>
        <p:spPr bwMode="auto">
          <a:xfrm>
            <a:off x="11277598" y="14035095"/>
            <a:ext cx="0" cy="311152"/>
          </a:xfrm>
          <a:custGeom>
            <a:avLst/>
            <a:gdLst>
              <a:gd name="T0" fmla="*/ 0 w 9"/>
              <a:gd name="T1" fmla="*/ 0 h 865"/>
              <a:gd name="T2" fmla="*/ 2147483647 w 9"/>
              <a:gd name="T3" fmla="*/ 2147483647 h 865"/>
              <a:gd name="T4" fmla="*/ 0 60000 65536"/>
              <a:gd name="T5" fmla="*/ 0 60000 65536"/>
              <a:gd name="T6" fmla="*/ 0 w 9"/>
              <a:gd name="T7" fmla="*/ 0 h 865"/>
              <a:gd name="T8" fmla="*/ 9 w 9"/>
              <a:gd name="T9" fmla="*/ 865 h 86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865">
                <a:moveTo>
                  <a:pt x="0" y="0"/>
                </a:moveTo>
                <a:lnTo>
                  <a:pt x="8" y="864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lIns="91398" tIns="45694" rIns="91398" bIns="45694" anchor="ctr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469" name="Line 181"/>
          <p:cNvSpPr>
            <a:spLocks noChangeShapeType="1"/>
          </p:cNvSpPr>
          <p:nvPr/>
        </p:nvSpPr>
        <p:spPr bwMode="auto">
          <a:xfrm>
            <a:off x="33869479" y="7439100"/>
            <a:ext cx="3176" cy="244477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chilly" dir="t"/>
          </a:scene3d>
        </p:spPr>
        <p:txBody>
          <a:bodyPr wrap="none" lIns="91398" tIns="45694" rIns="91398" bIns="45694" anchor="ctr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470" name="Line 181"/>
          <p:cNvSpPr>
            <a:spLocks noChangeShapeType="1"/>
          </p:cNvSpPr>
          <p:nvPr/>
        </p:nvSpPr>
        <p:spPr bwMode="auto">
          <a:xfrm>
            <a:off x="36068119" y="7445143"/>
            <a:ext cx="0" cy="244477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chilly" dir="t"/>
          </a:scene3d>
        </p:spPr>
        <p:txBody>
          <a:bodyPr wrap="none" lIns="91398" tIns="45694" rIns="91398" bIns="45694" anchor="ctr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471" name="Rectangle 447"/>
          <p:cNvSpPr>
            <a:spLocks noChangeArrowheads="1"/>
          </p:cNvSpPr>
          <p:nvPr/>
        </p:nvSpPr>
        <p:spPr bwMode="auto">
          <a:xfrm>
            <a:off x="2643192" y="19431009"/>
            <a:ext cx="4429124" cy="369407"/>
          </a:xfrm>
          <a:prstGeom prst="rect">
            <a:avLst/>
          </a:prstGeom>
          <a:noFill/>
          <a:ln w="25400">
            <a:noFill/>
            <a:round/>
            <a:headEnd/>
            <a:tailEnd/>
          </a:ln>
          <a:effectLst/>
        </p:spPr>
        <p:txBody>
          <a:bodyPr lIns="77723" tIns="38137" rIns="77723" bIns="38137">
            <a:spAutoFit/>
          </a:bodyPr>
          <a:lstStyle/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19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Lucida Sans Unicode" pitchFamily="34" charset="0"/>
              </a:rPr>
              <a:t>ENTIDADES DESCONCENTRADAS</a:t>
            </a:r>
          </a:p>
        </p:txBody>
      </p:sp>
      <p:sp>
        <p:nvSpPr>
          <p:cNvPr id="2452" name="Line 258"/>
          <p:cNvSpPr>
            <a:spLocks noChangeShapeType="1"/>
          </p:cNvSpPr>
          <p:nvPr/>
        </p:nvSpPr>
        <p:spPr bwMode="auto">
          <a:xfrm rot="5160000" flipH="1">
            <a:off x="1914530" y="16551277"/>
            <a:ext cx="60323" cy="1031876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Dot"/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453" name="Line 140"/>
          <p:cNvSpPr>
            <a:spLocks noChangeShapeType="1"/>
          </p:cNvSpPr>
          <p:nvPr/>
        </p:nvSpPr>
        <p:spPr bwMode="auto">
          <a:xfrm>
            <a:off x="1428749" y="17068813"/>
            <a:ext cx="0" cy="287338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Dot"/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455" name="Rectangle 52"/>
          <p:cNvSpPr>
            <a:spLocks noChangeArrowheads="1"/>
          </p:cNvSpPr>
          <p:nvPr/>
        </p:nvSpPr>
        <p:spPr bwMode="auto">
          <a:xfrm>
            <a:off x="1870084" y="20304136"/>
            <a:ext cx="1497012" cy="703183"/>
          </a:xfrm>
          <a:prstGeom prst="rect">
            <a:avLst/>
          </a:prstGeom>
          <a:gradFill rotWithShape="0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3500000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17991" tIns="17991" rIns="17991" bIns="17991">
            <a:spAutoFit/>
          </a:bodyPr>
          <a:lstStyle/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CONSEJO COOPERATIVO NACIONAL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DIRECCIONES ZONALES, </a:t>
            </a:r>
            <a:r>
              <a:rPr lang="es-EC" sz="500" b="1" dirty="0">
                <a:latin typeface="+mj-lt"/>
                <a:cs typeface="Lucida Sans Unicode" pitchFamily="34" charset="0"/>
              </a:rPr>
              <a:t>DISTRITALES Y CIRCUITALES</a:t>
            </a:r>
            <a:r>
              <a:rPr lang="es-ES" sz="500" b="1" dirty="0">
                <a:latin typeface="+mj-lt"/>
                <a:cs typeface="Lucida Sans Unicode" pitchFamily="34" charset="0"/>
              </a:rPr>
              <a:t> DE INCLUSIÓN ECONÓMICA Y SOCIAL  </a:t>
            </a: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</p:txBody>
      </p:sp>
      <p:sp>
        <p:nvSpPr>
          <p:cNvPr id="2456" name="Rectangle 52"/>
          <p:cNvSpPr>
            <a:spLocks noChangeArrowheads="1"/>
          </p:cNvSpPr>
          <p:nvPr/>
        </p:nvSpPr>
        <p:spPr bwMode="auto">
          <a:xfrm>
            <a:off x="8964611" y="20367627"/>
            <a:ext cx="2286000" cy="2678082"/>
          </a:xfrm>
          <a:prstGeom prst="rect">
            <a:avLst/>
          </a:prstGeom>
          <a:gradFill rotWithShape="0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3500000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17991" tIns="17991" rIns="17991" bIns="17991">
            <a:spAutoFit/>
          </a:bodyPr>
          <a:lstStyle/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DIRECCIONES  DISTRITALES HISPANAS DE EDUCACIÓN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DIRECCIONES </a:t>
            </a:r>
            <a:r>
              <a:rPr lang="es-EC" sz="500" b="1" dirty="0">
                <a:latin typeface="+mj-lt"/>
                <a:cs typeface="Lucida Sans Unicode" pitchFamily="34" charset="0"/>
              </a:rPr>
              <a:t>DISTRITALES</a:t>
            </a:r>
            <a:r>
              <a:rPr lang="es-ES" sz="500" b="1" dirty="0">
                <a:latin typeface="+mj-lt"/>
                <a:cs typeface="Lucida Sans Unicode" pitchFamily="34" charset="0"/>
              </a:rPr>
              <a:t> INTERCULTURALES BILINGÜES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SUBSECRETARÍAS ZONALES DE EDUCACIÓN (AMAZÓNICA, LITORAL)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SUBSECRETARÍA DE EDUCACIÓN DEL DISTRITO DE GUAYAQUIL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cs typeface="Lucida Sans Unicode" pitchFamily="34" charset="0"/>
              </a:rPr>
              <a:t>COORDINACIÓN  DE EDUCACIÓN ZONAL 1 CARCHI, ESMERALDAS, IMBABURA, SUCUMBÍOS, IBARRA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cs typeface="Lucida Sans Unicode" pitchFamily="34" charset="0"/>
              </a:rPr>
              <a:t>COORDINACIÓN ZONAL DE EDUCACIÓN ZONA 2 PICHINCHA, NAPO, ORELLANA, TENA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COORDINACIÓN ZONAL DE EDUCACIÓN, ZONA 3 PASTAZA, COTOPAXI, TUNGURAHUA, CHIMBORAZO, AMBATO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COORDINACIÓN ZONAL 4 MANABÍ, SANTO DOMINGO DE LOS TSÁCHILAS, PORTOVIEJO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cs typeface="Lucida Sans Unicode" pitchFamily="34" charset="0"/>
              </a:rPr>
              <a:t>COORDINACIÓN ZONAL 5 GUAYAS, LOS RÍOS, SANTA ELENA, BOLÍVAR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cs typeface="Lucida Sans Unicode" pitchFamily="34" charset="0"/>
              </a:rPr>
              <a:t>COORDINACIÓN DE EDUCACIÓN ZONAL 6 AZUAY, CAÑAR, MORONA SANTIAGO, CUENCA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COORDINACIÓN  DE EDUCACIÓN ZONAL 7 EL ORO, LOJA, ZAMORA CHINCHIPE, LOJA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SUBSECRETARÍA DE EDUCACIÓN DEL DISTRITO METROPOLITANO DE QUITO</a:t>
            </a:r>
          </a:p>
        </p:txBody>
      </p:sp>
      <p:sp>
        <p:nvSpPr>
          <p:cNvPr id="2457" name="Line 461"/>
          <p:cNvSpPr>
            <a:spLocks noChangeShapeType="1"/>
          </p:cNvSpPr>
          <p:nvPr/>
        </p:nvSpPr>
        <p:spPr bwMode="auto">
          <a:xfrm rot="5400000">
            <a:off x="9223606" y="17798824"/>
            <a:ext cx="2625270" cy="0"/>
          </a:xfrm>
          <a:prstGeom prst="line">
            <a:avLst/>
          </a:prstGeom>
          <a:noFill/>
          <a:ln w="25400" cmpd="dbl">
            <a:solidFill>
              <a:srgbClr val="000000"/>
            </a:solidFill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458" name="Line 461"/>
          <p:cNvSpPr>
            <a:spLocks noChangeShapeType="1"/>
          </p:cNvSpPr>
          <p:nvPr/>
        </p:nvSpPr>
        <p:spPr bwMode="auto">
          <a:xfrm rot="5400000">
            <a:off x="9415844" y="23737475"/>
            <a:ext cx="1385917" cy="2385"/>
          </a:xfrm>
          <a:prstGeom prst="line">
            <a:avLst/>
          </a:prstGeom>
          <a:noFill/>
          <a:ln w="25400" cmpd="dbl">
            <a:solidFill>
              <a:srgbClr val="000000"/>
            </a:solidFill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459" name="Rectangle 52"/>
          <p:cNvSpPr>
            <a:spLocks noChangeArrowheads="1"/>
          </p:cNvSpPr>
          <p:nvPr/>
        </p:nvSpPr>
        <p:spPr bwMode="auto">
          <a:xfrm>
            <a:off x="9002715" y="24431626"/>
            <a:ext cx="2214562" cy="1139199"/>
          </a:xfrm>
          <a:prstGeom prst="rect">
            <a:avLst/>
          </a:prstGeom>
          <a:gradFill rotWithShape="0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3500000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17991" tIns="17991" rIns="17991" bIns="17991">
            <a:spAutoFit/>
          </a:bodyPr>
          <a:lstStyle/>
          <a:p>
            <a:pPr algn="ctr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UNIDADES EDUCATIVAS </a:t>
            </a:r>
          </a:p>
          <a:p>
            <a:pPr algn="ctr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COLEGIOS FISCALES</a:t>
            </a:r>
          </a:p>
          <a:p>
            <a:pPr algn="ctr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cs typeface="Lucida Sans Unicode" pitchFamily="34" charset="0"/>
              </a:rPr>
              <a:t>COLEGIOS MILITARES</a:t>
            </a:r>
            <a:endParaRPr lang="es-EC" sz="500" b="1" dirty="0">
              <a:cs typeface="Lucida Sans Unicode" pitchFamily="34" charset="0"/>
            </a:endParaRPr>
          </a:p>
          <a:p>
            <a:pPr algn="ctr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INSTITUTOS ESPECIALES</a:t>
            </a:r>
          </a:p>
          <a:p>
            <a:pPr algn="ctr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REDES ESCOLARES AUTÓNOMAS RURALES</a:t>
            </a:r>
          </a:p>
          <a:p>
            <a:pPr algn="ctr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REDES ESCOLARES AUTÓNOMAS RURALES DE LOS CENTROS EDUCATIVOS COMUNITARIOS INTERCULTURALES BILINGÜES</a:t>
            </a:r>
          </a:p>
          <a:p>
            <a:pPr algn="ctr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COLEGIOS POPULARES</a:t>
            </a: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</p:txBody>
      </p:sp>
      <p:sp>
        <p:nvSpPr>
          <p:cNvPr id="2460" name="Line 461"/>
          <p:cNvSpPr>
            <a:spLocks noChangeShapeType="1"/>
          </p:cNvSpPr>
          <p:nvPr/>
        </p:nvSpPr>
        <p:spPr bwMode="auto">
          <a:xfrm rot="5400000">
            <a:off x="4375162" y="18408653"/>
            <a:ext cx="3844927" cy="6351"/>
          </a:xfrm>
          <a:prstGeom prst="line">
            <a:avLst/>
          </a:prstGeom>
          <a:noFill/>
          <a:ln w="25400" cmpd="dbl">
            <a:solidFill>
              <a:srgbClr val="000000"/>
            </a:solidFill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461" name="Rectangle 52"/>
          <p:cNvSpPr>
            <a:spLocks noChangeArrowheads="1"/>
          </p:cNvSpPr>
          <p:nvPr/>
        </p:nvSpPr>
        <p:spPr bwMode="auto">
          <a:xfrm>
            <a:off x="5651500" y="20304123"/>
            <a:ext cx="1571626" cy="728831"/>
          </a:xfrm>
          <a:prstGeom prst="rect">
            <a:avLst/>
          </a:prstGeom>
          <a:gradFill rotWithShape="0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3500000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17991" tIns="17991" rIns="17991" bIns="17991">
            <a:spAutoFit/>
          </a:bodyPr>
          <a:lstStyle/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DIRECCIONES ZONALES, DISTRITALES Y CIRCUITALES DEL MINISTERIO DE DESARROLLO URBANO Y VIVIENDA</a:t>
            </a: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S" sz="500" b="1" dirty="0">
              <a:latin typeface="+mj-lt"/>
              <a:cs typeface="Lucida Sans Unicode" pitchFamily="34" charset="0"/>
            </a:endParaRP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</p:txBody>
      </p:sp>
      <p:sp>
        <p:nvSpPr>
          <p:cNvPr id="2462" name="Line 461"/>
          <p:cNvSpPr>
            <a:spLocks noChangeShapeType="1"/>
          </p:cNvSpPr>
          <p:nvPr/>
        </p:nvSpPr>
        <p:spPr bwMode="auto">
          <a:xfrm rot="5400000">
            <a:off x="2701144" y="18449130"/>
            <a:ext cx="3887788" cy="0"/>
          </a:xfrm>
          <a:prstGeom prst="line">
            <a:avLst/>
          </a:prstGeom>
          <a:noFill/>
          <a:ln w="25400" cmpd="dbl">
            <a:solidFill>
              <a:srgbClr val="000000"/>
            </a:solidFill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464" name="Line 461"/>
          <p:cNvSpPr>
            <a:spLocks noChangeShapeType="1"/>
          </p:cNvSpPr>
          <p:nvPr/>
        </p:nvSpPr>
        <p:spPr bwMode="auto">
          <a:xfrm rot="5400000">
            <a:off x="4298085" y="21184313"/>
            <a:ext cx="693907" cy="0"/>
          </a:xfrm>
          <a:prstGeom prst="line">
            <a:avLst/>
          </a:prstGeom>
          <a:noFill/>
          <a:ln w="25400" cmpd="dbl">
            <a:solidFill>
              <a:srgbClr val="000000"/>
            </a:solidFill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465" name="Rectangle 52"/>
          <p:cNvSpPr>
            <a:spLocks noChangeArrowheads="1"/>
          </p:cNvSpPr>
          <p:nvPr/>
        </p:nvSpPr>
        <p:spPr bwMode="auto">
          <a:xfrm>
            <a:off x="3852865" y="21531263"/>
            <a:ext cx="1571626" cy="754479"/>
          </a:xfrm>
          <a:prstGeom prst="rect">
            <a:avLst/>
          </a:prstGeom>
          <a:gradFill rotWithShape="0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3500000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17991" tIns="17991" rIns="17991" bIns="17991">
            <a:spAutoFit/>
          </a:bodyPr>
          <a:lstStyle/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HOSPITALES 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CENTROS DE SALUD A,B,C 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PUESTOS DE SALUD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CASAS CUNAS 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 ASILOS DE ANCIANOS</a:t>
            </a:r>
            <a:endParaRPr lang="es-EC" sz="500" b="1" dirty="0">
              <a:latin typeface="+mj-lt"/>
              <a:cs typeface="Lucida Sans Unicode" pitchFamily="34" charset="0"/>
            </a:endParaRPr>
          </a:p>
        </p:txBody>
      </p:sp>
      <p:sp>
        <p:nvSpPr>
          <p:cNvPr id="2466" name="Rectangle 52"/>
          <p:cNvSpPr>
            <a:spLocks noChangeArrowheads="1"/>
          </p:cNvSpPr>
          <p:nvPr/>
        </p:nvSpPr>
        <p:spPr bwMode="auto">
          <a:xfrm>
            <a:off x="13637431" y="20368492"/>
            <a:ext cx="2214562" cy="1472624"/>
          </a:xfrm>
          <a:prstGeom prst="rect">
            <a:avLst/>
          </a:prstGeom>
          <a:gradFill rotWithShape="0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3500000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17991" tIns="17991" rIns="17991" bIns="17991">
            <a:spAutoFit/>
          </a:bodyPr>
          <a:lstStyle/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S" sz="500" b="1" dirty="0">
              <a:latin typeface="+mj-lt"/>
              <a:cs typeface="Lucida Sans Unicode" pitchFamily="34" charset="0"/>
            </a:endParaRP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cs typeface="Lucida Sans Unicode" pitchFamily="34" charset="0"/>
              </a:rPr>
              <a:t>DIRECCIONES  ZONALES DEL MINISTERIO DEL AMBIENTE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DISTRITO PROVINCIAL DE MORONA SANTIAGO 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DISTRITO PROVINCIAL DE SUCUMBÍOS  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PROGRAMA APOYO GESTIÓN DESCENTRALIZADA DE RECURSOS NATURALES ENTRE PROVINCIAS DEL NORTE DEL ECUADOR PRODERENA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SUBSECRETARÍA DE GESTIÓN MARINA Y COSTERA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UNIDAD COORDINADORA DE PROYECTOS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UNIDAD EJECUTORA DEL PROYECTO PROTECCIÓN BOSQUES TROPICAL GRAN SUMACO</a:t>
            </a: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S" sz="500" b="1" dirty="0">
              <a:latin typeface="+mj-lt"/>
              <a:cs typeface="Lucida Sans Unicode" pitchFamily="34" charset="0"/>
            </a:endParaRPr>
          </a:p>
        </p:txBody>
      </p:sp>
      <p:sp>
        <p:nvSpPr>
          <p:cNvPr id="494" name="Rectangle 447"/>
          <p:cNvSpPr>
            <a:spLocks noChangeArrowheads="1"/>
          </p:cNvSpPr>
          <p:nvPr/>
        </p:nvSpPr>
        <p:spPr bwMode="auto">
          <a:xfrm>
            <a:off x="15393987" y="19359567"/>
            <a:ext cx="4643439" cy="369407"/>
          </a:xfrm>
          <a:prstGeom prst="rect">
            <a:avLst/>
          </a:prstGeom>
          <a:noFill/>
          <a:ln w="25400">
            <a:noFill/>
            <a:round/>
            <a:headEnd/>
            <a:tailEnd/>
          </a:ln>
          <a:effectLst/>
        </p:spPr>
        <p:txBody>
          <a:bodyPr lIns="77723" tIns="38137" rIns="77723" bIns="38137">
            <a:spAutoFit/>
          </a:bodyPr>
          <a:lstStyle/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19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Lucida Sans Unicode" pitchFamily="34" charset="0"/>
              </a:rPr>
              <a:t>ENTIDADES DESCONCENTRADAS</a:t>
            </a:r>
          </a:p>
        </p:txBody>
      </p:sp>
      <p:sp>
        <p:nvSpPr>
          <p:cNvPr id="2330" name="Line 461"/>
          <p:cNvSpPr>
            <a:spLocks noChangeShapeType="1"/>
          </p:cNvSpPr>
          <p:nvPr/>
        </p:nvSpPr>
        <p:spPr bwMode="auto">
          <a:xfrm rot="5400000" flipV="1">
            <a:off x="12854794" y="18391984"/>
            <a:ext cx="3779837" cy="0"/>
          </a:xfrm>
          <a:prstGeom prst="line">
            <a:avLst/>
          </a:prstGeom>
          <a:noFill/>
          <a:ln w="25400" cmpd="dbl">
            <a:solidFill>
              <a:srgbClr val="000000"/>
            </a:solidFill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332" name="Rectangle 52"/>
          <p:cNvSpPr>
            <a:spLocks noChangeArrowheads="1"/>
          </p:cNvSpPr>
          <p:nvPr/>
        </p:nvSpPr>
        <p:spPr bwMode="auto">
          <a:xfrm>
            <a:off x="21207424" y="20277151"/>
            <a:ext cx="1595437" cy="421054"/>
          </a:xfrm>
          <a:prstGeom prst="rect">
            <a:avLst/>
          </a:prstGeom>
          <a:gradFill rotWithShape="0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3500000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17991" tIns="17991" rIns="17991" bIns="17991">
            <a:spAutoFit/>
          </a:bodyPr>
          <a:lstStyle/>
          <a:p>
            <a:pPr>
              <a:lnSpc>
                <a:spcPts val="1000"/>
              </a:lnSpc>
              <a:buFont typeface="Arial" charset="0"/>
              <a:buChar char="•"/>
            </a:pPr>
            <a:r>
              <a:rPr lang="es-EC" sz="500" b="1" dirty="0"/>
              <a:t>SUBSECRETARIAS REGIONALES</a:t>
            </a:r>
          </a:p>
          <a:p>
            <a:pPr>
              <a:lnSpc>
                <a:spcPts val="1000"/>
              </a:lnSpc>
              <a:buFont typeface="Arial" charset="0"/>
              <a:buChar char="•"/>
            </a:pPr>
            <a:r>
              <a:rPr lang="es-EC" sz="500" b="1" dirty="0"/>
              <a:t>COORDINACIONES REGIONALES</a:t>
            </a:r>
          </a:p>
          <a:p>
            <a:pPr>
              <a:lnSpc>
                <a:spcPts val="1000"/>
              </a:lnSpc>
              <a:buFont typeface="Arial" charset="0"/>
              <a:buChar char="•"/>
            </a:pPr>
            <a:r>
              <a:rPr lang="es-EC" sz="500" b="1" dirty="0">
                <a:cs typeface="Lucida Sans Unicode" pitchFamily="34" charset="0"/>
              </a:rPr>
              <a:t>COORDINACIONES ZONALES</a:t>
            </a:r>
          </a:p>
        </p:txBody>
      </p:sp>
      <p:sp>
        <p:nvSpPr>
          <p:cNvPr id="2481" name="Rectangle 52"/>
          <p:cNvSpPr>
            <a:spLocks noChangeArrowheads="1"/>
          </p:cNvSpPr>
          <p:nvPr/>
        </p:nvSpPr>
        <p:spPr bwMode="auto">
          <a:xfrm>
            <a:off x="22934614" y="20278724"/>
            <a:ext cx="2024063" cy="1652160"/>
          </a:xfrm>
          <a:prstGeom prst="rect">
            <a:avLst/>
          </a:prstGeom>
          <a:gradFill rotWithShape="0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3500000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17991" tIns="17991" rIns="17991" bIns="17991">
            <a:spAutoFit/>
          </a:bodyPr>
          <a:lstStyle/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S" sz="500" b="1" dirty="0">
              <a:latin typeface="+mj-lt"/>
              <a:cs typeface="Lucida Sans Unicode" pitchFamily="34" charset="0"/>
            </a:endParaRP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DIRECCIONES DISTRITALES DEL MINISTERIO DE AGRICULTURA GANADERÍA, ACUACULTURA Y PESCA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SUBSECRETARÍA DE ACUACULTURA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SUBSECRETARÍA REGIONALES DE AGRICULTURA Y GANADERÍA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UNIDAD DE APOYO A LA EJECUCIÓN DEL PROGRAMA DE REGULARIZACIÓN Y ADMINISTRACIÓN DE TIERRAS RURALES - MAGAP-PRAT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UNIDAD DE GESTIÓN DEL PROYECTO PARA EL DESARROLLO TERRITORIAL DEL CORREDOR ENTRE IBARRA Y SAN LORENZO UGP</a:t>
            </a: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</p:txBody>
      </p:sp>
      <p:sp>
        <p:nvSpPr>
          <p:cNvPr id="2491" name="Line 461"/>
          <p:cNvSpPr>
            <a:spLocks noChangeShapeType="1"/>
          </p:cNvSpPr>
          <p:nvPr/>
        </p:nvSpPr>
        <p:spPr bwMode="auto">
          <a:xfrm rot="5400000" flipV="1">
            <a:off x="27588061" y="17519962"/>
            <a:ext cx="2178672" cy="2"/>
          </a:xfrm>
          <a:prstGeom prst="line">
            <a:avLst/>
          </a:prstGeom>
          <a:noFill/>
          <a:ln w="25400" cmpd="dbl">
            <a:solidFill>
              <a:srgbClr val="000000"/>
            </a:solidFill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337" name="Rectangle 52"/>
          <p:cNvSpPr>
            <a:spLocks noChangeArrowheads="1"/>
          </p:cNvSpPr>
          <p:nvPr/>
        </p:nvSpPr>
        <p:spPr bwMode="auto">
          <a:xfrm>
            <a:off x="27327235" y="20216810"/>
            <a:ext cx="1809752" cy="1010959"/>
          </a:xfrm>
          <a:prstGeom prst="rect">
            <a:avLst/>
          </a:prstGeom>
          <a:gradFill rotWithShape="0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3500000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17991" tIns="17991" rIns="17991" bIns="17991">
            <a:spAutoFit/>
          </a:bodyPr>
          <a:lstStyle/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S" sz="500" b="1" dirty="0">
              <a:latin typeface="+mj-lt"/>
              <a:cs typeface="Lucida Sans Unicode" pitchFamily="34" charset="0"/>
            </a:endParaRP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DIRECCIÓN REGIONAL DE TRABAJO 1 DE IBARRA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DIRECCIÓN REGIONAL DE TRABAJO 3 TUNGURAHUA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DIRECCIÓN REGIONAL DE TRABAJO 4 MANABÍ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DIRECCIÓN REGIONAL DE  TRABAJO 5 GUAYAS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DIRECCIÓN REGIONAL DE TRABAJO 6 AZUAY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DIRECCIÓN REGIONAL DE TRABAJO  7 LOJA</a:t>
            </a: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</p:txBody>
      </p:sp>
      <p:sp>
        <p:nvSpPr>
          <p:cNvPr id="2390" name="Line 461"/>
          <p:cNvSpPr>
            <a:spLocks noChangeShapeType="1"/>
          </p:cNvSpPr>
          <p:nvPr/>
        </p:nvSpPr>
        <p:spPr bwMode="auto">
          <a:xfrm rot="5400000">
            <a:off x="34688475" y="18332449"/>
            <a:ext cx="3803651" cy="0"/>
          </a:xfrm>
          <a:prstGeom prst="line">
            <a:avLst/>
          </a:prstGeom>
          <a:noFill/>
          <a:ln w="25400" cmpd="dbl">
            <a:solidFill>
              <a:srgbClr val="000000"/>
            </a:solidFill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500" name="Rectangle 52"/>
          <p:cNvSpPr>
            <a:spLocks noChangeArrowheads="1"/>
          </p:cNvSpPr>
          <p:nvPr/>
        </p:nvSpPr>
        <p:spPr bwMode="auto">
          <a:xfrm>
            <a:off x="35193290" y="20213634"/>
            <a:ext cx="2214562" cy="3271139"/>
          </a:xfrm>
          <a:prstGeom prst="rect">
            <a:avLst/>
          </a:prstGeom>
          <a:gradFill rotWithShape="0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3500000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17991" tIns="17991" rIns="17991" bIns="17991">
            <a:spAutoFit/>
          </a:bodyPr>
          <a:lstStyle/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S" sz="500" b="1" dirty="0">
              <a:latin typeface="+mj-lt"/>
              <a:cs typeface="Lucida Sans Unicode" pitchFamily="34" charset="0"/>
            </a:endParaRP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GOBERNACIÓN DE LA PROVINCIA DE AZUAY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GOBERNACIÓN DE LA PROVINCIA DE BOLÍVAR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GOBERNACIÓN DE LA PROVINCIA DE CAÑAR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GOBERNACIÓN DE LA PROVINCIA DEL CARCHI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GOBERNACIÓN DE LA PROVINCIA DEL COTOPAXI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GOBERNACIÓN DE LA PROVINCIA DEL CHIMBORAZO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GOBERNACIÓN DE LA PROVINCIA DE EL ORO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GOBERNACIÓN DE LA PROVINCIA DE ESMERALDAS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GOBERNACIÓN DE LA PROVINCIA DEL GUAYAS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GOBERNACIÓN DE LA PROVINCIA DEL IMBABURA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GOBERNACIÓN DE LA PROVINCIA DEL LOJA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GOBERNACIÓN DE LA PROVINCIA DE LOS RÍOS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GOBERNACIÓN DE LA PROVINCIA DEL MANABÍ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GOBERNACIÓN DE LA PROVINCIA DEL MORONA SANTIAGO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GOBERNACIÓN DE LA PROVINCIA DE NAPO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GOBERNACIÓN DE LA PROVINCIA DE PASTAZA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GOBERNACIÓN DE LA PROVINCIA DE TUNGURAHUA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GOBERNACIÓN DE LA PROVINCIA DE ZAMORA CHINCHIPE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GOBERNACIÓN DE LA PROVINCIA DE GALÁPAGOS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GOBERNACIÓN DE LA PROVINCIA DE SUCUMBÍOS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GOBERNACIÓN DE LA PROVINCIA DE ORELLANA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GOBERNACIÓN DE LA PROVINCIA DE SANTO DOMINGO DE LOS TSÁCHILAS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GOBERNACIÓN DE LA PROVINCIA DE SANTA ELENA</a:t>
            </a:r>
          </a:p>
        </p:txBody>
      </p:sp>
      <p:sp>
        <p:nvSpPr>
          <p:cNvPr id="2501" name="Line 142"/>
          <p:cNvSpPr>
            <a:spLocks noChangeShapeType="1"/>
          </p:cNvSpPr>
          <p:nvPr/>
        </p:nvSpPr>
        <p:spPr bwMode="auto">
          <a:xfrm flipH="1" flipV="1">
            <a:off x="37623753" y="16633827"/>
            <a:ext cx="1368424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502" name="Line 14"/>
          <p:cNvSpPr>
            <a:spLocks noChangeShapeType="1"/>
          </p:cNvSpPr>
          <p:nvPr/>
        </p:nvSpPr>
        <p:spPr bwMode="auto">
          <a:xfrm>
            <a:off x="37623748" y="16644936"/>
            <a:ext cx="0" cy="500063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Dot"/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503" name="Line 461"/>
          <p:cNvSpPr>
            <a:spLocks noChangeShapeType="1"/>
          </p:cNvSpPr>
          <p:nvPr/>
        </p:nvSpPr>
        <p:spPr bwMode="auto">
          <a:xfrm rot="5400000" flipV="1">
            <a:off x="36823517" y="19111459"/>
            <a:ext cx="4118291" cy="0"/>
          </a:xfrm>
          <a:prstGeom prst="line">
            <a:avLst/>
          </a:prstGeom>
          <a:noFill/>
          <a:ln w="25400" cmpd="dbl">
            <a:solidFill>
              <a:srgbClr val="000000"/>
            </a:solidFill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504" name="Rectangle 94"/>
          <p:cNvSpPr>
            <a:spLocks noChangeArrowheads="1"/>
          </p:cNvSpPr>
          <p:nvPr/>
        </p:nvSpPr>
        <p:spPr bwMode="auto">
          <a:xfrm>
            <a:off x="38566722" y="16764006"/>
            <a:ext cx="857251" cy="35718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FFFFCC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89953" tIns="46777" rIns="89953" bIns="46777"/>
          <a:lstStyle/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</a:pPr>
            <a:r>
              <a:rPr lang="es-EC" sz="500" b="1" dirty="0">
                <a:latin typeface="+mj-lt"/>
                <a:cs typeface="Lucida Sans Unicode" pitchFamily="34" charset="0"/>
              </a:rPr>
              <a:t>COMANDO CONJUNTO DE LAS FUERZAS ARMADAS</a:t>
            </a:r>
          </a:p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</a:pPr>
            <a:endParaRPr lang="es-ES" sz="500" b="1" dirty="0">
              <a:latin typeface="+mj-lt"/>
              <a:cs typeface="Lucida Sans Unicode" pitchFamily="34" charset="0"/>
            </a:endParaRPr>
          </a:p>
        </p:txBody>
      </p:sp>
      <p:sp>
        <p:nvSpPr>
          <p:cNvPr id="2506" name="Rectangle 52"/>
          <p:cNvSpPr>
            <a:spLocks noChangeArrowheads="1"/>
          </p:cNvSpPr>
          <p:nvPr/>
        </p:nvSpPr>
        <p:spPr bwMode="auto">
          <a:xfrm>
            <a:off x="37472950" y="21082005"/>
            <a:ext cx="2000252" cy="4011781"/>
          </a:xfrm>
          <a:prstGeom prst="rect">
            <a:avLst/>
          </a:prstGeom>
          <a:gradFill rotWithShape="0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3500000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17991" tIns="17991" rIns="17991" bIns="17991">
            <a:spAutoFit/>
          </a:bodyPr>
          <a:lstStyle/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DIRECCIÓN ADMINISTRATIVA LOGÍSTICA 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DIRECCIÓN GENERAL DE FINANZAS 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CENTRO DE ENTRENAMIENTO ESCUELA DE ARTILLERÍA ANTIAÉREA CONJUNTA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COMANDO EDUCACIÓN Y DOCTRINA 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UNIDAD ESCUELA MISIONES DE PAZ ECUADOR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CENTRO VILLA HOGAR LA ESPERANZA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ACADEMIA DE GUERRA DE LA FUERZA TERRESTRE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AGRUPAMIENTO DE COMUNICACIONES Y GUERRA ELECTRÓNICA DE LA FUERZA TERRESTRE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AGRUPAMIENTO ESCUELA DE INTELIGENCIA MILITAR 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BATALLONES DE INFANTERÍA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BATALLONES DE SELVA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FUERTES MILITARES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BRIGADAS DE APOYO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BRIGADAS DE ARTILLERÍA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BRIGADAS DE AVIACIÓN DE LA FUERZA TERRESTRE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BRIGADA DE CABALLERÍA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BRIGADA DE LAS FUERZAS ESPECIALES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COMPAÑÍA DE MORTEROS NÚMERO SIETE 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CUARTA DIVISIÓN DE EJERCITO AMAZONAS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TERCERA DIVISIÓN DEL EJERCITO TARQUÍ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ESCUELA CONJUNTA DE INTELIGENCIA MILITAR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ESCUELA DE FORMACIÓN DE SOLDADOS DE LA FUERZA TERRESTRE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ESCUELA SUPERIOR MILITAR ELOY ALFARO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ESCUELA DE TELECOMUNICACIONES Y G E 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ESCUELA POLICÍA MILITAR MINISTERIAL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GRUPOS DE ARTILLERÍA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GRUPOS DE CABALLERÍA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HOSPITALES DE BRIGADA</a:t>
            </a:r>
          </a:p>
        </p:txBody>
      </p:sp>
      <p:sp>
        <p:nvSpPr>
          <p:cNvPr id="2507" name="Line 142"/>
          <p:cNvSpPr>
            <a:spLocks noChangeShapeType="1"/>
          </p:cNvSpPr>
          <p:nvPr/>
        </p:nvSpPr>
        <p:spPr bwMode="auto">
          <a:xfrm flipH="1" flipV="1">
            <a:off x="38882661" y="20197764"/>
            <a:ext cx="3905224" cy="0"/>
          </a:xfrm>
          <a:prstGeom prst="line">
            <a:avLst/>
          </a:prstGeom>
          <a:noFill/>
          <a:ln w="25400" cmpd="dbl">
            <a:solidFill>
              <a:schemeClr val="tx1"/>
            </a:solidFill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508" name="Rectangle 94"/>
          <p:cNvSpPr>
            <a:spLocks noChangeArrowheads="1"/>
          </p:cNvSpPr>
          <p:nvPr/>
        </p:nvSpPr>
        <p:spPr bwMode="auto">
          <a:xfrm>
            <a:off x="38227914" y="20520406"/>
            <a:ext cx="1295400" cy="32956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FFFFCC"/>
              </a:gs>
              <a:gs pos="100000">
                <a:srgbClr val="FFFFFF"/>
              </a:gs>
            </a:gsLst>
            <a:lin ang="13500000" scaled="1"/>
          </a:gra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lIns="17991" tIns="10791" rIns="17991" bIns="10791">
            <a:spAutoFit/>
          </a:bodyPr>
          <a:lstStyle/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1000" b="1" dirty="0">
                <a:latin typeface="+mj-lt"/>
                <a:cs typeface="Lucida Sans Unicode" pitchFamily="34" charset="0"/>
              </a:rPr>
              <a:t>FUERZA TERRESTRE</a:t>
            </a:r>
          </a:p>
        </p:txBody>
      </p:sp>
      <p:sp>
        <p:nvSpPr>
          <p:cNvPr id="2510" name="Rectangle 94"/>
          <p:cNvSpPr>
            <a:spLocks noChangeArrowheads="1"/>
          </p:cNvSpPr>
          <p:nvPr/>
        </p:nvSpPr>
        <p:spPr bwMode="auto">
          <a:xfrm>
            <a:off x="39895220" y="20507788"/>
            <a:ext cx="1296000" cy="32956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FFFFCC"/>
              </a:gs>
              <a:gs pos="100000">
                <a:srgbClr val="FFFFFF"/>
              </a:gs>
            </a:gsLst>
            <a:lin ang="13500000" scaled="1"/>
          </a:gra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lIns="17991" tIns="10791" rIns="17991" bIns="10791">
            <a:spAutoFit/>
          </a:bodyPr>
          <a:lstStyle/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1000" b="1" dirty="0" smtClean="0">
              <a:latin typeface="+mj-lt"/>
              <a:cs typeface="Lucida Sans Unicode" pitchFamily="34" charset="0"/>
            </a:endParaRPr>
          </a:p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1000" b="1" dirty="0" smtClean="0">
                <a:latin typeface="+mj-lt"/>
                <a:cs typeface="Lucida Sans Unicode" pitchFamily="34" charset="0"/>
              </a:rPr>
              <a:t>FUERZA </a:t>
            </a:r>
            <a:r>
              <a:rPr lang="es-EC" sz="1000" b="1" dirty="0">
                <a:latin typeface="+mj-lt"/>
                <a:cs typeface="Lucida Sans Unicode" pitchFamily="34" charset="0"/>
              </a:rPr>
              <a:t>AÉREA</a:t>
            </a:r>
          </a:p>
        </p:txBody>
      </p:sp>
      <p:sp>
        <p:nvSpPr>
          <p:cNvPr id="2511" name="Line 14"/>
          <p:cNvSpPr>
            <a:spLocks noChangeShapeType="1"/>
          </p:cNvSpPr>
          <p:nvPr/>
        </p:nvSpPr>
        <p:spPr bwMode="auto">
          <a:xfrm>
            <a:off x="42810113" y="20645444"/>
            <a:ext cx="0" cy="144464"/>
          </a:xfrm>
          <a:prstGeom prst="line">
            <a:avLst/>
          </a:prstGeom>
          <a:noFill/>
          <a:ln w="25400" cmpd="dbl">
            <a:solidFill>
              <a:srgbClr val="000000"/>
            </a:solidFill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514" name="Rectangle 52"/>
          <p:cNvSpPr>
            <a:spLocks noChangeArrowheads="1"/>
          </p:cNvSpPr>
          <p:nvPr/>
        </p:nvSpPr>
        <p:spPr bwMode="auto">
          <a:xfrm>
            <a:off x="39574798" y="21072476"/>
            <a:ext cx="2000252" cy="2729378"/>
          </a:xfrm>
          <a:prstGeom prst="rect">
            <a:avLst/>
          </a:prstGeom>
          <a:gradFill rotWithShape="0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3500000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17991" tIns="17991" rIns="17991" bIns="17991">
            <a:spAutoFit/>
          </a:bodyPr>
          <a:lstStyle/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ACADEMIA DE GUERRA AÉREA 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AGRUPAMIENTO BATERÍA ANTIAÉREA ATAHUALPA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ALA DE COMBATE NÚMERO VEINTE Y TRES 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ALA DE COMBATE VEINTE Y DOS 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ALA DE COMBATE VEINTE Y UNO TAURA 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ALA DE TRANSPORTE NÚMERO ONCE 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BASE AÉREA COTOPAXI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BASE AÉREA GALÁPAGOS 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CENTRO DE INVESTIGACIÓN Y DESARROLLO DE LA FAE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CENTRO DE OPERACIONES SECTORIAL  TRES 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CENTRO DE OPERACIONES SECTORIAL DOS 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CENTRO DE OPERACIONES SECTORIAL UNO 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COMANDO DE  OPERACIONES AÉREAS Y DEFENSA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ESCUADRÓN TRANSPORTE AÉREO PRESIDENCIAL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ESCUELA AÉREA DE LA FUERZA TERRESTRE CAPITÁN FERNANDO VÁSCONEZ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ESCUELA DE INFANTERÍA AÉREA 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ESCUELA DE PERFECCIONAMIENTO AEROTÉCNICOS 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ESCUELA MILITAR DE AVIACIÓN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ESCUELA TÉCNICA DE LA FAE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FAE PLANTA CENTRAL DE SERVICIOS </a:t>
            </a:r>
          </a:p>
        </p:txBody>
      </p:sp>
      <p:sp>
        <p:nvSpPr>
          <p:cNvPr id="2515" name="Rectangle 52"/>
          <p:cNvSpPr>
            <a:spLocks noChangeArrowheads="1"/>
          </p:cNvSpPr>
          <p:nvPr/>
        </p:nvSpPr>
        <p:spPr bwMode="auto">
          <a:xfrm>
            <a:off x="41675050" y="21074064"/>
            <a:ext cx="2357439" cy="5156272"/>
          </a:xfrm>
          <a:prstGeom prst="rect">
            <a:avLst/>
          </a:prstGeom>
          <a:gradFill rotWithShape="0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3500000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17991" tIns="17991" rIns="17991" bIns="17991">
            <a:spAutoFit/>
          </a:bodyPr>
          <a:lstStyle/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AVIACIÓN NAVAL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BASE NAVAL GUAYAQUIL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BASE NAVAL JARAMIJÓ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BASE NAVAL SALINAS 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BATALLÓN DE INFANTERÍA DE MARINA NÚMERO DOCE ESMERALDAS 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BATALLÓN DE INFANTERÍA DE MARINA SAN LORENZO 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CAPITANÍA DE PUERTO BOLÍVAR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CAPITANÍA DE PUERTO DE MANTA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CAPITANÍA DE PUERTO DE ORELLANA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CAPITANÍA DE PUERTO ESMERALDAS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CAPITANÍA DE PUERTO GUAYAQUIL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CAPITANÍA DE PUERTO AYORA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CENTRO TECNOLÓGICO NAVAL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COMANDANCIA DE LA ESCUADRA 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COMANDO DE GUARDACOSTAS 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CUERPO DE INFANTERÍA DE MARINA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DIRECCIÓN DE BIENESTAR DE LA ARMADA 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DIRECCIÓN DE EDUCACIÓN DE LA ARMADA 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DIRECCIÓN DE SANIDAD DE LA ARMADA 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DIRECCIÓN DE VIVIENDA DE LA ARMADA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DIRECCIÓN GENERAL DE LA MARINA MERCANTE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DIRECCIÓN GENERAL DE PERSONAL DE LA ARMADA 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DIRECCIÓN GENERAL DEL MATERIAL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ESCUELA DE LA MARINA MERCANTE 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ESCUELA SUPERIOR NAVAL DE GUAYAQUIL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ESTACIÓN AERONAVAL DE MANTA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ESTACIÓN NAVAL DE QUITO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ESTACIÓN NAVAL JAMBELI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HOSPITAL NAVAL DE ESMERALDAS 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HOSPITAL NAVAL DE GUAYAQUIL 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INSTITUTO OCEANOGRÁFICO DE LA ARMADA 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PRIMERA ZONA NAVAL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SEGUNDA ZONA NAVAL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SERVICIO DE DRAGAS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SUPERINTENDENCIA DEL TERMINAL PETROLERO DE BALAO ESMERALDAS 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SUPERINTENDENCIA DEL TERMINAL PETROLERO DE EL SALITRAL 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SUPERINTENDENCIA DEL TERMINAL PETROLERO DE LA LIBERTAD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TERCERA ZONA NAVAL</a:t>
            </a:r>
          </a:p>
        </p:txBody>
      </p:sp>
      <p:sp>
        <p:nvSpPr>
          <p:cNvPr id="2517" name="Line 14"/>
          <p:cNvSpPr>
            <a:spLocks noChangeShapeType="1"/>
          </p:cNvSpPr>
          <p:nvPr/>
        </p:nvSpPr>
        <p:spPr bwMode="auto">
          <a:xfrm>
            <a:off x="42809068" y="20825004"/>
            <a:ext cx="2630" cy="250656"/>
          </a:xfrm>
          <a:prstGeom prst="line">
            <a:avLst/>
          </a:prstGeom>
          <a:noFill/>
          <a:ln w="25400" cmpd="dbl">
            <a:solidFill>
              <a:srgbClr val="000000"/>
            </a:solidFill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520" name="Rectangle 52"/>
          <p:cNvSpPr>
            <a:spLocks noChangeArrowheads="1"/>
          </p:cNvSpPr>
          <p:nvPr/>
        </p:nvSpPr>
        <p:spPr bwMode="auto">
          <a:xfrm>
            <a:off x="39092987" y="17849853"/>
            <a:ext cx="3656014" cy="1934300"/>
          </a:xfrm>
          <a:prstGeom prst="rect">
            <a:avLst/>
          </a:prstGeom>
          <a:gradFill rotWithShape="0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3500000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17991" tIns="17991" rIns="17991" bIns="17991">
            <a:spAutoFit/>
          </a:bodyPr>
          <a:lstStyle/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ENTIDADES DESCONCENTRADAS DEL MINISTERIO DE JUSTICIA</a:t>
            </a: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S" sz="500" b="1" dirty="0">
              <a:latin typeface="+mj-lt"/>
              <a:cs typeface="Lucida Sans Unicode" pitchFamily="34" charset="0"/>
            </a:endParaRPr>
          </a:p>
          <a:p>
            <a:pPr algn="just" defTabSz="449051" eaLnBrk="0" hangingPunct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PROJUSTICIA  UNIDAD DE COORDINACIÓN PARA LA REFORMA DE LA ADMINISTRACIÓN DE JUSTICIA EN ECUADOR</a:t>
            </a:r>
          </a:p>
          <a:p>
            <a:pPr algn="just" defTabSz="449051" eaLnBrk="0" hangingPunct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UNIDAD TRANSITORIA DE GESTIÓN DE LA DEFENSORÍA PÚBLICA PENAL</a:t>
            </a:r>
          </a:p>
          <a:p>
            <a:pPr algn="just" defTabSz="449051" eaLnBrk="0" hangingPunct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UNIDAD TRANSITORIA DE GESTIÓN EMERGENTE PARA LA CONSTRUCCIÓN Y PUESTA EN FUNCIONAMIENTO DE LOS CENTROS DE REHABILITACIÓN SOCIAL</a:t>
            </a:r>
          </a:p>
          <a:p>
            <a:pPr algn="just" defTabSz="449051" eaLnBrk="0" hangingPunct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COORDINACIÓN DE JUSTICIA, DERECHOS HUMANOS Y CULTOS PARA LA ZONA 1</a:t>
            </a:r>
          </a:p>
          <a:p>
            <a:pPr algn="just" defTabSz="449051" eaLnBrk="0" hangingPunct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COORDINACIÓN DE JUSTICIA, DERECHOS HUMANOS Y CULTOS PARA LA ZONA 2</a:t>
            </a:r>
          </a:p>
          <a:p>
            <a:pPr algn="just" defTabSz="449051" eaLnBrk="0" hangingPunct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COORDINACIÓN DE JUSTICIA, DERECHOS HUMANOS Y CULTOS PARA LA ZONA 3</a:t>
            </a:r>
          </a:p>
          <a:p>
            <a:pPr algn="just" defTabSz="449051" eaLnBrk="0" hangingPunct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COORDINACIÓN DE JUSTICIA, DERECHOS HUMANOS Y CULTOS PARA LA ZONA 4</a:t>
            </a:r>
          </a:p>
          <a:p>
            <a:pPr algn="just" defTabSz="449051" eaLnBrk="0" hangingPunct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COORDINACIÓN DE JUSTICIA, DERECHOS HUMANOS Y CULTOS PARA LA ZONA 5</a:t>
            </a:r>
          </a:p>
          <a:p>
            <a:pPr algn="just" defTabSz="449051" eaLnBrk="0" hangingPunct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COORDINACIÓN DE JUSTICIA, DERECHOS HUMANOS Y CULTOS PARA LA ZONA 6</a:t>
            </a:r>
          </a:p>
          <a:p>
            <a:pPr algn="just" defTabSz="449051" eaLnBrk="0" hangingPunct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COORDINACIÓN DE JUSTICIA, DERECHOS HUMANOS Y CULTOS PARA LA ZONA 7</a:t>
            </a:r>
          </a:p>
          <a:p>
            <a:pPr algn="just" defTabSz="449051" eaLnBrk="0" hangingPunct="0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CONSTRUCCIÓN Y PUESTA EN FUNCIONAMIENTO DE LOS CENTROS DE REHABILITACIÓN SOCIAL</a:t>
            </a: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S" sz="500" b="1" dirty="0">
              <a:latin typeface="+mj-lt"/>
              <a:cs typeface="Lucida Sans Unicode" pitchFamily="34" charset="0"/>
            </a:endParaRPr>
          </a:p>
        </p:txBody>
      </p:sp>
      <p:sp>
        <p:nvSpPr>
          <p:cNvPr id="2521" name="Line 14"/>
          <p:cNvSpPr>
            <a:spLocks noChangeShapeType="1"/>
          </p:cNvSpPr>
          <p:nvPr/>
        </p:nvSpPr>
        <p:spPr bwMode="auto">
          <a:xfrm rot="5400000" flipH="1" flipV="1">
            <a:off x="40023258" y="17138651"/>
            <a:ext cx="1450974" cy="0"/>
          </a:xfrm>
          <a:prstGeom prst="line">
            <a:avLst/>
          </a:prstGeom>
          <a:noFill/>
          <a:ln w="25400" cmpd="dbl">
            <a:solidFill>
              <a:srgbClr val="000000"/>
            </a:solidFill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522" name="Line 459"/>
          <p:cNvSpPr>
            <a:spLocks noChangeShapeType="1"/>
          </p:cNvSpPr>
          <p:nvPr/>
        </p:nvSpPr>
        <p:spPr bwMode="auto">
          <a:xfrm>
            <a:off x="33932810" y="29759284"/>
            <a:ext cx="431801" cy="1586"/>
          </a:xfrm>
          <a:prstGeom prst="line">
            <a:avLst/>
          </a:prstGeom>
          <a:noFill/>
          <a:ln w="25400" cmpd="dbl">
            <a:solidFill>
              <a:srgbClr val="000000"/>
            </a:solidFill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524" name="Rectangle 470"/>
          <p:cNvSpPr>
            <a:spLocks noChangeArrowheads="1"/>
          </p:cNvSpPr>
          <p:nvPr/>
        </p:nvSpPr>
        <p:spPr bwMode="auto">
          <a:xfrm>
            <a:off x="33948689" y="33823283"/>
            <a:ext cx="431801" cy="190222"/>
          </a:xfrm>
          <a:prstGeom prst="rect">
            <a:avLst/>
          </a:prstGeom>
          <a:gradFill rotWithShape="0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3500000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17991" tIns="17991" rIns="17991" bIns="17991">
            <a:spAutoFit/>
          </a:bodyPr>
          <a:lstStyle/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</p:txBody>
      </p:sp>
      <p:sp>
        <p:nvSpPr>
          <p:cNvPr id="2526" name="Line 258"/>
          <p:cNvSpPr>
            <a:spLocks noChangeShapeType="1"/>
          </p:cNvSpPr>
          <p:nvPr/>
        </p:nvSpPr>
        <p:spPr bwMode="auto">
          <a:xfrm>
            <a:off x="5675311" y="16510003"/>
            <a:ext cx="0" cy="920750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Dot"/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534" name="Rectangle 357"/>
          <p:cNvSpPr>
            <a:spLocks noChangeArrowheads="1"/>
          </p:cNvSpPr>
          <p:nvPr/>
        </p:nvSpPr>
        <p:spPr bwMode="auto">
          <a:xfrm>
            <a:off x="42448176" y="30078376"/>
            <a:ext cx="1727201" cy="38099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33CC33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53977" tIns="45694" rIns="53977" bIns="45694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Arial" charset="0"/>
              <a:buNone/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CORPORACIÓN DEL SEGURO DE DEPÓSITOS  - COSEDE</a:t>
            </a:r>
            <a:r>
              <a:rPr lang="es-EC" sz="500" b="1" dirty="0">
                <a:latin typeface="+mj-lt"/>
                <a:cs typeface="Lucida Sans Unicode" pitchFamily="34" charset="0"/>
              </a:rPr>
              <a:t> </a:t>
            </a:r>
          </a:p>
        </p:txBody>
      </p:sp>
      <p:sp>
        <p:nvSpPr>
          <p:cNvPr id="535" name="Rectangle 349"/>
          <p:cNvSpPr>
            <a:spLocks noChangeArrowheads="1"/>
          </p:cNvSpPr>
          <p:nvPr/>
        </p:nvSpPr>
        <p:spPr bwMode="auto">
          <a:xfrm>
            <a:off x="42448169" y="32827922"/>
            <a:ext cx="1728787" cy="28733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00AE00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lIns="91398" tIns="45694" rIns="91398" bIns="45694" anchor="ctr"/>
          <a:lstStyle/>
          <a:p>
            <a:pPr algn="ctr">
              <a:defRPr/>
            </a:pPr>
            <a:r>
              <a:rPr lang="es-ES" sz="500" b="1" dirty="0">
                <a:latin typeface="+mj-lt"/>
              </a:rPr>
              <a:t>BANCO DEL PACÍFICO</a:t>
            </a:r>
          </a:p>
        </p:txBody>
      </p:sp>
      <p:sp>
        <p:nvSpPr>
          <p:cNvPr id="536" name="Rectangle 359"/>
          <p:cNvSpPr>
            <a:spLocks noChangeArrowheads="1"/>
          </p:cNvSpPr>
          <p:nvPr/>
        </p:nvSpPr>
        <p:spPr bwMode="auto">
          <a:xfrm>
            <a:off x="37407848" y="28371811"/>
            <a:ext cx="1468439" cy="360365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50000">
                <a:srgbClr val="DBFFDB"/>
              </a:gs>
              <a:gs pos="100000">
                <a:schemeClr val="hlink"/>
              </a:gs>
            </a:gsLst>
            <a:lin ang="13500000" scaled="1"/>
          </a:gradFill>
          <a:ln w="2540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7991" tIns="46777" rIns="17991" bIns="46777" anchor="ctr"/>
          <a:lstStyle/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EMPRESA DE MUNICIONES SANTA BARBARA EP</a:t>
            </a:r>
          </a:p>
        </p:txBody>
      </p:sp>
      <p:sp>
        <p:nvSpPr>
          <p:cNvPr id="537" name="Rectangle 359"/>
          <p:cNvSpPr>
            <a:spLocks noChangeArrowheads="1"/>
          </p:cNvSpPr>
          <p:nvPr/>
        </p:nvSpPr>
        <p:spPr bwMode="auto">
          <a:xfrm>
            <a:off x="37407848" y="27795537"/>
            <a:ext cx="1468439" cy="36036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50000">
                <a:srgbClr val="DBFFDB"/>
              </a:gs>
              <a:gs pos="100000">
                <a:schemeClr val="hlink"/>
              </a:gs>
            </a:gsLst>
            <a:lin ang="13500000" scaled="1"/>
          </a:gradFill>
          <a:ln w="2540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7991" tIns="46777" rIns="17991" bIns="46777" anchor="ctr"/>
          <a:lstStyle/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ASTILLEROS NAVALES ECUATORIANOS - ASTINAVE EP</a:t>
            </a:r>
          </a:p>
        </p:txBody>
      </p:sp>
      <p:sp>
        <p:nvSpPr>
          <p:cNvPr id="538" name="Rectangle 359"/>
          <p:cNvSpPr>
            <a:spLocks noChangeArrowheads="1"/>
          </p:cNvSpPr>
          <p:nvPr/>
        </p:nvSpPr>
        <p:spPr bwMode="auto">
          <a:xfrm>
            <a:off x="18110214" y="30172036"/>
            <a:ext cx="1655763" cy="360365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50000">
                <a:srgbClr val="DBFFDB"/>
              </a:gs>
              <a:gs pos="100000">
                <a:schemeClr val="hlink"/>
              </a:gs>
            </a:gsLst>
            <a:lin ang="13500000" scaled="1"/>
          </a:gradFill>
          <a:ln w="2540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7991" tIns="46777" rIns="17991" bIns="46777" anchor="ctr"/>
          <a:lstStyle/>
          <a:p>
            <a:pPr marL="92031" indent="-92031" algn="ctr" defTabSz="449051" eaLnBrk="0" hangingPunct="0">
              <a:lnSpc>
                <a:spcPct val="90000"/>
              </a:lnSpc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EMPRESA ELÉCTRICA PÚBLICA DE GUAYAQUIL EP</a:t>
            </a:r>
          </a:p>
        </p:txBody>
      </p:sp>
      <p:sp>
        <p:nvSpPr>
          <p:cNvPr id="539" name="Rectangle 359"/>
          <p:cNvSpPr>
            <a:spLocks noChangeArrowheads="1"/>
          </p:cNvSpPr>
          <p:nvPr/>
        </p:nvSpPr>
        <p:spPr bwMode="auto">
          <a:xfrm>
            <a:off x="16238539" y="30027564"/>
            <a:ext cx="1468439" cy="36036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50000">
                <a:srgbClr val="DBFFDB"/>
              </a:gs>
              <a:gs pos="100000">
                <a:schemeClr val="hlink"/>
              </a:gs>
            </a:gsLst>
            <a:lin ang="13500000" scaled="1"/>
          </a:gradFill>
          <a:ln w="2540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7991" tIns="46777" rIns="17991" bIns="46777" anchor="ctr"/>
          <a:lstStyle/>
          <a:p>
            <a:pPr marL="92031" indent="-92031" algn="ctr" defTabSz="449051" eaLnBrk="0" hangingPunct="0">
              <a:lnSpc>
                <a:spcPct val="90000"/>
              </a:lnSpc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EMPRESA PÚBLICA DE DESARROLLO ESTRATÉGICO - ECUADOR ESTRATEGICO EP</a:t>
            </a:r>
          </a:p>
        </p:txBody>
      </p:sp>
      <p:sp>
        <p:nvSpPr>
          <p:cNvPr id="540" name="Rectangle 359"/>
          <p:cNvSpPr>
            <a:spLocks noChangeArrowheads="1"/>
          </p:cNvSpPr>
          <p:nvPr/>
        </p:nvSpPr>
        <p:spPr bwMode="auto">
          <a:xfrm>
            <a:off x="14265279" y="27724114"/>
            <a:ext cx="1468439" cy="360365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50000">
                <a:srgbClr val="DBFFDB"/>
              </a:gs>
              <a:gs pos="100000">
                <a:schemeClr val="hlink"/>
              </a:gs>
            </a:gsLst>
            <a:lin ang="13500000" scaled="1"/>
          </a:gradFill>
          <a:ln w="2540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7991" tIns="46777" rIns="17991" bIns="46777" anchor="ctr"/>
          <a:lstStyle/>
          <a:p>
            <a:pPr marL="92031" indent="-92031" algn="ctr" defTabSz="449051" eaLnBrk="0" hangingPunct="0">
              <a:lnSpc>
                <a:spcPct val="90000"/>
              </a:lnSpc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EMPRESA PÚBLICA DE PARQUES NATURALES Y ESPACIOS PÚBLICOS EP</a:t>
            </a:r>
          </a:p>
        </p:txBody>
      </p:sp>
      <p:sp>
        <p:nvSpPr>
          <p:cNvPr id="541" name="Rectangle 359"/>
          <p:cNvSpPr>
            <a:spLocks noChangeArrowheads="1"/>
          </p:cNvSpPr>
          <p:nvPr/>
        </p:nvSpPr>
        <p:spPr bwMode="auto">
          <a:xfrm>
            <a:off x="16238539" y="30603838"/>
            <a:ext cx="1468439" cy="360365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50000">
                <a:srgbClr val="DBFFDB"/>
              </a:gs>
              <a:gs pos="100000">
                <a:schemeClr val="hlink"/>
              </a:gs>
            </a:gsLst>
            <a:lin ang="13500000" scaled="1"/>
          </a:gradFill>
          <a:ln w="2540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7991" tIns="46777" rIns="17991" bIns="46777" anchor="ctr"/>
          <a:lstStyle/>
          <a:p>
            <a:pPr marL="92031" indent="-92031" algn="ctr" defTabSz="449051" eaLnBrk="0" hangingPunct="0">
              <a:lnSpc>
                <a:spcPct val="90000"/>
              </a:lnSpc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EMPRESA PÚBLICA FLOTA PETROLERA ECUATORIANA - FLOPEC EP</a:t>
            </a:r>
          </a:p>
        </p:txBody>
      </p:sp>
      <p:sp>
        <p:nvSpPr>
          <p:cNvPr id="542" name="Rectangle 359"/>
          <p:cNvSpPr>
            <a:spLocks noChangeArrowheads="1"/>
          </p:cNvSpPr>
          <p:nvPr/>
        </p:nvSpPr>
        <p:spPr bwMode="auto">
          <a:xfrm>
            <a:off x="35464755" y="27795537"/>
            <a:ext cx="1468439" cy="36036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50000">
                <a:srgbClr val="DBFFDB"/>
              </a:gs>
              <a:gs pos="100000">
                <a:schemeClr val="hlink"/>
              </a:gs>
            </a:gsLst>
            <a:lin ang="13500000" scaled="1"/>
          </a:gradFill>
          <a:ln w="2540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7991" tIns="46777" rIns="17991" bIns="46777" anchor="ctr"/>
          <a:lstStyle/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FABRICAMOS ECUADOR - FABREC EP</a:t>
            </a:r>
          </a:p>
        </p:txBody>
      </p:sp>
      <p:sp>
        <p:nvSpPr>
          <p:cNvPr id="543" name="Rectangle 359"/>
          <p:cNvSpPr>
            <a:spLocks noChangeArrowheads="1"/>
          </p:cNvSpPr>
          <p:nvPr/>
        </p:nvSpPr>
        <p:spPr bwMode="auto">
          <a:xfrm>
            <a:off x="18110214" y="30746712"/>
            <a:ext cx="1655763" cy="360365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50000">
                <a:srgbClr val="DBFFDB"/>
              </a:gs>
              <a:gs pos="100000">
                <a:schemeClr val="hlink"/>
              </a:gs>
            </a:gsLst>
            <a:lin ang="13500000" scaled="1"/>
          </a:gradFill>
          <a:ln w="2540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7991" tIns="46777" rIns="17991" bIns="46777" anchor="ctr"/>
          <a:lstStyle/>
          <a:p>
            <a:pPr marL="92031" indent="-92031" algn="ctr" defTabSz="449051" eaLnBrk="0" hangingPunct="0">
              <a:lnSpc>
                <a:spcPct val="90000"/>
              </a:lnSpc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HIDROELÉCTRICA DEL LITORAL- HIDROLITORAL EP</a:t>
            </a:r>
          </a:p>
        </p:txBody>
      </p:sp>
      <p:sp>
        <p:nvSpPr>
          <p:cNvPr id="544" name="Rectangle 359"/>
          <p:cNvSpPr>
            <a:spLocks noChangeArrowheads="1"/>
          </p:cNvSpPr>
          <p:nvPr/>
        </p:nvSpPr>
        <p:spPr bwMode="auto">
          <a:xfrm>
            <a:off x="23942681" y="28875037"/>
            <a:ext cx="1512886" cy="36036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50000">
                <a:srgbClr val="DBFFDB"/>
              </a:gs>
              <a:gs pos="100000">
                <a:schemeClr val="hlink"/>
              </a:gs>
            </a:gsLst>
            <a:lin ang="13500000" scaled="1"/>
          </a:gradFill>
          <a:ln w="2540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7991" tIns="46777" rIns="17991" bIns="46777" anchor="ctr"/>
          <a:lstStyle/>
          <a:p>
            <a:pPr marL="92031" indent="-92031" algn="ctr" defTabSz="449051" eaLnBrk="0" hangingPunct="0">
              <a:lnSpc>
                <a:spcPct val="90000"/>
              </a:lnSpc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INFRAESTRUCTURAS PESQUERAS DEL ECUADOR, EMPRESA PUBLICA - IPEEP</a:t>
            </a:r>
          </a:p>
        </p:txBody>
      </p:sp>
      <p:sp>
        <p:nvSpPr>
          <p:cNvPr id="545" name="Rectangle 359"/>
          <p:cNvSpPr>
            <a:spLocks noChangeArrowheads="1"/>
          </p:cNvSpPr>
          <p:nvPr/>
        </p:nvSpPr>
        <p:spPr bwMode="auto">
          <a:xfrm>
            <a:off x="23942681" y="27724114"/>
            <a:ext cx="1512886" cy="360365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50000">
                <a:srgbClr val="DBFFDB"/>
              </a:gs>
              <a:gs pos="100000">
                <a:schemeClr val="hlink"/>
              </a:gs>
            </a:gsLst>
            <a:lin ang="13500000" scaled="1"/>
          </a:gradFill>
          <a:ln w="2540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7991" tIns="46777" rIns="17991" bIns="46777" anchor="ctr"/>
          <a:lstStyle/>
          <a:p>
            <a:pPr marL="92031" indent="-92031" algn="ctr" defTabSz="449051" eaLnBrk="0" hangingPunct="0">
              <a:lnSpc>
                <a:spcPct val="90000"/>
              </a:lnSpc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TAME LÍNEA AÉREA DEL ECUADOR - TAME</a:t>
            </a:r>
          </a:p>
        </p:txBody>
      </p:sp>
      <p:sp>
        <p:nvSpPr>
          <p:cNvPr id="546" name="Rectangle 246"/>
          <p:cNvSpPr>
            <a:spLocks noChangeArrowheads="1"/>
          </p:cNvSpPr>
          <p:nvPr/>
        </p:nvSpPr>
        <p:spPr bwMode="auto">
          <a:xfrm>
            <a:off x="30233946" y="12318999"/>
            <a:ext cx="1087436" cy="309561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3500000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89953" tIns="46777" rIns="89953" bIns="46777" anchor="ctr"/>
          <a:lstStyle/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SERVICIO DE  PROTECCIÓN PRESIDENCIAL</a:t>
            </a:r>
          </a:p>
        </p:txBody>
      </p:sp>
      <p:sp>
        <p:nvSpPr>
          <p:cNvPr id="547" name="Freeform 247"/>
          <p:cNvSpPr>
            <a:spLocks noChangeArrowheads="1"/>
          </p:cNvSpPr>
          <p:nvPr/>
        </p:nvSpPr>
        <p:spPr bwMode="auto">
          <a:xfrm>
            <a:off x="30773695" y="12098350"/>
            <a:ext cx="1586" cy="219077"/>
          </a:xfrm>
          <a:custGeom>
            <a:avLst/>
            <a:gdLst>
              <a:gd name="T0" fmla="*/ 0 w 1"/>
              <a:gd name="T1" fmla="*/ 0 h 609"/>
              <a:gd name="T2" fmla="*/ 0 w 1"/>
              <a:gd name="T3" fmla="*/ 2147483647 h 609"/>
              <a:gd name="T4" fmla="*/ 0 60000 65536"/>
              <a:gd name="T5" fmla="*/ 0 60000 65536"/>
              <a:gd name="T6" fmla="*/ 0 w 1"/>
              <a:gd name="T7" fmla="*/ 0 h 609"/>
              <a:gd name="T8" fmla="*/ 1 w 1"/>
              <a:gd name="T9" fmla="*/ 609 h 60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609">
                <a:moveTo>
                  <a:pt x="0" y="0"/>
                </a:moveTo>
                <a:lnTo>
                  <a:pt x="0" y="608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lIns="91398" tIns="45694" rIns="91398" bIns="45694" anchor="ctr"/>
          <a:lstStyle/>
          <a:p>
            <a:pPr>
              <a:defRPr/>
            </a:pPr>
            <a:endParaRPr lang="es-ES" sz="500" dirty="0">
              <a:latin typeface="+mj-lt"/>
            </a:endParaRPr>
          </a:p>
        </p:txBody>
      </p:sp>
      <p:sp>
        <p:nvSpPr>
          <p:cNvPr id="550" name="Line 262"/>
          <p:cNvSpPr>
            <a:spLocks noChangeShapeType="1"/>
          </p:cNvSpPr>
          <p:nvPr/>
        </p:nvSpPr>
        <p:spPr bwMode="auto">
          <a:xfrm>
            <a:off x="28838524" y="12888926"/>
            <a:ext cx="0" cy="144464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sz="500" dirty="0">
              <a:latin typeface="+mj-lt"/>
            </a:endParaRPr>
          </a:p>
        </p:txBody>
      </p:sp>
      <p:sp>
        <p:nvSpPr>
          <p:cNvPr id="551" name="Rectangle 267"/>
          <p:cNvSpPr>
            <a:spLocks noChangeArrowheads="1"/>
          </p:cNvSpPr>
          <p:nvPr/>
        </p:nvSpPr>
        <p:spPr bwMode="auto">
          <a:xfrm>
            <a:off x="28330534" y="13023854"/>
            <a:ext cx="1017588" cy="309561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/>
          </a:gra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lIns="17991" tIns="46777" rIns="17991" bIns="46777" anchor="ctr"/>
          <a:lstStyle/>
          <a:p>
            <a:pPr marL="92031" indent="-92031"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SECRETARÍA TÉCNICA DEL MAR </a:t>
            </a:r>
          </a:p>
        </p:txBody>
      </p:sp>
      <p:sp>
        <p:nvSpPr>
          <p:cNvPr id="552" name="Line 295"/>
          <p:cNvSpPr>
            <a:spLocks noChangeShapeType="1"/>
          </p:cNvSpPr>
          <p:nvPr/>
        </p:nvSpPr>
        <p:spPr bwMode="auto">
          <a:xfrm>
            <a:off x="40662809" y="9488021"/>
            <a:ext cx="1590" cy="317499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chilly" dir="t"/>
          </a:scene3d>
        </p:spPr>
        <p:txBody>
          <a:bodyPr wrap="none" lIns="91398" tIns="45694" rIns="91398" bIns="45694" anchor="ctr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553" name="Rectangle 296"/>
          <p:cNvSpPr>
            <a:spLocks noChangeArrowheads="1"/>
          </p:cNvSpPr>
          <p:nvPr/>
        </p:nvSpPr>
        <p:spPr bwMode="auto">
          <a:xfrm>
            <a:off x="39800309" y="9774140"/>
            <a:ext cx="1728191" cy="1370061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  <a:ln w="25400" algn="ctr">
            <a:solidFill>
              <a:srgbClr val="000000"/>
            </a:solidFill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chilly" dir="t"/>
          </a:scene3d>
        </p:spPr>
        <p:txBody>
          <a:bodyPr lIns="91398" tIns="45694" rIns="91398" bIns="45694" anchor="ctr"/>
          <a:lstStyle/>
          <a:p>
            <a:pPr algn="just" defTabSz="449051" eaLnBrk="0" hangingPunct="0">
              <a:buClr>
                <a:srgbClr val="000000"/>
              </a:buClr>
              <a:buSzPct val="100000"/>
              <a:buFont typeface="Arial" charset="0"/>
              <a:buChar char="•"/>
              <a:tabLst>
                <a:tab pos="180892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TRIBUNALES DISTRITALES: </a:t>
            </a:r>
            <a:r>
              <a:rPr lang="es-EC" sz="500" dirty="0">
                <a:latin typeface="+mj-lt"/>
                <a:cs typeface="Lucida Sans Unicode" pitchFamily="34" charset="0"/>
              </a:rPr>
              <a:t>PENALES, FISCALES Y CONTENCIOSO ADMINISTRATIVO</a:t>
            </a: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180892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  <a:p>
            <a:pPr algn="just" defTabSz="449051" eaLnBrk="0" hangingPunct="0">
              <a:buClr>
                <a:srgbClr val="000000"/>
              </a:buClr>
              <a:buSzPct val="100000"/>
              <a:buFont typeface="Arial" charset="0"/>
              <a:buChar char="•"/>
              <a:tabLst>
                <a:tab pos="180892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JUZGADOS:</a:t>
            </a:r>
          </a:p>
          <a:p>
            <a:pPr marL="180892" lvl="1" algn="just" defTabSz="449051" eaLnBrk="0" hangingPunct="0">
              <a:buClr>
                <a:srgbClr val="000000"/>
              </a:buClr>
              <a:buSzPct val="100000"/>
              <a:tabLst>
                <a:tab pos="180892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dirty="0">
                <a:latin typeface="+mj-lt"/>
                <a:cs typeface="Lucida Sans Unicode" pitchFamily="34" charset="0"/>
              </a:rPr>
              <a:t>- DE LO CIVIL </a:t>
            </a:r>
          </a:p>
          <a:p>
            <a:pPr marL="180892" lvl="1" algn="just" defTabSz="449051" eaLnBrk="0" hangingPunct="0">
              <a:buClr>
                <a:srgbClr val="000000"/>
              </a:buClr>
              <a:buSzPct val="100000"/>
              <a:tabLst>
                <a:tab pos="180892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dirty="0">
                <a:latin typeface="+mj-lt"/>
                <a:cs typeface="Lucida Sans Unicode" pitchFamily="34" charset="0"/>
              </a:rPr>
              <a:t>- DE LO PENAL</a:t>
            </a:r>
          </a:p>
          <a:p>
            <a:pPr marL="180892" lvl="1" algn="just" defTabSz="449051" eaLnBrk="0" hangingPunct="0">
              <a:buClr>
                <a:srgbClr val="000000"/>
              </a:buClr>
              <a:buSzPct val="100000"/>
              <a:tabLst>
                <a:tab pos="180892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dirty="0">
                <a:latin typeface="+mj-lt"/>
                <a:cs typeface="Lucida Sans Unicode" pitchFamily="34" charset="0"/>
              </a:rPr>
              <a:t>- DE INQUILINATO</a:t>
            </a:r>
          </a:p>
          <a:p>
            <a:pPr marL="180892" lvl="1" algn="just" defTabSz="449051" eaLnBrk="0" hangingPunct="0">
              <a:buClr>
                <a:srgbClr val="000000"/>
              </a:buClr>
              <a:buSzPct val="100000"/>
              <a:buFont typeface="Arial" charset="0"/>
              <a:buChar char="-"/>
              <a:tabLst>
                <a:tab pos="180892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dirty="0">
                <a:latin typeface="+mj-lt"/>
                <a:cs typeface="Lucida Sans Unicode" pitchFamily="34" charset="0"/>
              </a:rPr>
              <a:t> DE TRANSITO</a:t>
            </a:r>
          </a:p>
          <a:p>
            <a:pPr marL="180892" lvl="1" algn="just" defTabSz="449051" eaLnBrk="0" hangingPunct="0">
              <a:buClr>
                <a:srgbClr val="000000"/>
              </a:buClr>
              <a:buSzPct val="100000"/>
              <a:buFont typeface="Arial" charset="0"/>
              <a:buChar char="-"/>
              <a:tabLst>
                <a:tab pos="180892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dirty="0">
                <a:latin typeface="+mj-lt"/>
                <a:cs typeface="Lucida Sans Unicode" pitchFamily="34" charset="0"/>
              </a:rPr>
              <a:t> DE TRABAJO </a:t>
            </a:r>
          </a:p>
          <a:p>
            <a:pPr marL="180892" lvl="1" algn="just" defTabSz="449051" eaLnBrk="0" hangingPunct="0">
              <a:buClr>
                <a:srgbClr val="000000"/>
              </a:buClr>
              <a:buSzPct val="100000"/>
              <a:buFont typeface="Arial" charset="0"/>
              <a:buChar char="-"/>
              <a:tabLst>
                <a:tab pos="180892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dirty="0">
                <a:latin typeface="+mj-lt"/>
                <a:cs typeface="Lucida Sans Unicode" pitchFamily="34" charset="0"/>
              </a:rPr>
              <a:t> DE  LA NIÑEZ Y ADOLESCENCIA</a:t>
            </a:r>
          </a:p>
        </p:txBody>
      </p:sp>
      <p:sp>
        <p:nvSpPr>
          <p:cNvPr id="528" name="Line 9"/>
          <p:cNvSpPr>
            <a:spLocks noChangeShapeType="1"/>
          </p:cNvSpPr>
          <p:nvPr/>
        </p:nvSpPr>
        <p:spPr bwMode="auto">
          <a:xfrm>
            <a:off x="35833051" y="16417931"/>
            <a:ext cx="0" cy="1441451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521" name="Rectangle 310"/>
          <p:cNvSpPr>
            <a:spLocks noChangeArrowheads="1"/>
          </p:cNvSpPr>
          <p:nvPr/>
        </p:nvSpPr>
        <p:spPr bwMode="auto">
          <a:xfrm>
            <a:off x="30048487" y="8179022"/>
            <a:ext cx="1597023" cy="368298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  <a:ln w="25400" algn="ctr">
            <a:solidFill>
              <a:srgbClr val="000000"/>
            </a:solidFill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chilly" dir="t"/>
          </a:scene3d>
        </p:spPr>
        <p:txBody>
          <a:bodyPr lIns="91398" tIns="45694" rIns="91398" bIns="45694" anchor="ctr"/>
          <a:lstStyle/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SUPERINTENDENCIA DE ECONOMÍA POPULAR Y SOLIDARIA -  SEPS</a:t>
            </a:r>
          </a:p>
        </p:txBody>
      </p:sp>
      <p:sp>
        <p:nvSpPr>
          <p:cNvPr id="522" name="Rectangle 310"/>
          <p:cNvSpPr>
            <a:spLocks noChangeArrowheads="1"/>
          </p:cNvSpPr>
          <p:nvPr/>
        </p:nvSpPr>
        <p:spPr bwMode="auto">
          <a:xfrm>
            <a:off x="30048487" y="8788742"/>
            <a:ext cx="1597023" cy="368298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  <a:ln w="25400" algn="ctr">
            <a:solidFill>
              <a:srgbClr val="000000"/>
            </a:solidFill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chilly" dir="t"/>
          </a:scene3d>
        </p:spPr>
        <p:txBody>
          <a:bodyPr lIns="91398" tIns="45694" rIns="91398" bIns="45694" anchor="ctr"/>
          <a:lstStyle/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SUPERINTENDENCIA DE CONTROL DEL PODER DEL MERCADO - SCPM</a:t>
            </a:r>
          </a:p>
        </p:txBody>
      </p:sp>
      <p:sp>
        <p:nvSpPr>
          <p:cNvPr id="533" name="Line 343"/>
          <p:cNvSpPr>
            <a:spLocks noChangeShapeType="1"/>
          </p:cNvSpPr>
          <p:nvPr/>
        </p:nvSpPr>
        <p:spPr bwMode="auto">
          <a:xfrm flipH="1">
            <a:off x="30824569" y="7381894"/>
            <a:ext cx="0" cy="18000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chilly" dir="t"/>
          </a:scene3d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566" name="Freeform 175"/>
          <p:cNvSpPr>
            <a:spLocks noChangeArrowheads="1"/>
          </p:cNvSpPr>
          <p:nvPr/>
        </p:nvSpPr>
        <p:spPr bwMode="auto">
          <a:xfrm>
            <a:off x="18038764" y="9353560"/>
            <a:ext cx="2208211" cy="71437"/>
          </a:xfrm>
          <a:custGeom>
            <a:avLst/>
            <a:gdLst>
              <a:gd name="T0" fmla="*/ 0 w 16934"/>
              <a:gd name="T1" fmla="*/ 0 h 1"/>
              <a:gd name="T2" fmla="*/ 2147483647 w 16934"/>
              <a:gd name="T3" fmla="*/ 0 h 1"/>
              <a:gd name="T4" fmla="*/ 0 60000 65536"/>
              <a:gd name="T5" fmla="*/ 0 60000 65536"/>
              <a:gd name="T6" fmla="*/ 0 w 16934"/>
              <a:gd name="T7" fmla="*/ 0 h 1"/>
              <a:gd name="T8" fmla="*/ 16934 w 1693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934" h="1">
                <a:moveTo>
                  <a:pt x="0" y="0"/>
                </a:moveTo>
                <a:lnTo>
                  <a:pt x="16933" y="0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50000">
                <a:srgbClr val="FFFF99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none" lIns="91398" tIns="45694" rIns="91398" bIns="45694" anchor="ctr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568" name="Rectangle 269"/>
          <p:cNvSpPr>
            <a:spLocks noChangeArrowheads="1"/>
          </p:cNvSpPr>
          <p:nvPr/>
        </p:nvSpPr>
        <p:spPr bwMode="auto">
          <a:xfrm>
            <a:off x="14725665" y="9066222"/>
            <a:ext cx="3313111" cy="577852"/>
          </a:xfrm>
          <a:prstGeom prst="rect">
            <a:avLst/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path path="shape">
              <a:fillToRect l="50000" t="50000" r="50000" b="50000"/>
            </a:path>
            <a:tileRect/>
          </a:gra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398" tIns="45694" rIns="91398" bIns="45694" anchor="ctr"/>
          <a:lstStyle/>
          <a:p>
            <a:pPr algn="ctr">
              <a:defRPr/>
            </a:pPr>
            <a:r>
              <a:rPr lang="es-ES" sz="1000" b="1" dirty="0">
                <a:latin typeface="+mj-lt"/>
              </a:rPr>
              <a:t>SECRETARÍA DE LA INICIATIVA PRESIDENCIAL PARA LA CONSTRUCCIÓN DE LA SOCIEDAD DEL BUEN VIVIR</a:t>
            </a:r>
            <a:endParaRPr lang="es-EC" sz="1000" b="1" dirty="0">
              <a:latin typeface="+mj-lt"/>
            </a:endParaRPr>
          </a:p>
        </p:txBody>
      </p:sp>
      <p:sp>
        <p:nvSpPr>
          <p:cNvPr id="2297" name="Rectangle 386"/>
          <p:cNvSpPr>
            <a:spLocks noChangeArrowheads="1"/>
          </p:cNvSpPr>
          <p:nvPr/>
        </p:nvSpPr>
        <p:spPr bwMode="auto">
          <a:xfrm>
            <a:off x="23574382" y="10548941"/>
            <a:ext cx="1285884" cy="309561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3600" tIns="10791" rIns="3600" bIns="10791" anchor="ctr"/>
          <a:lstStyle/>
          <a:p>
            <a:pPr algn="ctr">
              <a:defRPr/>
            </a:pPr>
            <a:r>
              <a:rPr lang="es-ES" sz="500" b="1" dirty="0">
                <a:latin typeface="+mj-lt"/>
              </a:rPr>
              <a:t>SECRETARÍA TÉCNICA </a:t>
            </a:r>
            <a:r>
              <a:rPr lang="es-ES" sz="500" b="1" dirty="0" smtClean="0">
                <a:latin typeface="+mj-lt"/>
              </a:rPr>
              <a:t>PARA LA GESTIÓN INCLUSIVA  EN DISCAPACIDADES</a:t>
            </a:r>
            <a:endParaRPr lang="es-EC" sz="500" b="1" dirty="0">
              <a:latin typeface="+mj-lt"/>
            </a:endParaRPr>
          </a:p>
        </p:txBody>
      </p:sp>
      <p:sp>
        <p:nvSpPr>
          <p:cNvPr id="2298" name="Rectangle 386"/>
          <p:cNvSpPr>
            <a:spLocks noChangeArrowheads="1"/>
          </p:cNvSpPr>
          <p:nvPr/>
        </p:nvSpPr>
        <p:spPr bwMode="auto">
          <a:xfrm>
            <a:off x="25144426" y="10539412"/>
            <a:ext cx="935037" cy="309561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3600" tIns="10791" rIns="3600" bIns="10791" anchor="ctr"/>
          <a:lstStyle/>
          <a:p>
            <a:pPr algn="ctr">
              <a:defRPr/>
            </a:pPr>
            <a:r>
              <a:rPr lang="es-ES" sz="500" b="1" dirty="0">
                <a:latin typeface="+mj-lt"/>
              </a:rPr>
              <a:t>SECRETARÍA TÉCNICA DE CAMBIO DE LA MATRIZ PRODUCTIVA</a:t>
            </a:r>
            <a:endParaRPr lang="es-EC" sz="500" b="1" dirty="0">
              <a:latin typeface="+mj-lt"/>
            </a:endParaRPr>
          </a:p>
        </p:txBody>
      </p:sp>
      <p:sp>
        <p:nvSpPr>
          <p:cNvPr id="577" name="Freeform 182"/>
          <p:cNvSpPr>
            <a:spLocks noChangeArrowheads="1"/>
          </p:cNvSpPr>
          <p:nvPr/>
        </p:nvSpPr>
        <p:spPr bwMode="auto">
          <a:xfrm>
            <a:off x="6302373" y="10374315"/>
            <a:ext cx="1590" cy="266700"/>
          </a:xfrm>
          <a:custGeom>
            <a:avLst/>
            <a:gdLst>
              <a:gd name="T0" fmla="*/ 0 w 1"/>
              <a:gd name="T1" fmla="*/ 0 h 742"/>
              <a:gd name="T2" fmla="*/ 0 w 1"/>
              <a:gd name="T3" fmla="*/ 2147483647 h 742"/>
              <a:gd name="T4" fmla="*/ 0 60000 65536"/>
              <a:gd name="T5" fmla="*/ 0 60000 65536"/>
              <a:gd name="T6" fmla="*/ 0 w 1"/>
              <a:gd name="T7" fmla="*/ 0 h 742"/>
              <a:gd name="T8" fmla="*/ 1 w 1"/>
              <a:gd name="T9" fmla="*/ 742 h 7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742">
                <a:moveTo>
                  <a:pt x="0" y="0"/>
                </a:moveTo>
                <a:lnTo>
                  <a:pt x="0" y="741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578" name="Freeform 184"/>
          <p:cNvSpPr>
            <a:spLocks noChangeArrowheads="1"/>
          </p:cNvSpPr>
          <p:nvPr/>
        </p:nvSpPr>
        <p:spPr bwMode="auto">
          <a:xfrm>
            <a:off x="8809051" y="10375901"/>
            <a:ext cx="1586" cy="266700"/>
          </a:xfrm>
          <a:custGeom>
            <a:avLst/>
            <a:gdLst>
              <a:gd name="T0" fmla="*/ 0 w 1"/>
              <a:gd name="T1" fmla="*/ 0 h 742"/>
              <a:gd name="T2" fmla="*/ 0 w 1"/>
              <a:gd name="T3" fmla="*/ 2147483647 h 742"/>
              <a:gd name="T4" fmla="*/ 0 60000 65536"/>
              <a:gd name="T5" fmla="*/ 0 60000 65536"/>
              <a:gd name="T6" fmla="*/ 0 w 1"/>
              <a:gd name="T7" fmla="*/ 0 h 742"/>
              <a:gd name="T8" fmla="*/ 1 w 1"/>
              <a:gd name="T9" fmla="*/ 742 h 7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742">
                <a:moveTo>
                  <a:pt x="0" y="0"/>
                </a:moveTo>
                <a:lnTo>
                  <a:pt x="0" y="741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579" name="Freeform 188"/>
          <p:cNvSpPr>
            <a:spLocks noChangeArrowheads="1"/>
          </p:cNvSpPr>
          <p:nvPr/>
        </p:nvSpPr>
        <p:spPr bwMode="auto">
          <a:xfrm>
            <a:off x="7585081" y="10091739"/>
            <a:ext cx="46037" cy="549276"/>
          </a:xfrm>
          <a:custGeom>
            <a:avLst/>
            <a:gdLst>
              <a:gd name="T0" fmla="*/ 0 w 1"/>
              <a:gd name="T1" fmla="*/ 0 h 636"/>
              <a:gd name="T2" fmla="*/ 0 w 1"/>
              <a:gd name="T3" fmla="*/ 2147483647 h 636"/>
              <a:gd name="T4" fmla="*/ 0 60000 65536"/>
              <a:gd name="T5" fmla="*/ 0 60000 65536"/>
              <a:gd name="T6" fmla="*/ 0 w 1"/>
              <a:gd name="T7" fmla="*/ 0 h 636"/>
              <a:gd name="T8" fmla="*/ 0 w 1"/>
              <a:gd name="T9" fmla="*/ 636 h 6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636">
                <a:moveTo>
                  <a:pt x="0" y="0"/>
                </a:moveTo>
                <a:lnTo>
                  <a:pt x="0" y="635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580" name="Rectangle 193"/>
          <p:cNvSpPr>
            <a:spLocks noChangeArrowheads="1"/>
          </p:cNvSpPr>
          <p:nvPr/>
        </p:nvSpPr>
        <p:spPr bwMode="auto">
          <a:xfrm>
            <a:off x="7119944" y="10520378"/>
            <a:ext cx="1016002" cy="536569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/>
          </a:gra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lIns="17991" tIns="46777" rIns="17991" bIns="46777" anchor="ctr"/>
          <a:lstStyle/>
          <a:p>
            <a:pPr marL="92031" indent="-92031"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CORPORACIÓN DE</a:t>
            </a:r>
          </a:p>
          <a:p>
            <a:pPr marL="92031" indent="-92031"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 DESARROLLO </a:t>
            </a:r>
          </a:p>
          <a:p>
            <a:pPr marL="92031" indent="-92031"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AFROECUATORIANO  - CODAE</a:t>
            </a:r>
          </a:p>
        </p:txBody>
      </p:sp>
      <p:sp>
        <p:nvSpPr>
          <p:cNvPr id="581" name="Rectangle 196"/>
          <p:cNvSpPr>
            <a:spLocks noChangeArrowheads="1"/>
          </p:cNvSpPr>
          <p:nvPr/>
        </p:nvSpPr>
        <p:spPr bwMode="auto">
          <a:xfrm>
            <a:off x="5865826" y="10509256"/>
            <a:ext cx="1017588" cy="547691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/>
          </a:gra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lIns="17991" tIns="46777" rIns="17991" bIns="46777" anchor="ctr"/>
          <a:lstStyle/>
          <a:p>
            <a:pPr marL="92031" indent="-92031"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 smtClean="0">
                <a:latin typeface="+mj-lt"/>
                <a:cs typeface="Lucida Sans Unicode" pitchFamily="34" charset="0"/>
              </a:rPr>
              <a:t>CONSEJO NACIONAL PARA LA IGUALDAD DE GÉNERO</a:t>
            </a:r>
            <a:endParaRPr lang="es-EC" sz="500" b="1" dirty="0">
              <a:latin typeface="+mj-lt"/>
              <a:cs typeface="Lucida Sans Unicode" pitchFamily="34" charset="0"/>
            </a:endParaRPr>
          </a:p>
        </p:txBody>
      </p:sp>
      <p:sp>
        <p:nvSpPr>
          <p:cNvPr id="582" name="Rectangle 226"/>
          <p:cNvSpPr>
            <a:spLocks noChangeArrowheads="1"/>
          </p:cNvSpPr>
          <p:nvPr/>
        </p:nvSpPr>
        <p:spPr bwMode="auto">
          <a:xfrm>
            <a:off x="8304226" y="10515600"/>
            <a:ext cx="1290638" cy="529444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/>
          </a:gra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lIns="17991" tIns="46777" rIns="17991" bIns="46777" anchor="ctr"/>
          <a:lstStyle/>
          <a:p>
            <a:pPr marL="92031" indent="-92031"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CONSEJO DE DESARROLLO DEL PUEBLO MONTUBIO DE LA COSTA ECUATORIANA Y ZONAS SUBTROPICALES DE LA REGIÓN LITORAL  </a:t>
            </a:r>
            <a:r>
              <a:rPr lang="es-EC" sz="500" b="1" dirty="0">
                <a:latin typeface="+mj-lt"/>
                <a:cs typeface="Lucida Sans Unicode" pitchFamily="34" charset="0"/>
              </a:rPr>
              <a:t>- CODEPMOC</a:t>
            </a:r>
            <a:endParaRPr lang="es-ES" sz="500" b="1" dirty="0">
              <a:latin typeface="+mj-lt"/>
              <a:cs typeface="Lucida Sans Unicode" pitchFamily="34" charset="0"/>
            </a:endParaRPr>
          </a:p>
        </p:txBody>
      </p:sp>
      <p:sp>
        <p:nvSpPr>
          <p:cNvPr id="583" name="Line 243"/>
          <p:cNvSpPr>
            <a:spLocks noChangeShapeType="1"/>
          </p:cNvSpPr>
          <p:nvPr/>
        </p:nvSpPr>
        <p:spPr bwMode="auto">
          <a:xfrm>
            <a:off x="6326200" y="10383844"/>
            <a:ext cx="2473324" cy="1586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567" name="Line 148"/>
          <p:cNvSpPr>
            <a:spLocks noChangeShapeType="1"/>
          </p:cNvSpPr>
          <p:nvPr/>
        </p:nvSpPr>
        <p:spPr bwMode="auto">
          <a:xfrm>
            <a:off x="10026657" y="15265399"/>
            <a:ext cx="2663823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572" name="Freeform 47"/>
          <p:cNvSpPr>
            <a:spLocks noChangeArrowheads="1"/>
          </p:cNvSpPr>
          <p:nvPr/>
        </p:nvSpPr>
        <p:spPr bwMode="auto">
          <a:xfrm flipH="1">
            <a:off x="4379911" y="15841678"/>
            <a:ext cx="0" cy="296861"/>
          </a:xfrm>
          <a:custGeom>
            <a:avLst/>
            <a:gdLst>
              <a:gd name="T0" fmla="*/ 0 w 1"/>
              <a:gd name="T1" fmla="*/ 0 h 1271"/>
              <a:gd name="T2" fmla="*/ 0 w 1"/>
              <a:gd name="T3" fmla="*/ 2147483647 h 1271"/>
              <a:gd name="T4" fmla="*/ 0 60000 65536"/>
              <a:gd name="T5" fmla="*/ 0 60000 65536"/>
              <a:gd name="T6" fmla="*/ 0 w 1"/>
              <a:gd name="T7" fmla="*/ 0 h 1271"/>
              <a:gd name="T8" fmla="*/ 1 w 1"/>
              <a:gd name="T9" fmla="*/ 1271 h 127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271">
                <a:moveTo>
                  <a:pt x="0" y="0"/>
                </a:moveTo>
                <a:lnTo>
                  <a:pt x="0" y="1270"/>
                </a:lnTo>
              </a:path>
            </a:pathLst>
          </a:custGeom>
          <a:solidFill>
            <a:srgbClr val="FFFFCC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lIns="91398" tIns="45694" rIns="91398" bIns="45694" anchor="ctr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573" name="Freeform 47"/>
          <p:cNvSpPr>
            <a:spLocks noChangeArrowheads="1"/>
          </p:cNvSpPr>
          <p:nvPr/>
        </p:nvSpPr>
        <p:spPr bwMode="auto">
          <a:xfrm flipH="1">
            <a:off x="8137527" y="15841678"/>
            <a:ext cx="0" cy="296861"/>
          </a:xfrm>
          <a:custGeom>
            <a:avLst/>
            <a:gdLst>
              <a:gd name="T0" fmla="*/ 0 w 1"/>
              <a:gd name="T1" fmla="*/ 0 h 1271"/>
              <a:gd name="T2" fmla="*/ 0 w 1"/>
              <a:gd name="T3" fmla="*/ 2147483647 h 1271"/>
              <a:gd name="T4" fmla="*/ 0 60000 65536"/>
              <a:gd name="T5" fmla="*/ 0 60000 65536"/>
              <a:gd name="T6" fmla="*/ 0 w 1"/>
              <a:gd name="T7" fmla="*/ 0 h 1271"/>
              <a:gd name="T8" fmla="*/ 1 w 1"/>
              <a:gd name="T9" fmla="*/ 1271 h 127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271">
                <a:moveTo>
                  <a:pt x="0" y="0"/>
                </a:moveTo>
                <a:lnTo>
                  <a:pt x="0" y="1270"/>
                </a:lnTo>
              </a:path>
            </a:pathLst>
          </a:custGeom>
          <a:solidFill>
            <a:srgbClr val="FFFFCC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lIns="91398" tIns="45694" rIns="91398" bIns="45694" anchor="ctr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584" name="Line 146"/>
          <p:cNvSpPr>
            <a:spLocks noChangeShapeType="1"/>
          </p:cNvSpPr>
          <p:nvPr/>
        </p:nvSpPr>
        <p:spPr bwMode="auto">
          <a:xfrm>
            <a:off x="11263314" y="14708190"/>
            <a:ext cx="0" cy="549276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585" name="Line 149"/>
          <p:cNvSpPr>
            <a:spLocks noChangeShapeType="1"/>
          </p:cNvSpPr>
          <p:nvPr/>
        </p:nvSpPr>
        <p:spPr bwMode="auto">
          <a:xfrm flipV="1">
            <a:off x="10026650" y="15265404"/>
            <a:ext cx="0" cy="576261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589" name="Rectangle 83"/>
          <p:cNvSpPr>
            <a:spLocks noChangeArrowheads="1"/>
          </p:cNvSpPr>
          <p:nvPr/>
        </p:nvSpPr>
        <p:spPr bwMode="auto">
          <a:xfrm>
            <a:off x="11501452" y="16130596"/>
            <a:ext cx="1835149" cy="371474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FFFFCC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89953" tIns="46777" rIns="89953" bIns="46777"/>
          <a:lstStyle/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 smtClean="0">
                <a:latin typeface="+mj-lt"/>
                <a:cs typeface="Lucida Sans Unicode" pitchFamily="34" charset="0"/>
              </a:rPr>
              <a:t>MINISTERIO </a:t>
            </a:r>
            <a:r>
              <a:rPr lang="es-EC" sz="500" b="1" dirty="0">
                <a:latin typeface="+mj-lt"/>
                <a:cs typeface="Lucida Sans Unicode" pitchFamily="34" charset="0"/>
              </a:rPr>
              <a:t>DE CULTURA Y PATRIMONIO - MCP</a:t>
            </a:r>
          </a:p>
        </p:txBody>
      </p:sp>
      <p:sp>
        <p:nvSpPr>
          <p:cNvPr id="596" name="Line 502"/>
          <p:cNvSpPr>
            <a:spLocks noChangeShapeType="1"/>
          </p:cNvSpPr>
          <p:nvPr/>
        </p:nvSpPr>
        <p:spPr bwMode="auto">
          <a:xfrm flipH="1" flipV="1">
            <a:off x="12072938" y="17149766"/>
            <a:ext cx="642936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600" name="Rectangle 507"/>
          <p:cNvSpPr>
            <a:spLocks noChangeArrowheads="1"/>
          </p:cNvSpPr>
          <p:nvPr/>
        </p:nvSpPr>
        <p:spPr bwMode="auto">
          <a:xfrm>
            <a:off x="11468109" y="17954627"/>
            <a:ext cx="1198564" cy="21551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CCECFF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77723" tIns="38137" rIns="77723" bIns="38137">
            <a:spAutoFit/>
          </a:bodyPr>
          <a:lstStyle/>
          <a:p>
            <a:pPr algn="ctr" defTabSz="449051" eaLnBrk="0" hangingPunct="0">
              <a:lnSpc>
                <a:spcPct val="90000"/>
              </a:lnSpc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CORPORACIÓN CIUDAD ELOY ALFARO</a:t>
            </a:r>
          </a:p>
        </p:txBody>
      </p:sp>
      <p:sp>
        <p:nvSpPr>
          <p:cNvPr id="601" name="Line 461"/>
          <p:cNvSpPr>
            <a:spLocks noChangeShapeType="1"/>
          </p:cNvSpPr>
          <p:nvPr/>
        </p:nvSpPr>
        <p:spPr bwMode="auto">
          <a:xfrm rot="5400000">
            <a:off x="11664253" y="17815627"/>
            <a:ext cx="2627123" cy="0"/>
          </a:xfrm>
          <a:prstGeom prst="line">
            <a:avLst/>
          </a:prstGeom>
          <a:noFill/>
          <a:ln w="25400" cmpd="dbl">
            <a:solidFill>
              <a:srgbClr val="000000"/>
            </a:solidFill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602" name="Rectangle 52"/>
          <p:cNvSpPr>
            <a:spLocks noChangeArrowheads="1"/>
          </p:cNvSpPr>
          <p:nvPr/>
        </p:nvSpPr>
        <p:spPr bwMode="auto">
          <a:xfrm>
            <a:off x="11303013" y="20367627"/>
            <a:ext cx="2232026" cy="1139199"/>
          </a:xfrm>
          <a:prstGeom prst="rect">
            <a:avLst/>
          </a:prstGeom>
          <a:gradFill rotWithShape="0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3500000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17991" tIns="17991" rIns="17991" bIns="17991">
            <a:spAutoFit/>
          </a:bodyPr>
          <a:lstStyle/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S" sz="500" b="1" dirty="0">
              <a:latin typeface="+mj-lt"/>
              <a:cs typeface="Lucida Sans Unicode" pitchFamily="34" charset="0"/>
            </a:endParaRP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SUBSECRETARÍAS  DE </a:t>
            </a:r>
            <a:r>
              <a:rPr lang="es-ES" sz="500" b="1" dirty="0" smtClean="0">
                <a:latin typeface="+mj-lt"/>
                <a:cs typeface="Lucida Sans Unicode" pitchFamily="34" charset="0"/>
              </a:rPr>
              <a:t>CULTURA</a:t>
            </a:r>
            <a:endParaRPr lang="es-ES" sz="500" b="1" dirty="0">
              <a:latin typeface="+mj-lt"/>
              <a:cs typeface="Lucida Sans Unicode" pitchFamily="34" charset="0"/>
            </a:endParaRP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DIRECCIONES PROVINCIALES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ARCHIVO NACIONAL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BIBLIOTECA NACIONAL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ORQUESTA SINFÓNICA NACIONAL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ORQUESTA SINFÓNICA DE GUAYAQUIL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ORQUESTA SINFÓNICA DE CUENCA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CONJUNTO NACIONAL DE DANZA</a:t>
            </a:r>
          </a:p>
        </p:txBody>
      </p:sp>
      <p:sp>
        <p:nvSpPr>
          <p:cNvPr id="604" name="Text Box 59"/>
          <p:cNvSpPr txBox="1">
            <a:spLocks noChangeArrowheads="1"/>
          </p:cNvSpPr>
          <p:nvPr/>
        </p:nvSpPr>
        <p:spPr bwMode="auto">
          <a:xfrm>
            <a:off x="11463343" y="17440274"/>
            <a:ext cx="1223961" cy="23090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CCECFF"/>
              </a:gs>
              <a:gs pos="100000">
                <a:srgbClr val="FFFFFF"/>
              </a:gs>
            </a:gsLst>
            <a:lin ang="13500000" scaled="1"/>
          </a:gra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lIns="77723" tIns="38137" rIns="77723" bIns="38137">
            <a:spAutoFit/>
          </a:bodyPr>
          <a:lstStyle/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INSTITUTO NACIONAL DE PATRIMONIO CULTURAL</a:t>
            </a:r>
          </a:p>
        </p:txBody>
      </p:sp>
      <p:sp>
        <p:nvSpPr>
          <p:cNvPr id="606" name="Line 388"/>
          <p:cNvSpPr>
            <a:spLocks noChangeShapeType="1"/>
          </p:cNvSpPr>
          <p:nvPr/>
        </p:nvSpPr>
        <p:spPr bwMode="auto">
          <a:xfrm flipH="1">
            <a:off x="12690473" y="15265404"/>
            <a:ext cx="0" cy="576261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607" name="Line 505"/>
          <p:cNvSpPr>
            <a:spLocks noChangeShapeType="1"/>
          </p:cNvSpPr>
          <p:nvPr/>
        </p:nvSpPr>
        <p:spPr bwMode="auto">
          <a:xfrm>
            <a:off x="12053888" y="17699036"/>
            <a:ext cx="0" cy="26511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608" name="Line 397"/>
          <p:cNvSpPr>
            <a:spLocks noChangeShapeType="1"/>
          </p:cNvSpPr>
          <p:nvPr/>
        </p:nvSpPr>
        <p:spPr bwMode="auto">
          <a:xfrm>
            <a:off x="14352587" y="15476538"/>
            <a:ext cx="0" cy="431802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609" name="Freeform 42"/>
          <p:cNvSpPr>
            <a:spLocks noChangeArrowheads="1"/>
          </p:cNvSpPr>
          <p:nvPr/>
        </p:nvSpPr>
        <p:spPr bwMode="auto">
          <a:xfrm>
            <a:off x="14354180" y="15841660"/>
            <a:ext cx="45719" cy="323852"/>
          </a:xfrm>
          <a:custGeom>
            <a:avLst/>
            <a:gdLst>
              <a:gd name="T0" fmla="*/ 0 w 1"/>
              <a:gd name="T1" fmla="*/ 0 h 1271"/>
              <a:gd name="T2" fmla="*/ 0 w 1"/>
              <a:gd name="T3" fmla="*/ 2147483647 h 1271"/>
              <a:gd name="T4" fmla="*/ 0 60000 65536"/>
              <a:gd name="T5" fmla="*/ 0 60000 65536"/>
              <a:gd name="T6" fmla="*/ 0 w 1"/>
              <a:gd name="T7" fmla="*/ 0 h 1271"/>
              <a:gd name="T8" fmla="*/ 1 w 1"/>
              <a:gd name="T9" fmla="*/ 1271 h 127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271">
                <a:moveTo>
                  <a:pt x="0" y="0"/>
                </a:moveTo>
                <a:lnTo>
                  <a:pt x="0" y="1270"/>
                </a:lnTo>
              </a:path>
            </a:pathLst>
          </a:custGeom>
          <a:solidFill>
            <a:srgbClr val="FFFFCC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lIns="91398" tIns="45694" rIns="91398" bIns="45694" anchor="ctr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610" name="Line 8"/>
          <p:cNvSpPr>
            <a:spLocks noChangeShapeType="1"/>
          </p:cNvSpPr>
          <p:nvPr/>
        </p:nvSpPr>
        <p:spPr bwMode="auto">
          <a:xfrm>
            <a:off x="25172999" y="24899936"/>
            <a:ext cx="488951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611" name="Line 111"/>
          <p:cNvSpPr>
            <a:spLocks noChangeShapeType="1"/>
          </p:cNvSpPr>
          <p:nvPr/>
        </p:nvSpPr>
        <p:spPr bwMode="auto">
          <a:xfrm>
            <a:off x="25219029" y="16386174"/>
            <a:ext cx="206373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612" name="Line 112"/>
          <p:cNvSpPr>
            <a:spLocks noChangeShapeType="1"/>
          </p:cNvSpPr>
          <p:nvPr/>
        </p:nvSpPr>
        <p:spPr bwMode="auto">
          <a:xfrm>
            <a:off x="25172987" y="16386187"/>
            <a:ext cx="0" cy="9331324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613" name="Line 113"/>
          <p:cNvSpPr>
            <a:spLocks noChangeShapeType="1"/>
          </p:cNvSpPr>
          <p:nvPr/>
        </p:nvSpPr>
        <p:spPr bwMode="auto">
          <a:xfrm>
            <a:off x="25172992" y="22538754"/>
            <a:ext cx="431801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615" name="Line 115"/>
          <p:cNvSpPr>
            <a:spLocks noChangeShapeType="1"/>
          </p:cNvSpPr>
          <p:nvPr/>
        </p:nvSpPr>
        <p:spPr bwMode="auto">
          <a:xfrm>
            <a:off x="25172987" y="23140987"/>
            <a:ext cx="414337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616" name="Line 116"/>
          <p:cNvSpPr>
            <a:spLocks noChangeShapeType="1"/>
          </p:cNvSpPr>
          <p:nvPr/>
        </p:nvSpPr>
        <p:spPr bwMode="auto">
          <a:xfrm>
            <a:off x="25172987" y="23696615"/>
            <a:ext cx="414337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617" name="Line 117"/>
          <p:cNvSpPr>
            <a:spLocks noChangeShapeType="1"/>
          </p:cNvSpPr>
          <p:nvPr/>
        </p:nvSpPr>
        <p:spPr bwMode="auto">
          <a:xfrm flipH="1">
            <a:off x="26181052" y="15841660"/>
            <a:ext cx="1590" cy="323852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618" name="Rectangle 118"/>
          <p:cNvSpPr>
            <a:spLocks noChangeArrowheads="1"/>
          </p:cNvSpPr>
          <p:nvPr/>
        </p:nvSpPr>
        <p:spPr bwMode="auto">
          <a:xfrm>
            <a:off x="25326972" y="16130588"/>
            <a:ext cx="1703390" cy="3587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FFFFCC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53977" tIns="45694" rIns="53977" bIns="45694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Arial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MINISTERIO DE TRANSPORTE Y OBRAS PÚBLICAS - MTOP</a:t>
            </a:r>
            <a:endParaRPr lang="es-EC" sz="500" dirty="0">
              <a:latin typeface="+mj-lt"/>
              <a:cs typeface="Lucida Sans Unicode" pitchFamily="34" charset="0"/>
            </a:endParaRPr>
          </a:p>
        </p:txBody>
      </p:sp>
      <p:sp>
        <p:nvSpPr>
          <p:cNvPr id="619" name="Rectangle 119"/>
          <p:cNvSpPr>
            <a:spLocks noChangeArrowheads="1"/>
          </p:cNvSpPr>
          <p:nvPr/>
        </p:nvSpPr>
        <p:spPr bwMode="auto">
          <a:xfrm>
            <a:off x="25604795" y="22346219"/>
            <a:ext cx="1474786" cy="336551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/>
          </a:gra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lIns="17991" tIns="46777" rIns="17991" bIns="46777" anchor="ctr"/>
          <a:lstStyle/>
          <a:p>
            <a:pPr marL="92031" indent="-92031"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COMISIÓN DE TRÁNSITO</a:t>
            </a:r>
          </a:p>
          <a:p>
            <a:pPr marL="92031" indent="-92031"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DEL ECUADOR - CTE</a:t>
            </a:r>
          </a:p>
        </p:txBody>
      </p:sp>
      <p:sp>
        <p:nvSpPr>
          <p:cNvPr id="620" name="Rectangle 120"/>
          <p:cNvSpPr>
            <a:spLocks noChangeArrowheads="1"/>
          </p:cNvSpPr>
          <p:nvPr/>
        </p:nvSpPr>
        <p:spPr bwMode="auto">
          <a:xfrm>
            <a:off x="25604793" y="24396698"/>
            <a:ext cx="1468439" cy="957264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/>
          </a:gra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lIns="17991" tIns="46777" rIns="17991" bIns="46777" anchor="ctr"/>
          <a:lstStyle/>
          <a:p>
            <a:pPr marL="92031" indent="-92031"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AUTORIDAD PORTUARIA DE GUAYAQUIL</a:t>
            </a:r>
          </a:p>
          <a:p>
            <a:pPr marL="92031" indent="-92031"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  <a:p>
            <a:pPr marL="92031" indent="-92031"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AUTORIDAD PORTUARIA DE PUERTO BOLÍVAR </a:t>
            </a:r>
          </a:p>
          <a:p>
            <a:pPr marL="92031" indent="-92031"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  <a:p>
            <a:pPr marL="92031" indent="-92031"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AUTORIDAD PORTUARIA DE ESMERALDAS</a:t>
            </a:r>
          </a:p>
          <a:p>
            <a:pPr marL="92031" indent="-92031"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  <a:p>
            <a:pPr marL="92031" indent="-92031"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AUTORIDAD PORTUARIA DE MANTA</a:t>
            </a:r>
          </a:p>
        </p:txBody>
      </p:sp>
      <p:sp>
        <p:nvSpPr>
          <p:cNvPr id="621" name="Rectangle 121"/>
          <p:cNvSpPr>
            <a:spLocks noChangeArrowheads="1"/>
          </p:cNvSpPr>
          <p:nvPr/>
        </p:nvSpPr>
        <p:spPr bwMode="auto">
          <a:xfrm>
            <a:off x="25611140" y="23372764"/>
            <a:ext cx="1468439" cy="857252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/>
          </a:gra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lIns="17991" tIns="46777" rIns="17991" bIns="46777" anchor="ctr"/>
          <a:lstStyle/>
          <a:p>
            <a:pPr marL="92031" indent="-92031"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COMISIÓN ESPECIAL INTERINSTITUCIONAL</a:t>
            </a:r>
          </a:p>
          <a:p>
            <a:pPr algn="ctr"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(PROYECTO PUERTO DE TRANSFERENCIA INTERNACIONAL DE CARGA DEL ECUADOR EN EL PUERTO DE MANTA)</a:t>
            </a:r>
          </a:p>
          <a:p>
            <a:pPr marL="92031" indent="-92031"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- CEIPPTICEPM</a:t>
            </a:r>
          </a:p>
        </p:txBody>
      </p:sp>
      <p:sp>
        <p:nvSpPr>
          <p:cNvPr id="622" name="Rectangle 122"/>
          <p:cNvSpPr>
            <a:spLocks noChangeArrowheads="1"/>
          </p:cNvSpPr>
          <p:nvPr/>
        </p:nvSpPr>
        <p:spPr bwMode="auto">
          <a:xfrm>
            <a:off x="25611140" y="22964776"/>
            <a:ext cx="1468439" cy="233363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/>
          </a:gra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lIns="17991" tIns="46777" rIns="17991" bIns="46777" anchor="ctr"/>
          <a:lstStyle/>
          <a:p>
            <a:pPr marL="92031" indent="-92031"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DIRECCIÓN GENERAL DE</a:t>
            </a:r>
          </a:p>
          <a:p>
            <a:pPr marL="92031" indent="-92031"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 AVIACIÓN CIVIL - DGAC</a:t>
            </a:r>
          </a:p>
        </p:txBody>
      </p:sp>
      <p:sp>
        <p:nvSpPr>
          <p:cNvPr id="624" name="Rectangle 124"/>
          <p:cNvSpPr>
            <a:spLocks noChangeArrowheads="1"/>
          </p:cNvSpPr>
          <p:nvPr/>
        </p:nvSpPr>
        <p:spPr bwMode="auto">
          <a:xfrm>
            <a:off x="25604793" y="25485726"/>
            <a:ext cx="1468439" cy="541338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/>
          </a:gra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lIns="17991" tIns="46777" rIns="17991" bIns="46777" anchor="ctr"/>
          <a:lstStyle/>
          <a:p>
            <a:pPr marL="92031" indent="-92031" algn="ctr" defTabSz="449051" eaLnBrk="0" hangingPunct="0">
              <a:lnSpc>
                <a:spcPct val="90000"/>
              </a:lnSpc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AGENCIA NACIONAL DE REGULACIÓN Y CONTROL DEL TRANSPORTE TERRESTRE TRANSITO Y SEGURIDAD VIAL  - ANT </a:t>
            </a:r>
          </a:p>
        </p:txBody>
      </p:sp>
      <p:sp>
        <p:nvSpPr>
          <p:cNvPr id="628" name="Rectangle 52"/>
          <p:cNvSpPr>
            <a:spLocks noChangeArrowheads="1"/>
          </p:cNvSpPr>
          <p:nvPr/>
        </p:nvSpPr>
        <p:spPr bwMode="auto">
          <a:xfrm>
            <a:off x="25265063" y="20250148"/>
            <a:ext cx="2000252" cy="882719"/>
          </a:xfrm>
          <a:prstGeom prst="rect">
            <a:avLst/>
          </a:prstGeom>
          <a:gradFill rotWithShape="0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3500000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17991" tIns="17991" rIns="17991" bIns="17991">
            <a:spAutoFit/>
          </a:bodyPr>
          <a:lstStyle/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S" sz="500" b="1" dirty="0">
              <a:latin typeface="+mj-lt"/>
              <a:cs typeface="Lucida Sans Unicode" pitchFamily="34" charset="0"/>
            </a:endParaRP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pt-BR" sz="500" b="1" dirty="0">
                <a:cs typeface="Lucida Sans Unicode" pitchFamily="34" charset="0"/>
              </a:rPr>
              <a:t>SUBSECRETARÍAS ZONALES DE OBRAS PUBLICAS</a:t>
            </a:r>
            <a:endParaRPr lang="es-EC" sz="500" b="1" dirty="0">
              <a:cs typeface="Lucida Sans Unicode" pitchFamily="34" charset="0"/>
            </a:endParaRP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DIRECCIONES DISTRITALES DE TRANSPORTE Y OBRAS PÚBLICAS 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cs typeface="Lucida Sans Unicode" pitchFamily="34" charset="0"/>
              </a:rPr>
              <a:t>SUBSECRETARÍA DE PUERTOS Y TRANSPORTE MARITIMO Y FLUVIAL</a:t>
            </a:r>
            <a:endParaRPr lang="es-ES" sz="500" b="1" dirty="0">
              <a:latin typeface="+mj-lt"/>
              <a:cs typeface="Lucida Sans Unicode" pitchFamily="34" charset="0"/>
            </a:endParaRP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</p:txBody>
      </p:sp>
      <p:sp>
        <p:nvSpPr>
          <p:cNvPr id="629" name="Line 461"/>
          <p:cNvSpPr>
            <a:spLocks noChangeShapeType="1"/>
          </p:cNvSpPr>
          <p:nvPr/>
        </p:nvSpPr>
        <p:spPr bwMode="auto">
          <a:xfrm rot="5400000" flipV="1">
            <a:off x="24305417" y="18358655"/>
            <a:ext cx="3757614" cy="19050"/>
          </a:xfrm>
          <a:prstGeom prst="line">
            <a:avLst/>
          </a:prstGeom>
          <a:noFill/>
          <a:ln w="25400" cmpd="dbl">
            <a:solidFill>
              <a:srgbClr val="000000"/>
            </a:solidFill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631" name="Line 116"/>
          <p:cNvSpPr>
            <a:spLocks noChangeShapeType="1"/>
          </p:cNvSpPr>
          <p:nvPr/>
        </p:nvSpPr>
        <p:spPr bwMode="auto">
          <a:xfrm>
            <a:off x="25172987" y="25701627"/>
            <a:ext cx="414337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635" name="Rectangle 24"/>
          <p:cNvSpPr>
            <a:spLocks noChangeArrowheads="1"/>
          </p:cNvSpPr>
          <p:nvPr/>
        </p:nvSpPr>
        <p:spPr bwMode="auto">
          <a:xfrm>
            <a:off x="32797751" y="17502195"/>
            <a:ext cx="1370014" cy="538684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CCECFF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77723" tIns="38137" rIns="77723" bIns="38137">
            <a:spAutoFit/>
          </a:bodyPr>
          <a:lstStyle/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SECRETARÍA TÉCNICA DE COOPERACIÓN INTERNACIONAL</a:t>
            </a: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CENTRO DE DESMINADO DEL ECUADOR  - CENDESMI</a:t>
            </a: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</p:txBody>
      </p:sp>
      <p:sp>
        <p:nvSpPr>
          <p:cNvPr id="637" name="Line 217"/>
          <p:cNvSpPr>
            <a:spLocks noChangeShapeType="1"/>
          </p:cNvSpPr>
          <p:nvPr/>
        </p:nvSpPr>
        <p:spPr bwMode="auto">
          <a:xfrm>
            <a:off x="33575623" y="16451264"/>
            <a:ext cx="0" cy="1050924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Dot"/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640" name="Line 461"/>
          <p:cNvSpPr>
            <a:spLocks noChangeShapeType="1"/>
          </p:cNvSpPr>
          <p:nvPr/>
        </p:nvSpPr>
        <p:spPr bwMode="auto">
          <a:xfrm rot="5400000" flipV="1">
            <a:off x="32423897" y="18314195"/>
            <a:ext cx="3767138" cy="0"/>
          </a:xfrm>
          <a:prstGeom prst="line">
            <a:avLst/>
          </a:prstGeom>
          <a:noFill/>
          <a:ln w="25400" cmpd="dbl">
            <a:solidFill>
              <a:srgbClr val="000000"/>
            </a:solidFill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642" name="Rectangle 52"/>
          <p:cNvSpPr>
            <a:spLocks noChangeArrowheads="1"/>
          </p:cNvSpPr>
          <p:nvPr/>
        </p:nvSpPr>
        <p:spPr bwMode="auto">
          <a:xfrm>
            <a:off x="33508957" y="20207287"/>
            <a:ext cx="1595437" cy="626238"/>
          </a:xfrm>
          <a:prstGeom prst="rect">
            <a:avLst/>
          </a:prstGeom>
          <a:gradFill rotWithShape="0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3500000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17991" tIns="17991" rIns="17991" bIns="17991">
            <a:spAutoFit/>
          </a:bodyPr>
          <a:lstStyle/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S" sz="500" b="1" dirty="0">
              <a:latin typeface="+mj-lt"/>
              <a:cs typeface="Lucida Sans Unicode" pitchFamily="34" charset="0"/>
            </a:endParaRP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SUBSECRETARÍAS REGIONALES  DEL MINISTERIO DE RELACIONES EXTERIORES Y MOVILIDAD HUMANA</a:t>
            </a: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</p:txBody>
      </p:sp>
      <p:sp>
        <p:nvSpPr>
          <p:cNvPr id="554" name="Line 107"/>
          <p:cNvSpPr>
            <a:spLocks noChangeShapeType="1"/>
          </p:cNvSpPr>
          <p:nvPr/>
        </p:nvSpPr>
        <p:spPr bwMode="auto">
          <a:xfrm>
            <a:off x="17991137" y="16457629"/>
            <a:ext cx="0" cy="973135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Dot"/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557" name="Rectangle 106"/>
          <p:cNvSpPr>
            <a:spLocks noChangeArrowheads="1"/>
          </p:cNvSpPr>
          <p:nvPr/>
        </p:nvSpPr>
        <p:spPr bwMode="auto">
          <a:xfrm>
            <a:off x="17287887" y="17440282"/>
            <a:ext cx="1425573" cy="637346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CCECFF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7200" tIns="10791" rIns="7200" bIns="10791">
            <a:spAutoFit/>
          </a:bodyPr>
          <a:lstStyle/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INSTITUTO NACIONAL DE EFICIENCIA ENERGÉTICA Y ENERGÍAS RENOVABLES - INER</a:t>
            </a: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UNIDAD DE GENERACIÓN, DISTRIBUCIÓN Y COMERCIALIZACIÓN DE ENERGÍA ELÉCTRICA DE GUAYAQUIL  - ELÉCTRICA DE GUAYAQUIL</a:t>
            </a:r>
          </a:p>
        </p:txBody>
      </p:sp>
      <p:sp>
        <p:nvSpPr>
          <p:cNvPr id="558" name="Rectangle 104"/>
          <p:cNvSpPr>
            <a:spLocks noChangeArrowheads="1"/>
          </p:cNvSpPr>
          <p:nvPr/>
        </p:nvSpPr>
        <p:spPr bwMode="auto">
          <a:xfrm>
            <a:off x="18110214" y="28298789"/>
            <a:ext cx="1655763" cy="438149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lIns="89953" tIns="46777" rIns="89953" bIns="46777" anchor="ctr"/>
          <a:lstStyle/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 smtClean="0">
                <a:latin typeface="+mj-lt"/>
                <a:cs typeface="Lucida Sans Unicode" pitchFamily="34" charset="0"/>
              </a:rPr>
              <a:t>        AGENCIA DE REGULACIÓN Y CONTROL</a:t>
            </a: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 smtClean="0">
                <a:latin typeface="+mj-lt"/>
                <a:cs typeface="Lucida Sans Unicode" pitchFamily="34" charset="0"/>
              </a:rPr>
              <a:t>                   DE ELÉCTRICIDAD ARCONEL</a:t>
            </a:r>
            <a:endParaRPr lang="es-EC" sz="500" b="1" dirty="0">
              <a:latin typeface="+mj-lt"/>
              <a:cs typeface="Lucida Sans Unicode" pitchFamily="34" charset="0"/>
            </a:endParaRPr>
          </a:p>
        </p:txBody>
      </p:sp>
      <p:sp>
        <p:nvSpPr>
          <p:cNvPr id="559" name="Rectangle 108"/>
          <p:cNvSpPr>
            <a:spLocks noChangeArrowheads="1"/>
          </p:cNvSpPr>
          <p:nvPr/>
        </p:nvSpPr>
        <p:spPr bwMode="auto">
          <a:xfrm>
            <a:off x="18110214" y="28948064"/>
            <a:ext cx="1655763" cy="365127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50000">
                <a:srgbClr val="DBFFDB"/>
              </a:gs>
              <a:gs pos="100000">
                <a:schemeClr val="hlink"/>
              </a:gs>
            </a:gsLst>
            <a:lin ang="13500000" scaled="1"/>
          </a:gradFill>
          <a:ln w="2540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7991" tIns="46777" rIns="17991" bIns="46777" anchor="ctr"/>
          <a:lstStyle/>
          <a:p>
            <a:pPr marL="92031" indent="-92031" algn="ctr" defTabSz="449051" eaLnBrk="0" hangingPunct="0">
              <a:lnSpc>
                <a:spcPct val="90000"/>
              </a:lnSpc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EMPRESA PÚBLICA ESTRATÉGICA - HIDROPASTAZA EP</a:t>
            </a:r>
          </a:p>
        </p:txBody>
      </p:sp>
      <p:sp>
        <p:nvSpPr>
          <p:cNvPr id="560" name="Rectangle 109"/>
          <p:cNvSpPr>
            <a:spLocks noChangeArrowheads="1"/>
          </p:cNvSpPr>
          <p:nvPr/>
        </p:nvSpPr>
        <p:spPr bwMode="auto">
          <a:xfrm>
            <a:off x="18110214" y="29522753"/>
            <a:ext cx="1655763" cy="438149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50000">
                <a:srgbClr val="DBFFDB"/>
              </a:gs>
              <a:gs pos="100000">
                <a:schemeClr val="hlink"/>
              </a:gs>
            </a:gsLst>
            <a:lin ang="13500000" scaled="1"/>
          </a:gradFill>
          <a:ln w="2540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7991" tIns="46777" rIns="17991" bIns="46777" anchor="ctr"/>
          <a:lstStyle/>
          <a:p>
            <a:pPr marL="92031" indent="-92031" algn="ctr" defTabSz="449051" eaLnBrk="0" hangingPunct="0">
              <a:lnSpc>
                <a:spcPct val="90000"/>
              </a:lnSpc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EMPRESA PÚBLICA ESTRATÉGICA CORPORACIÓN ELÉCTRICA DE ECUADOR - CELEC EP</a:t>
            </a:r>
          </a:p>
        </p:txBody>
      </p:sp>
      <p:sp>
        <p:nvSpPr>
          <p:cNvPr id="562" name="Rectangle 110"/>
          <p:cNvSpPr>
            <a:spLocks noChangeArrowheads="1"/>
          </p:cNvSpPr>
          <p:nvPr/>
        </p:nvSpPr>
        <p:spPr bwMode="auto">
          <a:xfrm>
            <a:off x="18110214" y="27724106"/>
            <a:ext cx="1655763" cy="365127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/>
          </a:gra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lIns="17991" tIns="46777" rIns="17991" bIns="46777" anchor="ctr"/>
          <a:lstStyle/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HIDROELÉCTRICA COCA CODO SINCLAIR – COCASINCLAIR EP</a:t>
            </a:r>
          </a:p>
        </p:txBody>
      </p:sp>
      <p:sp>
        <p:nvSpPr>
          <p:cNvPr id="563" name="Line 107"/>
          <p:cNvSpPr>
            <a:spLocks noChangeShapeType="1"/>
          </p:cNvSpPr>
          <p:nvPr/>
        </p:nvSpPr>
        <p:spPr bwMode="auto">
          <a:xfrm>
            <a:off x="14338299" y="16484609"/>
            <a:ext cx="0" cy="946150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Dot"/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565" name="Line 140"/>
          <p:cNvSpPr>
            <a:spLocks noChangeShapeType="1"/>
          </p:cNvSpPr>
          <p:nvPr/>
        </p:nvSpPr>
        <p:spPr bwMode="auto">
          <a:xfrm>
            <a:off x="20288251" y="17859377"/>
            <a:ext cx="4761" cy="341313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Dot"/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571" name="Line 403"/>
          <p:cNvSpPr>
            <a:spLocks noChangeShapeType="1"/>
          </p:cNvSpPr>
          <p:nvPr/>
        </p:nvSpPr>
        <p:spPr bwMode="auto">
          <a:xfrm flipV="1">
            <a:off x="31935739" y="15338434"/>
            <a:ext cx="0" cy="488948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644" name="Line 15"/>
          <p:cNvSpPr>
            <a:spLocks noChangeShapeType="1"/>
          </p:cNvSpPr>
          <p:nvPr/>
        </p:nvSpPr>
        <p:spPr bwMode="auto">
          <a:xfrm flipH="1">
            <a:off x="31935739" y="15848012"/>
            <a:ext cx="0" cy="309561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645" name="Line 498"/>
          <p:cNvSpPr>
            <a:spLocks noChangeShapeType="1"/>
          </p:cNvSpPr>
          <p:nvPr/>
        </p:nvSpPr>
        <p:spPr bwMode="auto">
          <a:xfrm flipV="1">
            <a:off x="33737549" y="15436848"/>
            <a:ext cx="0" cy="431802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646" name="Line 15"/>
          <p:cNvSpPr>
            <a:spLocks noChangeShapeType="1"/>
          </p:cNvSpPr>
          <p:nvPr/>
        </p:nvSpPr>
        <p:spPr bwMode="auto">
          <a:xfrm flipH="1">
            <a:off x="33737549" y="15823419"/>
            <a:ext cx="0" cy="292892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647" name="Rectangle 24"/>
          <p:cNvSpPr>
            <a:spLocks noChangeArrowheads="1"/>
          </p:cNvSpPr>
          <p:nvPr/>
        </p:nvSpPr>
        <p:spPr bwMode="auto">
          <a:xfrm>
            <a:off x="31208661" y="17499014"/>
            <a:ext cx="1370014" cy="38479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CCECFF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77723" tIns="38137" rIns="77723" bIns="38137">
            <a:spAutoFit/>
          </a:bodyPr>
          <a:lstStyle/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INSTITUTO DE PROMOCIÓN DE EXPORTACIONES E INVERSIONES EXTRANJERAS - PRO ECUADOR</a:t>
            </a:r>
          </a:p>
        </p:txBody>
      </p:sp>
      <p:sp>
        <p:nvSpPr>
          <p:cNvPr id="648" name="Line 217"/>
          <p:cNvSpPr>
            <a:spLocks noChangeShapeType="1"/>
          </p:cNvSpPr>
          <p:nvPr/>
        </p:nvSpPr>
        <p:spPr bwMode="auto">
          <a:xfrm flipH="1">
            <a:off x="31889702" y="16417926"/>
            <a:ext cx="0" cy="1084262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Dot"/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656" name="Line 212"/>
          <p:cNvSpPr>
            <a:spLocks noChangeShapeType="1"/>
          </p:cNvSpPr>
          <p:nvPr/>
        </p:nvSpPr>
        <p:spPr bwMode="auto">
          <a:xfrm flipH="1">
            <a:off x="2916638" y="9577032"/>
            <a:ext cx="2581" cy="1944217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chilly" dir="t"/>
          </a:scene3d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cxnSp>
        <p:nvCxnSpPr>
          <p:cNvPr id="451" name="658 Conector recto"/>
          <p:cNvCxnSpPr>
            <a:cxnSpLocks noChangeShapeType="1"/>
          </p:cNvCxnSpPr>
          <p:nvPr/>
        </p:nvCxnSpPr>
        <p:spPr bwMode="auto">
          <a:xfrm>
            <a:off x="2919426" y="9577394"/>
            <a:ext cx="639760" cy="3176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2" name="659 Conector recto"/>
          <p:cNvCxnSpPr>
            <a:cxnSpLocks noChangeShapeType="1"/>
          </p:cNvCxnSpPr>
          <p:nvPr/>
        </p:nvCxnSpPr>
        <p:spPr bwMode="auto">
          <a:xfrm>
            <a:off x="2916245" y="11522075"/>
            <a:ext cx="641351" cy="1586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3" name="662 Conector recto"/>
          <p:cNvCxnSpPr>
            <a:cxnSpLocks noChangeShapeType="1"/>
          </p:cNvCxnSpPr>
          <p:nvPr/>
        </p:nvCxnSpPr>
        <p:spPr bwMode="auto">
          <a:xfrm flipH="1" flipV="1">
            <a:off x="2916242" y="10080638"/>
            <a:ext cx="633414" cy="3176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4" name="664 Conector recto"/>
          <p:cNvCxnSpPr>
            <a:cxnSpLocks noChangeShapeType="1"/>
          </p:cNvCxnSpPr>
          <p:nvPr/>
        </p:nvCxnSpPr>
        <p:spPr bwMode="auto">
          <a:xfrm flipH="1" flipV="1">
            <a:off x="2916238" y="10585457"/>
            <a:ext cx="642936" cy="3176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5" name="666 Conector recto"/>
          <p:cNvCxnSpPr>
            <a:cxnSpLocks noChangeShapeType="1"/>
          </p:cNvCxnSpPr>
          <p:nvPr/>
        </p:nvCxnSpPr>
        <p:spPr bwMode="auto">
          <a:xfrm flipH="1" flipV="1">
            <a:off x="2916242" y="11068050"/>
            <a:ext cx="633414" cy="9524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6" name="673 Conector recto"/>
          <p:cNvCxnSpPr>
            <a:cxnSpLocks noChangeShapeType="1"/>
          </p:cNvCxnSpPr>
          <p:nvPr/>
        </p:nvCxnSpPr>
        <p:spPr bwMode="auto">
          <a:xfrm flipH="1" flipV="1">
            <a:off x="2481272" y="10585449"/>
            <a:ext cx="434977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77" name="Rectangle 507"/>
          <p:cNvSpPr>
            <a:spLocks noChangeArrowheads="1"/>
          </p:cNvSpPr>
          <p:nvPr/>
        </p:nvSpPr>
        <p:spPr bwMode="auto">
          <a:xfrm>
            <a:off x="19711991" y="19021427"/>
            <a:ext cx="1198560" cy="21551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CCECFF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77723" tIns="38137" rIns="77723" bIns="38137">
            <a:spAutoFit/>
          </a:bodyPr>
          <a:lstStyle/>
          <a:p>
            <a:pPr algn="ctr" defTabSz="449051" eaLnBrk="0" hangingPunct="0">
              <a:lnSpc>
                <a:spcPct val="90000"/>
              </a:lnSpc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REGISTRO DE DATOS CREDITICIOS</a:t>
            </a:r>
            <a:endParaRPr lang="es-EC" sz="500" b="1" dirty="0">
              <a:latin typeface="+mj-lt"/>
              <a:cs typeface="Lucida Sans Unicode" pitchFamily="34" charset="0"/>
            </a:endParaRPr>
          </a:p>
        </p:txBody>
      </p:sp>
      <p:sp>
        <p:nvSpPr>
          <p:cNvPr id="680" name="Rectangle 154"/>
          <p:cNvSpPr>
            <a:spLocks noChangeArrowheads="1"/>
          </p:cNvSpPr>
          <p:nvPr/>
        </p:nvSpPr>
        <p:spPr bwMode="auto">
          <a:xfrm>
            <a:off x="9901242" y="28298789"/>
            <a:ext cx="1439862" cy="288923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50000">
                <a:srgbClr val="DBFFDB"/>
              </a:gs>
              <a:gs pos="100000">
                <a:schemeClr val="hlink"/>
              </a:gs>
            </a:gsLst>
            <a:lin ang="13500000" scaled="1"/>
          </a:gradFill>
          <a:ln w="2540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7991" tIns="46777" rIns="17991" bIns="46777" anchor="ctr"/>
          <a:lstStyle/>
          <a:p>
            <a:pPr marL="92031" indent="-92031" algn="ctr" defTabSz="449051" eaLnBrk="0" hangingPunct="0">
              <a:lnSpc>
                <a:spcPct val="90000"/>
              </a:lnSpc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YACHAY EP</a:t>
            </a:r>
            <a:endParaRPr lang="es-EC" sz="500" b="1" dirty="0">
              <a:latin typeface="+mj-lt"/>
              <a:cs typeface="Lucida Sans Unicode" pitchFamily="34" charset="0"/>
            </a:endParaRPr>
          </a:p>
        </p:txBody>
      </p:sp>
      <p:sp>
        <p:nvSpPr>
          <p:cNvPr id="682" name="Rectangle 52"/>
          <p:cNvSpPr>
            <a:spLocks noChangeArrowheads="1"/>
          </p:cNvSpPr>
          <p:nvPr/>
        </p:nvSpPr>
        <p:spPr bwMode="auto">
          <a:xfrm>
            <a:off x="19931063" y="20421602"/>
            <a:ext cx="1162050" cy="369758"/>
          </a:xfrm>
          <a:prstGeom prst="rect">
            <a:avLst/>
          </a:prstGeom>
          <a:gradFill rotWithShape="0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3500000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17991" tIns="17991" rIns="17991" bIns="17991">
            <a:spAutoFit/>
          </a:bodyPr>
          <a:lstStyle/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REGISTRO DE LA PROPIEDAD Y MERCANTILES</a:t>
            </a: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</p:txBody>
      </p:sp>
      <p:sp>
        <p:nvSpPr>
          <p:cNvPr id="683" name="Rectangle 36"/>
          <p:cNvSpPr>
            <a:spLocks noChangeArrowheads="1"/>
          </p:cNvSpPr>
          <p:nvPr/>
        </p:nvSpPr>
        <p:spPr bwMode="auto">
          <a:xfrm>
            <a:off x="23942681" y="28305141"/>
            <a:ext cx="1512886" cy="354013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50000">
                <a:srgbClr val="DBFFDB"/>
              </a:gs>
              <a:gs pos="100000">
                <a:schemeClr val="hlink"/>
              </a:gs>
            </a:gsLst>
            <a:lin ang="13500000" scaled="1"/>
          </a:gradFill>
          <a:ln w="2540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7991" tIns="46777" rIns="17991" bIns="46777" anchor="ctr"/>
          <a:lstStyle/>
          <a:p>
            <a:pPr marL="92031" indent="-92031" algn="ctr" defTabSz="449051" eaLnBrk="0" hangingPunct="0">
              <a:lnSpc>
                <a:spcPct val="90000"/>
              </a:lnSpc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UNIDAD NACIONAL DE ALMACENAMIENTO UNA EP</a:t>
            </a:r>
          </a:p>
        </p:txBody>
      </p:sp>
      <p:sp>
        <p:nvSpPr>
          <p:cNvPr id="684" name="Rectangle 359"/>
          <p:cNvSpPr>
            <a:spLocks noChangeArrowheads="1"/>
          </p:cNvSpPr>
          <p:nvPr/>
        </p:nvSpPr>
        <p:spPr bwMode="auto">
          <a:xfrm>
            <a:off x="25788943" y="27717761"/>
            <a:ext cx="1512886" cy="360365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/>
          </a:gra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lIns="17991" tIns="46777" rIns="17991" bIns="46777" anchor="ctr"/>
          <a:lstStyle/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INSTITUTO NACIONAL DE INVESTIGACIÓN DEL TRANSPORTE - INIT</a:t>
            </a:r>
            <a:endParaRPr lang="es-EC" sz="500" b="1" dirty="0">
              <a:latin typeface="+mj-lt"/>
              <a:cs typeface="Lucida Sans Unicode" pitchFamily="34" charset="0"/>
            </a:endParaRPr>
          </a:p>
        </p:txBody>
      </p:sp>
      <p:sp>
        <p:nvSpPr>
          <p:cNvPr id="685" name="Rectangle 125"/>
          <p:cNvSpPr>
            <a:spLocks noChangeArrowheads="1"/>
          </p:cNvSpPr>
          <p:nvPr/>
        </p:nvSpPr>
        <p:spPr bwMode="auto">
          <a:xfrm>
            <a:off x="30999117" y="27795550"/>
            <a:ext cx="1439862" cy="336551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50000">
                <a:srgbClr val="DBFFDB"/>
              </a:gs>
              <a:gs pos="100000">
                <a:schemeClr val="hlink"/>
              </a:gs>
            </a:gsLst>
            <a:lin ang="13500000" scaled="1"/>
          </a:gradFill>
          <a:ln w="2540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7991" tIns="46777" rIns="17991" bIns="46777" anchor="ctr"/>
          <a:lstStyle/>
          <a:p>
            <a:pPr marL="92031" indent="-92031" algn="ctr" defTabSz="449051" eaLnBrk="0" hangingPunct="0">
              <a:lnSpc>
                <a:spcPct val="90000"/>
              </a:lnSpc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EMPRESA PÚBLICA IMPORTADORA - EPI</a:t>
            </a:r>
          </a:p>
        </p:txBody>
      </p:sp>
      <p:sp>
        <p:nvSpPr>
          <p:cNvPr id="686" name="Rectangle 52"/>
          <p:cNvSpPr>
            <a:spLocks noChangeArrowheads="1"/>
          </p:cNvSpPr>
          <p:nvPr/>
        </p:nvSpPr>
        <p:spPr bwMode="auto">
          <a:xfrm>
            <a:off x="29414799" y="20234290"/>
            <a:ext cx="1809752" cy="1575226"/>
          </a:xfrm>
          <a:prstGeom prst="rect">
            <a:avLst/>
          </a:prstGeom>
          <a:gradFill rotWithShape="0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3500000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17991" tIns="17991" rIns="17991" bIns="17991">
            <a:spAutoFit/>
          </a:bodyPr>
          <a:lstStyle/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S" sz="500" b="1" dirty="0">
              <a:latin typeface="+mj-lt"/>
              <a:cs typeface="Lucida Sans Unicode" pitchFamily="34" charset="0"/>
            </a:endParaRP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DIRECCIONES ZONALES DEL MINISTERIO DE TURISMO MINTUR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GERENCIA REGIONAL  DEL AUSTRO MINISTERIO DE TURISMO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GERENCIA REGIONAL  SIERRA NORTE IBARRA MINISTERIO DE TURISMO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GERENCIA REGIONAL AMAZÓNICA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GERENCIA REGIONAL FRONTERA SUR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GERENCIA REGIONAL GALÁPAGOS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GERENCIA REGIONAL SIERRA CENTRO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SUBSECRETARÍA DE TURISMO DEL LITORAL</a:t>
            </a:r>
          </a:p>
        </p:txBody>
      </p:sp>
      <p:sp>
        <p:nvSpPr>
          <p:cNvPr id="687" name="Line 461"/>
          <p:cNvSpPr>
            <a:spLocks noChangeShapeType="1"/>
          </p:cNvSpPr>
          <p:nvPr/>
        </p:nvSpPr>
        <p:spPr bwMode="auto">
          <a:xfrm rot="5400000">
            <a:off x="28155905" y="18326102"/>
            <a:ext cx="3816351" cy="0"/>
          </a:xfrm>
          <a:prstGeom prst="line">
            <a:avLst/>
          </a:prstGeom>
          <a:noFill/>
          <a:ln w="25400" cmpd="dbl">
            <a:solidFill>
              <a:srgbClr val="000000"/>
            </a:solidFill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694" name="Rectangle 440"/>
          <p:cNvSpPr>
            <a:spLocks noChangeArrowheads="1"/>
          </p:cNvSpPr>
          <p:nvPr/>
        </p:nvSpPr>
        <p:spPr bwMode="auto">
          <a:xfrm>
            <a:off x="36266449" y="13681088"/>
            <a:ext cx="1711327" cy="36036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FFFFCC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89953" tIns="10791" rIns="89953" bIns="10791" anchor="ctr"/>
          <a:lstStyle/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MINISTERIO DE COORDINACIÓN DE SEGURIDAD - MCS</a:t>
            </a:r>
          </a:p>
        </p:txBody>
      </p:sp>
      <p:sp>
        <p:nvSpPr>
          <p:cNvPr id="695" name="Freeform 437"/>
          <p:cNvSpPr>
            <a:spLocks noChangeArrowheads="1"/>
          </p:cNvSpPr>
          <p:nvPr/>
        </p:nvSpPr>
        <p:spPr bwMode="auto">
          <a:xfrm>
            <a:off x="37120513" y="13384221"/>
            <a:ext cx="0" cy="311152"/>
          </a:xfrm>
          <a:custGeom>
            <a:avLst/>
            <a:gdLst>
              <a:gd name="T0" fmla="*/ 0 w 10"/>
              <a:gd name="T1" fmla="*/ 0 h 865"/>
              <a:gd name="T2" fmla="*/ 0 w 10"/>
              <a:gd name="T3" fmla="*/ 0 h 865"/>
              <a:gd name="T4" fmla="*/ 0 60000 65536"/>
              <a:gd name="T5" fmla="*/ 0 60000 65536"/>
              <a:gd name="T6" fmla="*/ 0 w 10"/>
              <a:gd name="T7" fmla="*/ 0 h 865"/>
              <a:gd name="T8" fmla="*/ 10 w 10"/>
              <a:gd name="T9" fmla="*/ 865 h 86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" h="865">
                <a:moveTo>
                  <a:pt x="0" y="0"/>
                </a:moveTo>
                <a:lnTo>
                  <a:pt x="9" y="864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lIns="91398" tIns="45694" rIns="91398" bIns="45694" anchor="ctr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474" name="Rectangle 441"/>
          <p:cNvSpPr>
            <a:spLocks noChangeArrowheads="1"/>
          </p:cNvSpPr>
          <p:nvPr/>
        </p:nvSpPr>
        <p:spPr bwMode="auto">
          <a:xfrm>
            <a:off x="35075826" y="14330363"/>
            <a:ext cx="1230313" cy="92342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CCECFF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77723" tIns="38137" rIns="77723" bIns="38137">
            <a:spAutoFit/>
          </a:bodyPr>
          <a:lstStyle/>
          <a:p>
            <a:pPr defTabSz="449051" eaLnBrk="0" hangingPunct="0">
              <a:buClr>
                <a:srgbClr val="000000"/>
              </a:buClr>
              <a:buSzPct val="100000"/>
              <a:tabLst>
                <a:tab pos="0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</a:pPr>
            <a:r>
              <a:rPr lang="es-EC" sz="500" b="1" dirty="0">
                <a:cs typeface="Lucida Sans Unicode" pitchFamily="34" charset="0"/>
              </a:rPr>
              <a:t>SECRETARÍA DE GESTIÓN DE RIESGOS - SGR</a:t>
            </a:r>
          </a:p>
          <a:p>
            <a:pPr defTabSz="449051" eaLnBrk="0" hangingPunct="0">
              <a:buClr>
                <a:srgbClr val="000000"/>
              </a:buClr>
              <a:buSzPct val="100000"/>
              <a:tabLst>
                <a:tab pos="0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</a:pPr>
            <a:endParaRPr lang="es-EC" sz="500" b="1" dirty="0">
              <a:cs typeface="Lucida Sans Unicode" pitchFamily="34" charset="0"/>
            </a:endParaRPr>
          </a:p>
          <a:p>
            <a:pPr defTabSz="449051" eaLnBrk="0" hangingPunct="0">
              <a:buClr>
                <a:srgbClr val="000000"/>
              </a:buClr>
              <a:buSzPct val="100000"/>
              <a:tabLst>
                <a:tab pos="0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</a:pPr>
            <a:r>
              <a:rPr lang="es-EC" sz="500" b="1" dirty="0">
                <a:cs typeface="Lucida Sans Unicode" pitchFamily="34" charset="0"/>
              </a:rPr>
              <a:t>ADSCRITA A LA SGR:</a:t>
            </a: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</a:pPr>
            <a:endParaRPr lang="es-EC" sz="500" b="1" dirty="0">
              <a:cs typeface="Lucida Sans Unicode" pitchFamily="34" charset="0"/>
            </a:endParaRPr>
          </a:p>
          <a:p>
            <a:pPr defTabSz="449051" eaLnBrk="0" hangingPunct="0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</a:pPr>
            <a:r>
              <a:rPr lang="es-EC" sz="500" b="1" dirty="0">
                <a:cs typeface="Lucida Sans Unicode" pitchFamily="34" charset="0"/>
              </a:rPr>
              <a:t> I</a:t>
            </a:r>
            <a:r>
              <a:rPr lang="es-EC" sz="500" dirty="0">
                <a:cs typeface="Lucida Sans Unicode" pitchFamily="34" charset="0"/>
              </a:rPr>
              <a:t>NSTITUTO NACIONAL DE METEOROLOGÍA E HIDROLOGÍA – INAMHI</a:t>
            </a:r>
          </a:p>
          <a:p>
            <a:pPr defTabSz="449051" eaLnBrk="0" hangingPunct="0">
              <a:buClr>
                <a:srgbClr val="000000"/>
              </a:buClr>
              <a:buSzPct val="100000"/>
              <a:tabLst>
                <a:tab pos="0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</a:pPr>
            <a:r>
              <a:rPr lang="es-EC" sz="500" b="1" dirty="0">
                <a:cs typeface="Lucida Sans Unicode" pitchFamily="34" charset="0"/>
              </a:rPr>
              <a:t>DEPENDIENTES SGR</a:t>
            </a:r>
          </a:p>
          <a:p>
            <a:pPr defTabSz="449051" eaLnBrk="0" hangingPunct="0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</a:pPr>
            <a:r>
              <a:rPr lang="es-EC" sz="500" dirty="0">
                <a:cs typeface="Lucida Sans Unicode" pitchFamily="34" charset="0"/>
              </a:rPr>
              <a:t> CUERPOS DE BOMBEROS (VARIOS)</a:t>
            </a:r>
            <a:r>
              <a:rPr lang="ar-SA" sz="500" dirty="0">
                <a:cs typeface="Arial" charset="0"/>
              </a:rPr>
              <a:t>‏</a:t>
            </a:r>
            <a:endParaRPr lang="es-EC" sz="500" dirty="0">
              <a:cs typeface="Lucida Sans Unicode" pitchFamily="34" charset="0"/>
            </a:endParaRPr>
          </a:p>
        </p:txBody>
      </p:sp>
      <p:sp>
        <p:nvSpPr>
          <p:cNvPr id="697" name="Rectangle 439"/>
          <p:cNvSpPr>
            <a:spLocks noChangeArrowheads="1"/>
          </p:cNvSpPr>
          <p:nvPr/>
        </p:nvSpPr>
        <p:spPr bwMode="auto">
          <a:xfrm>
            <a:off x="38669920" y="14330363"/>
            <a:ext cx="1230313" cy="23090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CCECFF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77723" tIns="38137" rIns="77723" bIns="38137">
            <a:spAutoFit/>
          </a:bodyPr>
          <a:lstStyle/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SERVICIO DE ATENCIÓN INTEGRAL ECU-911</a:t>
            </a:r>
            <a:endParaRPr lang="es-EC" sz="500" b="1" dirty="0">
              <a:latin typeface="+mj-lt"/>
              <a:cs typeface="Lucida Sans Unicode" pitchFamily="34" charset="0"/>
            </a:endParaRPr>
          </a:p>
        </p:txBody>
      </p:sp>
      <p:sp>
        <p:nvSpPr>
          <p:cNvPr id="698" name="Line 416"/>
          <p:cNvSpPr>
            <a:spLocks noChangeShapeType="1"/>
          </p:cNvSpPr>
          <p:nvPr/>
        </p:nvSpPr>
        <p:spPr bwMode="auto">
          <a:xfrm flipV="1">
            <a:off x="37120513" y="14031917"/>
            <a:ext cx="0" cy="1368423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699" name="Rectangle 444"/>
          <p:cNvSpPr>
            <a:spLocks noChangeArrowheads="1"/>
          </p:cNvSpPr>
          <p:nvPr/>
        </p:nvSpPr>
        <p:spPr bwMode="auto">
          <a:xfrm>
            <a:off x="37191958" y="14330363"/>
            <a:ext cx="1230313" cy="23090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CCECFF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77723" tIns="38137" rIns="77723" bIns="38137">
            <a:spAutoFit/>
          </a:bodyPr>
          <a:lstStyle/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SECRETARÍA DE INTELIGENCIA - SENAIN</a:t>
            </a:r>
          </a:p>
        </p:txBody>
      </p:sp>
      <p:sp>
        <p:nvSpPr>
          <p:cNvPr id="700" name="Line 443"/>
          <p:cNvSpPr>
            <a:spLocks noChangeShapeType="1"/>
          </p:cNvSpPr>
          <p:nvPr/>
        </p:nvSpPr>
        <p:spPr bwMode="auto">
          <a:xfrm>
            <a:off x="37826951" y="14257349"/>
            <a:ext cx="0" cy="71437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701" name="Line 442"/>
          <p:cNvSpPr>
            <a:spLocks noChangeShapeType="1"/>
          </p:cNvSpPr>
          <p:nvPr/>
        </p:nvSpPr>
        <p:spPr bwMode="auto">
          <a:xfrm>
            <a:off x="35680651" y="14257336"/>
            <a:ext cx="3600450" cy="0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702" name="Line 438"/>
          <p:cNvSpPr>
            <a:spLocks noChangeShapeType="1"/>
          </p:cNvSpPr>
          <p:nvPr/>
        </p:nvSpPr>
        <p:spPr bwMode="auto">
          <a:xfrm>
            <a:off x="37122112" y="14041440"/>
            <a:ext cx="0" cy="215901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Dot"/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703" name="Line 14"/>
          <p:cNvSpPr>
            <a:spLocks noChangeShapeType="1"/>
          </p:cNvSpPr>
          <p:nvPr/>
        </p:nvSpPr>
        <p:spPr bwMode="auto">
          <a:xfrm>
            <a:off x="38992177" y="16633840"/>
            <a:ext cx="0" cy="144464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Dot"/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704" name="Line 145"/>
          <p:cNvSpPr>
            <a:spLocks noChangeShapeType="1"/>
          </p:cNvSpPr>
          <p:nvPr/>
        </p:nvSpPr>
        <p:spPr bwMode="auto">
          <a:xfrm>
            <a:off x="12695239" y="15841678"/>
            <a:ext cx="0" cy="28892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705" name="Line 256"/>
          <p:cNvSpPr>
            <a:spLocks noChangeShapeType="1"/>
          </p:cNvSpPr>
          <p:nvPr/>
        </p:nvSpPr>
        <p:spPr bwMode="auto">
          <a:xfrm>
            <a:off x="12700000" y="16502063"/>
            <a:ext cx="0" cy="642936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Dot"/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pic>
        <p:nvPicPr>
          <p:cNvPr id="2484" name="557 Imagen" descr="LOGO COMPLET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828" b="24297"/>
          <a:stretch>
            <a:fillRect/>
          </a:stretch>
        </p:blipFill>
        <p:spPr bwMode="auto">
          <a:xfrm>
            <a:off x="12474588" y="1080370"/>
            <a:ext cx="19532600" cy="2305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5" name="Text Box 166"/>
          <p:cNvSpPr txBox="1">
            <a:spLocks noChangeArrowheads="1"/>
          </p:cNvSpPr>
          <p:nvPr/>
        </p:nvSpPr>
        <p:spPr bwMode="auto">
          <a:xfrm>
            <a:off x="8821745" y="3390150"/>
            <a:ext cx="29019501" cy="11409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953" tIns="46777" rIns="89953" bIns="46777">
            <a:spAutoFit/>
          </a:bodyPr>
          <a:lstStyle/>
          <a:p>
            <a:pPr algn="ctr" defTabSz="449051" eaLnBrk="0" hangingPunct="0">
              <a:spcBef>
                <a:spcPts val="2001"/>
              </a:spcBef>
              <a:buClr>
                <a:srgbClr val="000082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  <a:tab pos="9406202" algn="l"/>
                <a:tab pos="10129757" algn="l"/>
                <a:tab pos="10853307" algn="l"/>
                <a:tab pos="11576862" algn="l"/>
                <a:tab pos="12300412" algn="l"/>
                <a:tab pos="13023967" algn="l"/>
                <a:tab pos="13747517" algn="l"/>
                <a:tab pos="14471067" algn="l"/>
              </a:tabLst>
              <a:defRPr/>
            </a:pPr>
            <a:r>
              <a:rPr lang="es-EC" sz="6800" b="1" dirty="0">
                <a:solidFill>
                  <a:srgbClr val="00008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Lucida Sans Unicode" pitchFamily="34" charset="0"/>
              </a:rPr>
              <a:t>ESTRUCTURA ORGÁNICA DEL SECTOR PÚBLICO ECUATORIANO</a:t>
            </a:r>
          </a:p>
        </p:txBody>
      </p:sp>
      <p:sp>
        <p:nvSpPr>
          <p:cNvPr id="591" name="Rectangle 470"/>
          <p:cNvSpPr>
            <a:spLocks noChangeArrowheads="1"/>
          </p:cNvSpPr>
          <p:nvPr/>
        </p:nvSpPr>
        <p:spPr bwMode="auto">
          <a:xfrm>
            <a:off x="23360068" y="13001590"/>
            <a:ext cx="1143008" cy="328721"/>
          </a:xfrm>
          <a:prstGeom prst="rect">
            <a:avLst/>
          </a:prstGeom>
          <a:gradFill rotWithShape="0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3500000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square" lIns="17991" tIns="17991" rIns="17991" bIns="17991">
            <a:spAutoFit/>
          </a:bodyPr>
          <a:lstStyle/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300" b="1" dirty="0">
                <a:latin typeface="+mj-lt"/>
                <a:cs typeface="Lucida Sans Unicode" pitchFamily="34" charset="0"/>
              </a:rPr>
              <a:t>INSTITUTOS SUPERIORES TÉCNICOS, TECNOLÓGICOS, PEDAGÓGICOS, DE ARTES Y CONSERVATORIOS SUPERIORES DE MUSICA</a:t>
            </a: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</p:txBody>
      </p:sp>
      <p:sp>
        <p:nvSpPr>
          <p:cNvPr id="649" name="Line 505"/>
          <p:cNvSpPr>
            <a:spLocks noChangeShapeType="1"/>
          </p:cNvSpPr>
          <p:nvPr/>
        </p:nvSpPr>
        <p:spPr bwMode="auto">
          <a:xfrm>
            <a:off x="12063411" y="17178336"/>
            <a:ext cx="0" cy="26511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490" name="Rectangle 136"/>
          <p:cNvSpPr>
            <a:spLocks noChangeArrowheads="1"/>
          </p:cNvSpPr>
          <p:nvPr/>
        </p:nvSpPr>
        <p:spPr bwMode="auto">
          <a:xfrm>
            <a:off x="19389728" y="17430759"/>
            <a:ext cx="1827212" cy="38479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CCECFF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77723" tIns="38137" rIns="77723" bIns="38137">
            <a:spAutoFit/>
          </a:bodyPr>
          <a:lstStyle/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</a:pPr>
            <a:r>
              <a:rPr lang="es-ES" sz="500" b="1" dirty="0">
                <a:cs typeface="Lucida Sans Unicode" pitchFamily="34" charset="0"/>
              </a:rPr>
              <a:t>AGENCIA NACIONAL POSTAL – ANP</a:t>
            </a: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</a:pPr>
            <a:endParaRPr lang="es-ES" sz="500" b="1" dirty="0">
              <a:cs typeface="Lucida Sans Unicode" pitchFamily="34" charset="0"/>
            </a:endParaRP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</a:pPr>
            <a:r>
              <a:rPr lang="es-ES" sz="500" b="1" dirty="0">
                <a:cs typeface="Lucida Sans Unicode" pitchFamily="34" charset="0"/>
              </a:rPr>
              <a:t>DIRECCIÓN GENERAL DEL REGISTRO CIVIL, IDENTIFICACIÓN Y CEDULACIÓN </a:t>
            </a:r>
          </a:p>
        </p:txBody>
      </p:sp>
      <p:sp>
        <p:nvSpPr>
          <p:cNvPr id="517" name="Line 140"/>
          <p:cNvSpPr>
            <a:spLocks noChangeShapeType="1"/>
          </p:cNvSpPr>
          <p:nvPr/>
        </p:nvSpPr>
        <p:spPr bwMode="auto">
          <a:xfrm>
            <a:off x="20297778" y="18659477"/>
            <a:ext cx="4761" cy="341313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Dot"/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518" name="Rectangle 357"/>
          <p:cNvSpPr>
            <a:spLocks noChangeArrowheads="1"/>
          </p:cNvSpPr>
          <p:nvPr/>
        </p:nvSpPr>
        <p:spPr bwMode="auto">
          <a:xfrm>
            <a:off x="42452937" y="30513349"/>
            <a:ext cx="1727201" cy="57149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33CC33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53977" tIns="45694" rIns="53977" bIns="45694" anchor="ctr"/>
          <a:lstStyle/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CORPORACIÓN NACIONAL DE FINANZAS POPULARES EMPRENDIMIENTO Y ECONOMÍA SOLIDARIAS - CONAFIPS</a:t>
            </a:r>
          </a:p>
        </p:txBody>
      </p:sp>
      <p:sp>
        <p:nvSpPr>
          <p:cNvPr id="519" name="Line 499"/>
          <p:cNvSpPr>
            <a:spLocks noChangeShapeType="1"/>
          </p:cNvSpPr>
          <p:nvPr/>
        </p:nvSpPr>
        <p:spPr bwMode="auto">
          <a:xfrm>
            <a:off x="42719625" y="15843264"/>
            <a:ext cx="0" cy="32226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653" name="Rectangle 302"/>
          <p:cNvSpPr>
            <a:spLocks noChangeArrowheads="1"/>
          </p:cNvSpPr>
          <p:nvPr/>
        </p:nvSpPr>
        <p:spPr bwMode="auto">
          <a:xfrm>
            <a:off x="35574293" y="9423406"/>
            <a:ext cx="1130302" cy="287338"/>
          </a:xfrm>
          <a:prstGeom prst="rect">
            <a:avLst/>
          </a:prstGeom>
          <a:gradFill rotWithShape="0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/>
          </a:gra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lIns="91398" tIns="45694" rIns="91398" bIns="45694" anchor="ctr"/>
          <a:lstStyle/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FISCALIAS DISTRITALES</a:t>
            </a:r>
          </a:p>
        </p:txBody>
      </p:sp>
      <p:sp>
        <p:nvSpPr>
          <p:cNvPr id="654" name="Rectangle 302"/>
          <p:cNvSpPr>
            <a:spLocks noChangeArrowheads="1"/>
          </p:cNvSpPr>
          <p:nvPr/>
        </p:nvSpPr>
        <p:spPr bwMode="auto">
          <a:xfrm>
            <a:off x="34886901" y="9928241"/>
            <a:ext cx="1130302" cy="287338"/>
          </a:xfrm>
          <a:prstGeom prst="rect">
            <a:avLst/>
          </a:prstGeom>
          <a:gradFill rotWithShape="0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/>
          </a:gra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lIns="91398" tIns="45694" rIns="91398" bIns="45694" anchor="ctr"/>
          <a:lstStyle/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SERVICIO DE ATENCIÓN INTEGRAL</a:t>
            </a:r>
          </a:p>
        </p:txBody>
      </p:sp>
      <p:sp>
        <p:nvSpPr>
          <p:cNvPr id="655" name="Rectangle 302"/>
          <p:cNvSpPr>
            <a:spLocks noChangeArrowheads="1"/>
          </p:cNvSpPr>
          <p:nvPr/>
        </p:nvSpPr>
        <p:spPr bwMode="auto">
          <a:xfrm>
            <a:off x="36172778" y="9928241"/>
            <a:ext cx="1130302" cy="287338"/>
          </a:xfrm>
          <a:prstGeom prst="rect">
            <a:avLst/>
          </a:prstGeom>
          <a:gradFill rotWithShape="0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/>
          </a:gra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lIns="91398" tIns="45694" rIns="91398" bIns="45694" anchor="ctr"/>
          <a:lstStyle/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FISCALÍAS ESPECIALIZADAS</a:t>
            </a:r>
          </a:p>
        </p:txBody>
      </p:sp>
      <p:cxnSp>
        <p:nvCxnSpPr>
          <p:cNvPr id="457" name="661 Conector angular"/>
          <p:cNvCxnSpPr>
            <a:cxnSpLocks noChangeShapeType="1"/>
          </p:cNvCxnSpPr>
          <p:nvPr/>
        </p:nvCxnSpPr>
        <p:spPr bwMode="auto">
          <a:xfrm rot="16200000" flipH="1">
            <a:off x="36329943" y="9520242"/>
            <a:ext cx="217487" cy="598485"/>
          </a:xfrm>
          <a:prstGeom prst="bentConnector3">
            <a:avLst>
              <a:gd name="adj1" fmla="val 50000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8" name="675 Conector angular"/>
          <p:cNvCxnSpPr>
            <a:cxnSpLocks noChangeShapeType="1"/>
          </p:cNvCxnSpPr>
          <p:nvPr/>
        </p:nvCxnSpPr>
        <p:spPr bwMode="auto">
          <a:xfrm rot="5400000" flipH="1" flipV="1">
            <a:off x="35687002" y="9475791"/>
            <a:ext cx="217487" cy="687388"/>
          </a:xfrm>
          <a:prstGeom prst="bentConnector3">
            <a:avLst>
              <a:gd name="adj1" fmla="val 50000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9" name="Rectangle 302"/>
          <p:cNvSpPr>
            <a:spLocks noChangeArrowheads="1"/>
          </p:cNvSpPr>
          <p:nvPr/>
        </p:nvSpPr>
        <p:spPr bwMode="auto">
          <a:xfrm>
            <a:off x="33672463" y="8999547"/>
            <a:ext cx="1130302" cy="287338"/>
          </a:xfrm>
          <a:prstGeom prst="rect">
            <a:avLst/>
          </a:prstGeom>
          <a:gradFill rotWithShape="0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/>
          </a:gra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lIns="91398" tIns="45694" rIns="91398" bIns="45694" anchor="ctr"/>
          <a:lstStyle/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EC" sz="500" b="1" dirty="0">
                <a:cs typeface="Lucida Sans Unicode" pitchFamily="34" charset="0"/>
              </a:rPr>
              <a:t>SERVICIO DE ATENCIÓN INTEGRAL</a:t>
            </a:r>
          </a:p>
        </p:txBody>
      </p:sp>
      <p:sp>
        <p:nvSpPr>
          <p:cNvPr id="461" name="Rectangle 302"/>
          <p:cNvSpPr>
            <a:spLocks noChangeArrowheads="1"/>
          </p:cNvSpPr>
          <p:nvPr/>
        </p:nvSpPr>
        <p:spPr bwMode="auto">
          <a:xfrm>
            <a:off x="34958339" y="8999547"/>
            <a:ext cx="1130302" cy="287338"/>
          </a:xfrm>
          <a:prstGeom prst="rect">
            <a:avLst/>
          </a:prstGeom>
          <a:gradFill rotWithShape="0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/>
          </a:gra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lIns="91398" tIns="45694" rIns="91398" bIns="45694" anchor="ctr"/>
          <a:lstStyle/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EC" sz="500" b="1" dirty="0">
                <a:cs typeface="Lucida Sans Unicode" pitchFamily="34" charset="0"/>
              </a:rPr>
              <a:t>FISCALÍAS ESPECIALIZADAS</a:t>
            </a:r>
          </a:p>
        </p:txBody>
      </p:sp>
      <p:sp>
        <p:nvSpPr>
          <p:cNvPr id="708" name="Rectangle 302"/>
          <p:cNvSpPr>
            <a:spLocks noChangeArrowheads="1"/>
          </p:cNvSpPr>
          <p:nvPr/>
        </p:nvSpPr>
        <p:spPr bwMode="auto">
          <a:xfrm>
            <a:off x="36231518" y="8999547"/>
            <a:ext cx="1130302" cy="287338"/>
          </a:xfrm>
          <a:prstGeom prst="rect">
            <a:avLst/>
          </a:prstGeom>
          <a:gradFill rotWithShape="0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/>
          </a:gra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lIns="91398" tIns="45694" rIns="91398" bIns="45694" anchor="ctr"/>
          <a:lstStyle/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PROTECCIÓN A VICTIMAS</a:t>
            </a:r>
          </a:p>
        </p:txBody>
      </p:sp>
      <p:cxnSp>
        <p:nvCxnSpPr>
          <p:cNvPr id="462" name="709 Conector recto"/>
          <p:cNvCxnSpPr>
            <a:cxnSpLocks noChangeShapeType="1"/>
          </p:cNvCxnSpPr>
          <p:nvPr/>
        </p:nvCxnSpPr>
        <p:spPr bwMode="auto">
          <a:xfrm rot="16200000" flipH="1">
            <a:off x="35771144" y="9034466"/>
            <a:ext cx="773110" cy="4761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3" name="712 Conector angular"/>
          <p:cNvCxnSpPr>
            <a:cxnSpLocks noChangeShapeType="1"/>
          </p:cNvCxnSpPr>
          <p:nvPr/>
        </p:nvCxnSpPr>
        <p:spPr bwMode="auto">
          <a:xfrm rot="5400000" flipH="1" flipV="1">
            <a:off x="35517932" y="7719216"/>
            <a:ext cx="1586" cy="2559051"/>
          </a:xfrm>
          <a:prstGeom prst="bentConnector3">
            <a:avLst>
              <a:gd name="adj1" fmla="val 10196796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05" name="715 Conector recto"/>
          <p:cNvCxnSpPr>
            <a:cxnSpLocks noChangeShapeType="1"/>
          </p:cNvCxnSpPr>
          <p:nvPr/>
        </p:nvCxnSpPr>
        <p:spPr bwMode="auto">
          <a:xfrm rot="16200000" flipV="1">
            <a:off x="35446495" y="8920958"/>
            <a:ext cx="141288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1" name="Line 181"/>
          <p:cNvSpPr>
            <a:spLocks noChangeShapeType="1"/>
          </p:cNvSpPr>
          <p:nvPr/>
        </p:nvSpPr>
        <p:spPr bwMode="auto">
          <a:xfrm>
            <a:off x="40679688" y="7429427"/>
            <a:ext cx="8732" cy="1661825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chilly" dir="t"/>
          </a:scene3d>
        </p:spPr>
        <p:txBody>
          <a:bodyPr wrap="none" lIns="91398" tIns="45694" rIns="91398" bIns="45694" anchor="ctr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726" name="Rectangle 302"/>
          <p:cNvSpPr>
            <a:spLocks noChangeArrowheads="1"/>
          </p:cNvSpPr>
          <p:nvPr/>
        </p:nvSpPr>
        <p:spPr bwMode="auto">
          <a:xfrm>
            <a:off x="12715874" y="7789874"/>
            <a:ext cx="1130302" cy="287338"/>
          </a:xfrm>
          <a:prstGeom prst="rect">
            <a:avLst/>
          </a:prstGeom>
          <a:gradFill rotWithShape="0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/>
          </a:gra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lIns="91398" tIns="45694" rIns="91398" bIns="45694" anchor="ctr"/>
          <a:lstStyle/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UNIDAD TÉCNICA ADMINISTRATIVA PROVINCIAL</a:t>
            </a:r>
          </a:p>
        </p:txBody>
      </p:sp>
      <p:sp>
        <p:nvSpPr>
          <p:cNvPr id="727" name="Rectangle 302"/>
          <p:cNvSpPr>
            <a:spLocks noChangeArrowheads="1"/>
          </p:cNvSpPr>
          <p:nvPr/>
        </p:nvSpPr>
        <p:spPr bwMode="auto">
          <a:xfrm>
            <a:off x="14001751" y="7789874"/>
            <a:ext cx="1130302" cy="287338"/>
          </a:xfrm>
          <a:prstGeom prst="rect">
            <a:avLst/>
          </a:prstGeom>
          <a:gradFill rotWithShape="0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/>
          </a:gra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lIns="91398" tIns="45694" rIns="91398" bIns="45694" anchor="ctr"/>
          <a:lstStyle/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JUNTA PROVINCIAL ELECTORAL</a:t>
            </a:r>
          </a:p>
        </p:txBody>
      </p:sp>
      <p:cxnSp>
        <p:nvCxnSpPr>
          <p:cNvPr id="464" name="733 Conector angular"/>
          <p:cNvCxnSpPr>
            <a:cxnSpLocks noChangeShapeType="1"/>
          </p:cNvCxnSpPr>
          <p:nvPr/>
        </p:nvCxnSpPr>
        <p:spPr bwMode="auto">
          <a:xfrm rot="5400000" flipH="1" flipV="1">
            <a:off x="13923169" y="7146140"/>
            <a:ext cx="1586" cy="1285877"/>
          </a:xfrm>
          <a:prstGeom prst="bentConnector3">
            <a:avLst>
              <a:gd name="adj1" fmla="val 14395468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37" name="Rectangle 302"/>
          <p:cNvSpPr>
            <a:spLocks noChangeArrowheads="1"/>
          </p:cNvSpPr>
          <p:nvPr/>
        </p:nvSpPr>
        <p:spPr bwMode="auto">
          <a:xfrm>
            <a:off x="11863389" y="8177211"/>
            <a:ext cx="1428749" cy="323852"/>
          </a:xfrm>
          <a:prstGeom prst="rect">
            <a:avLst/>
          </a:prstGeom>
          <a:gradFill rotWithShape="0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/>
          </a:gra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lIns="91398" tIns="45694" rIns="91398" bIns="45694" anchor="ctr"/>
          <a:lstStyle/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INSTITUTO DE INVESTIGACION, FORMACION Y PROMOCION POLITICO ELECTORAL</a:t>
            </a:r>
          </a:p>
        </p:txBody>
      </p:sp>
      <p:sp>
        <p:nvSpPr>
          <p:cNvPr id="466" name="744 Forma libre"/>
          <p:cNvSpPr>
            <a:spLocks noChangeArrowheads="1"/>
          </p:cNvSpPr>
          <p:nvPr/>
        </p:nvSpPr>
        <p:spPr bwMode="auto">
          <a:xfrm>
            <a:off x="36077524" y="8043874"/>
            <a:ext cx="71438" cy="314323"/>
          </a:xfrm>
          <a:custGeom>
            <a:avLst/>
            <a:gdLst>
              <a:gd name="T0" fmla="*/ 4 w 128588"/>
              <a:gd name="T1" fmla="*/ 0 h 714375"/>
              <a:gd name="T2" fmla="*/ 4 w 128588"/>
              <a:gd name="T3" fmla="*/ 5 h 714375"/>
              <a:gd name="T4" fmla="*/ 29 w 128588"/>
              <a:gd name="T5" fmla="*/ 2 h 714375"/>
              <a:gd name="T6" fmla="*/ 32 w 128588"/>
              <a:gd name="T7" fmla="*/ 7 h 714375"/>
              <a:gd name="T8" fmla="*/ 32 w 128588"/>
              <a:gd name="T9" fmla="*/ 7 h 7143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8588"/>
              <a:gd name="T16" fmla="*/ 0 h 714375"/>
              <a:gd name="T17" fmla="*/ 128588 w 128588"/>
              <a:gd name="T18" fmla="*/ 714375 h 71437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8588" h="714375">
                <a:moveTo>
                  <a:pt x="15875" y="0"/>
                </a:moveTo>
                <a:cubicBezTo>
                  <a:pt x="7937" y="219075"/>
                  <a:pt x="0" y="438150"/>
                  <a:pt x="15875" y="466725"/>
                </a:cubicBezTo>
                <a:cubicBezTo>
                  <a:pt x="31750" y="495300"/>
                  <a:pt x="93663" y="130175"/>
                  <a:pt x="111125" y="171450"/>
                </a:cubicBezTo>
                <a:cubicBezTo>
                  <a:pt x="128588" y="212725"/>
                  <a:pt x="120650" y="714375"/>
                  <a:pt x="120650" y="714375"/>
                </a:cubicBezTo>
              </a:path>
            </a:pathLst>
          </a:custGeom>
          <a:solidFill>
            <a:schemeClr val="bg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lIns="91398" tIns="45694" rIns="91398" bIns="45694"/>
          <a:lstStyle/>
          <a:p>
            <a:endParaRPr lang="es-EC" dirty="0"/>
          </a:p>
        </p:txBody>
      </p:sp>
      <p:sp>
        <p:nvSpPr>
          <p:cNvPr id="467" name="745 Forma libre"/>
          <p:cNvSpPr>
            <a:spLocks noChangeArrowheads="1"/>
          </p:cNvSpPr>
          <p:nvPr/>
        </p:nvSpPr>
        <p:spPr bwMode="auto">
          <a:xfrm>
            <a:off x="13860465" y="7286635"/>
            <a:ext cx="69848" cy="285752"/>
          </a:xfrm>
          <a:custGeom>
            <a:avLst/>
            <a:gdLst>
              <a:gd name="T0" fmla="*/ 3 w 128588"/>
              <a:gd name="T1" fmla="*/ 0 h 714375"/>
              <a:gd name="T2" fmla="*/ 3 w 128588"/>
              <a:gd name="T3" fmla="*/ 1 h 714375"/>
              <a:gd name="T4" fmla="*/ 22 w 128588"/>
              <a:gd name="T5" fmla="*/ 0 h 714375"/>
              <a:gd name="T6" fmla="*/ 23 w 128588"/>
              <a:gd name="T7" fmla="*/ 2 h 714375"/>
              <a:gd name="T8" fmla="*/ 23 w 128588"/>
              <a:gd name="T9" fmla="*/ 2 h 7143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8588"/>
              <a:gd name="T16" fmla="*/ 0 h 714375"/>
              <a:gd name="T17" fmla="*/ 128588 w 128588"/>
              <a:gd name="T18" fmla="*/ 714375 h 71437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8588" h="714375">
                <a:moveTo>
                  <a:pt x="15875" y="0"/>
                </a:moveTo>
                <a:cubicBezTo>
                  <a:pt x="7937" y="219075"/>
                  <a:pt x="0" y="438150"/>
                  <a:pt x="15875" y="466725"/>
                </a:cubicBezTo>
                <a:cubicBezTo>
                  <a:pt x="31750" y="495300"/>
                  <a:pt x="93663" y="130175"/>
                  <a:pt x="111125" y="171450"/>
                </a:cubicBezTo>
                <a:cubicBezTo>
                  <a:pt x="128588" y="212725"/>
                  <a:pt x="120650" y="714375"/>
                  <a:pt x="120650" y="714375"/>
                </a:cubicBezTo>
              </a:path>
            </a:pathLst>
          </a:custGeom>
          <a:solidFill>
            <a:schemeClr val="bg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lIns="91398" tIns="45694" rIns="91398" bIns="45694"/>
          <a:lstStyle/>
          <a:p>
            <a:endParaRPr lang="es-EC" dirty="0"/>
          </a:p>
        </p:txBody>
      </p:sp>
      <p:sp>
        <p:nvSpPr>
          <p:cNvPr id="747" name="Rectangle 455"/>
          <p:cNvSpPr>
            <a:spLocks noChangeArrowheads="1"/>
          </p:cNvSpPr>
          <p:nvPr/>
        </p:nvSpPr>
        <p:spPr bwMode="auto">
          <a:xfrm>
            <a:off x="33961399" y="34218565"/>
            <a:ext cx="433387" cy="25241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rgbClr val="FFCC00"/>
              </a:gs>
              <a:gs pos="100000">
                <a:srgbClr val="FFFFFF"/>
              </a:gs>
            </a:gsLst>
            <a:lin ang="2700000" scaled="1"/>
          </a:gra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lIns="53977" tIns="10791" rIns="53977" bIns="10791" anchor="ctr"/>
          <a:lstStyle/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</p:txBody>
      </p:sp>
      <p:sp>
        <p:nvSpPr>
          <p:cNvPr id="468" name="744 Forma libre"/>
          <p:cNvSpPr>
            <a:spLocks noChangeArrowheads="1"/>
          </p:cNvSpPr>
          <p:nvPr/>
        </p:nvSpPr>
        <p:spPr bwMode="auto">
          <a:xfrm>
            <a:off x="34075687" y="30432384"/>
            <a:ext cx="71438" cy="314323"/>
          </a:xfrm>
          <a:custGeom>
            <a:avLst/>
            <a:gdLst>
              <a:gd name="T0" fmla="*/ 4 w 128588"/>
              <a:gd name="T1" fmla="*/ 0 h 714375"/>
              <a:gd name="T2" fmla="*/ 4 w 128588"/>
              <a:gd name="T3" fmla="*/ 5 h 714375"/>
              <a:gd name="T4" fmla="*/ 29 w 128588"/>
              <a:gd name="T5" fmla="*/ 2 h 714375"/>
              <a:gd name="T6" fmla="*/ 32 w 128588"/>
              <a:gd name="T7" fmla="*/ 7 h 714375"/>
              <a:gd name="T8" fmla="*/ 32 w 128588"/>
              <a:gd name="T9" fmla="*/ 7 h 7143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8588"/>
              <a:gd name="T16" fmla="*/ 0 h 714375"/>
              <a:gd name="T17" fmla="*/ 128588 w 128588"/>
              <a:gd name="T18" fmla="*/ 714375 h 71437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8588" h="714375">
                <a:moveTo>
                  <a:pt x="15875" y="0"/>
                </a:moveTo>
                <a:cubicBezTo>
                  <a:pt x="7937" y="219075"/>
                  <a:pt x="0" y="438150"/>
                  <a:pt x="15875" y="466725"/>
                </a:cubicBezTo>
                <a:cubicBezTo>
                  <a:pt x="31750" y="495300"/>
                  <a:pt x="93663" y="130175"/>
                  <a:pt x="111125" y="171450"/>
                </a:cubicBezTo>
                <a:cubicBezTo>
                  <a:pt x="128588" y="212725"/>
                  <a:pt x="120650" y="714375"/>
                  <a:pt x="120650" y="714375"/>
                </a:cubicBezTo>
              </a:path>
            </a:pathLst>
          </a:custGeom>
          <a:solidFill>
            <a:schemeClr val="bg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lIns="91398" tIns="45694" rIns="91398" bIns="45694"/>
          <a:lstStyle/>
          <a:p>
            <a:endParaRPr lang="es-EC" dirty="0"/>
          </a:p>
        </p:txBody>
      </p:sp>
      <p:sp>
        <p:nvSpPr>
          <p:cNvPr id="524" name="Rectangle 239"/>
          <p:cNvSpPr>
            <a:spLocks noChangeArrowheads="1"/>
          </p:cNvSpPr>
          <p:nvPr/>
        </p:nvSpPr>
        <p:spPr bwMode="auto">
          <a:xfrm>
            <a:off x="27360569" y="26787479"/>
            <a:ext cx="7929563" cy="446351"/>
          </a:xfrm>
          <a:prstGeom prst="rect">
            <a:avLst/>
          </a:prstGeom>
          <a:noFill/>
          <a:ln w="25400">
            <a:noFill/>
            <a:round/>
            <a:headEnd/>
            <a:tailEnd/>
          </a:ln>
          <a:effectLst/>
        </p:spPr>
        <p:txBody>
          <a:bodyPr lIns="77723" tIns="38137" rIns="77723" bIns="38137">
            <a:spAutoFit/>
          </a:bodyPr>
          <a:lstStyle/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19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Lucida Sans Unicode" pitchFamily="34" charset="0"/>
              </a:rPr>
              <a:t>INSTITUCIONES CREADAS POR LA CONSTITUCIÓN O LA LEY</a:t>
            </a:r>
            <a:r>
              <a:rPr lang="es-EC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Lucida Sans Unicode" pitchFamily="34" charset="0"/>
              </a:rPr>
              <a:t>              </a:t>
            </a:r>
          </a:p>
        </p:txBody>
      </p:sp>
      <p:sp>
        <p:nvSpPr>
          <p:cNvPr id="525" name="Line 143"/>
          <p:cNvSpPr>
            <a:spLocks noChangeShapeType="1"/>
          </p:cNvSpPr>
          <p:nvPr/>
        </p:nvSpPr>
        <p:spPr bwMode="auto">
          <a:xfrm flipH="1">
            <a:off x="24912640" y="9929821"/>
            <a:ext cx="0" cy="28575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526" name="Line 143"/>
          <p:cNvSpPr>
            <a:spLocks noChangeShapeType="1"/>
          </p:cNvSpPr>
          <p:nvPr/>
        </p:nvSpPr>
        <p:spPr bwMode="auto">
          <a:xfrm flipH="1">
            <a:off x="25614311" y="10250502"/>
            <a:ext cx="0" cy="28575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527" name="Line 143"/>
          <p:cNvSpPr>
            <a:spLocks noChangeShapeType="1"/>
          </p:cNvSpPr>
          <p:nvPr/>
        </p:nvSpPr>
        <p:spPr bwMode="auto">
          <a:xfrm flipH="1">
            <a:off x="24185562" y="10242564"/>
            <a:ext cx="0" cy="28575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548" name="Line 143"/>
          <p:cNvSpPr>
            <a:spLocks noChangeShapeType="1"/>
          </p:cNvSpPr>
          <p:nvPr/>
        </p:nvSpPr>
        <p:spPr bwMode="auto">
          <a:xfrm>
            <a:off x="24204617" y="10250489"/>
            <a:ext cx="1428749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495" name="Freeform 183"/>
          <p:cNvSpPr>
            <a:spLocks noChangeArrowheads="1"/>
          </p:cNvSpPr>
          <p:nvPr/>
        </p:nvSpPr>
        <p:spPr bwMode="auto">
          <a:xfrm>
            <a:off x="10287002" y="12101513"/>
            <a:ext cx="0" cy="309561"/>
          </a:xfrm>
          <a:custGeom>
            <a:avLst/>
            <a:gdLst>
              <a:gd name="T0" fmla="*/ 0 w 1"/>
              <a:gd name="T1" fmla="*/ 0 h 742"/>
              <a:gd name="T2" fmla="*/ 0 w 1"/>
              <a:gd name="T3" fmla="*/ 2147483647 h 742"/>
              <a:gd name="T4" fmla="*/ 0 60000 65536"/>
              <a:gd name="T5" fmla="*/ 0 60000 65536"/>
              <a:gd name="T6" fmla="*/ 0 w 1"/>
              <a:gd name="T7" fmla="*/ 0 h 742"/>
              <a:gd name="T8" fmla="*/ 1 w 1"/>
              <a:gd name="T9" fmla="*/ 742 h 7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742">
                <a:moveTo>
                  <a:pt x="0" y="0"/>
                </a:moveTo>
                <a:lnTo>
                  <a:pt x="0" y="741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lIns="91398" tIns="45694" rIns="91398" bIns="45694" anchor="ctr"/>
          <a:lstStyle/>
          <a:p>
            <a:pPr>
              <a:defRPr/>
            </a:pPr>
            <a:endParaRPr lang="es-ES" sz="500" dirty="0">
              <a:latin typeface="+mj-lt"/>
            </a:endParaRPr>
          </a:p>
        </p:txBody>
      </p:sp>
      <p:sp>
        <p:nvSpPr>
          <p:cNvPr id="496" name="Rectangle 265"/>
          <p:cNvSpPr>
            <a:spLocks noChangeArrowheads="1"/>
          </p:cNvSpPr>
          <p:nvPr/>
        </p:nvSpPr>
        <p:spPr bwMode="auto">
          <a:xfrm>
            <a:off x="9572623" y="12433315"/>
            <a:ext cx="1441452" cy="371474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89953" tIns="46777" rIns="89953" bIns="46777" anchor="ctr"/>
          <a:lstStyle/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SECRETARÍA NACIONAL DE GESTIÓN DE LA POLÍTICA - SNGP</a:t>
            </a:r>
            <a:endParaRPr lang="es-ES" sz="500" b="1" dirty="0">
              <a:latin typeface="+mj-lt"/>
              <a:cs typeface="Lucida Sans Unicode" pitchFamily="34" charset="0"/>
            </a:endParaRPr>
          </a:p>
        </p:txBody>
      </p:sp>
      <p:sp>
        <p:nvSpPr>
          <p:cNvPr id="497" name="Line 430"/>
          <p:cNvSpPr>
            <a:spLocks noChangeShapeType="1"/>
          </p:cNvSpPr>
          <p:nvPr/>
        </p:nvSpPr>
        <p:spPr bwMode="auto">
          <a:xfrm rot="21360000" flipH="1" flipV="1">
            <a:off x="5497517" y="12519024"/>
            <a:ext cx="4062414" cy="2667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498" name="Line 158"/>
          <p:cNvSpPr>
            <a:spLocks noChangeShapeType="1"/>
          </p:cNvSpPr>
          <p:nvPr/>
        </p:nvSpPr>
        <p:spPr bwMode="auto">
          <a:xfrm flipH="1">
            <a:off x="10287002" y="12795248"/>
            <a:ext cx="0" cy="357189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499" name="Rectangle 257"/>
          <p:cNvSpPr>
            <a:spLocks noChangeArrowheads="1"/>
          </p:cNvSpPr>
          <p:nvPr/>
        </p:nvSpPr>
        <p:spPr bwMode="auto">
          <a:xfrm>
            <a:off x="9786943" y="13157204"/>
            <a:ext cx="1016002" cy="309561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/>
          </a:gra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lIns="17991" tIns="46777" rIns="17991" bIns="46777" anchor="ctr"/>
          <a:lstStyle/>
          <a:p>
            <a:pPr marL="92031" indent="-92031"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 smtClean="0">
                <a:latin typeface="+mj-lt"/>
                <a:cs typeface="Lucida Sans Unicode" pitchFamily="34" charset="0"/>
              </a:rPr>
              <a:t>SECRETARÍA </a:t>
            </a:r>
            <a:r>
              <a:rPr lang="es-EC" sz="500" b="1" dirty="0">
                <a:latin typeface="+mj-lt"/>
                <a:cs typeface="Lucida Sans Unicode" pitchFamily="34" charset="0"/>
              </a:rPr>
              <a:t>TÉCNICA DEL COMITÉ NACIONAL DE LÍMITES INTERNOS</a:t>
            </a:r>
          </a:p>
        </p:txBody>
      </p:sp>
      <p:sp>
        <p:nvSpPr>
          <p:cNvPr id="500" name="Rectangle 310"/>
          <p:cNvSpPr>
            <a:spLocks noChangeArrowheads="1"/>
          </p:cNvSpPr>
          <p:nvPr/>
        </p:nvSpPr>
        <p:spPr bwMode="auto">
          <a:xfrm>
            <a:off x="30046443" y="9978974"/>
            <a:ext cx="1597023" cy="368298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  <a:ln w="25400" algn="ctr">
            <a:solidFill>
              <a:srgbClr val="000000"/>
            </a:solidFill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chilly" dir="t"/>
          </a:scene3d>
        </p:spPr>
        <p:txBody>
          <a:bodyPr lIns="91398" tIns="45694" rIns="91398" bIns="45694" anchor="ctr"/>
          <a:lstStyle/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SUPERINTENDENCIA DE LA INFORMACIÓN Y COMUNICACIÓN</a:t>
            </a:r>
          </a:p>
        </p:txBody>
      </p:sp>
      <p:sp>
        <p:nvSpPr>
          <p:cNvPr id="2271" name="Rectangle 223"/>
          <p:cNvSpPr>
            <a:spLocks noChangeArrowheads="1"/>
          </p:cNvSpPr>
          <p:nvPr/>
        </p:nvSpPr>
        <p:spPr bwMode="auto">
          <a:xfrm>
            <a:off x="12493638" y="6869111"/>
            <a:ext cx="1987549" cy="431802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  <a:ln w="25400" algn="ctr">
            <a:solidFill>
              <a:srgbClr val="000000"/>
            </a:solidFill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chilly" dir="t"/>
          </a:scene3d>
        </p:spPr>
        <p:txBody>
          <a:bodyPr lIns="91398" tIns="45694" rIns="91398" bIns="45694" anchor="ctr"/>
          <a:lstStyle/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CONSEJO NACIONAL </a:t>
            </a:r>
          </a:p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ELECTORAL</a:t>
            </a:r>
          </a:p>
        </p:txBody>
      </p:sp>
      <p:sp>
        <p:nvSpPr>
          <p:cNvPr id="2359" name="Line 311"/>
          <p:cNvSpPr>
            <a:spLocks noChangeShapeType="1"/>
          </p:cNvSpPr>
          <p:nvPr/>
        </p:nvSpPr>
        <p:spPr bwMode="auto">
          <a:xfrm flipV="1">
            <a:off x="25727025" y="6489998"/>
            <a:ext cx="5097548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chilly" dir="t"/>
          </a:scene3d>
        </p:spPr>
        <p:txBody>
          <a:bodyPr wrap="none" lIns="91398" tIns="45694" rIns="91398" bIns="45694" anchor="ctr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283" name="Rectangle 235"/>
          <p:cNvSpPr>
            <a:spLocks noChangeArrowheads="1"/>
          </p:cNvSpPr>
          <p:nvPr/>
        </p:nvSpPr>
        <p:spPr bwMode="auto">
          <a:xfrm>
            <a:off x="30240373" y="10501312"/>
            <a:ext cx="1162050" cy="327023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  <a:ln w="25400" algn="ctr">
            <a:solidFill>
              <a:srgbClr val="000000"/>
            </a:solidFill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chilly" dir="t"/>
          </a:scene3d>
        </p:spPr>
        <p:txBody>
          <a:bodyPr lIns="91398" tIns="45694" rIns="91398" bIns="45694" anchor="ctr"/>
          <a:lstStyle/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CONSEJO NACIONAL</a:t>
            </a:r>
          </a:p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DE VALORES - CNV</a:t>
            </a:r>
          </a:p>
        </p:txBody>
      </p:sp>
      <p:sp>
        <p:nvSpPr>
          <p:cNvPr id="2342" name="Rectangle 294"/>
          <p:cNvSpPr>
            <a:spLocks noChangeArrowheads="1"/>
          </p:cNvSpPr>
          <p:nvPr/>
        </p:nvSpPr>
        <p:spPr bwMode="auto">
          <a:xfrm>
            <a:off x="35286974" y="7700800"/>
            <a:ext cx="1574802" cy="360360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  <a:ln w="25400" algn="ctr">
            <a:solidFill>
              <a:srgbClr val="000000"/>
            </a:solidFill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chilly" dir="t"/>
          </a:scene3d>
        </p:spPr>
        <p:txBody>
          <a:bodyPr lIns="91398" tIns="45694" rIns="91398" bIns="45694" anchor="ctr"/>
          <a:lstStyle/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FISCALÍA GENERAL DEL</a:t>
            </a:r>
          </a:p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ESTADO</a:t>
            </a:r>
          </a:p>
        </p:txBody>
      </p:sp>
      <p:sp>
        <p:nvSpPr>
          <p:cNvPr id="2346" name="Rectangle 298"/>
          <p:cNvSpPr>
            <a:spLocks noChangeArrowheads="1"/>
          </p:cNvSpPr>
          <p:nvPr/>
        </p:nvSpPr>
        <p:spPr bwMode="auto">
          <a:xfrm>
            <a:off x="39899106" y="7723125"/>
            <a:ext cx="1577973" cy="420688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  <a:ln w="25400" algn="ctr">
            <a:solidFill>
              <a:srgbClr val="000000"/>
            </a:solidFill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chilly" dir="t"/>
          </a:scene3d>
        </p:spPr>
        <p:txBody>
          <a:bodyPr lIns="91398" tIns="45694" rIns="91398" bIns="45694" anchor="ctr"/>
          <a:lstStyle/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CONSEJO  DE LA JUDICATURA</a:t>
            </a:r>
          </a:p>
        </p:txBody>
      </p:sp>
      <p:sp>
        <p:nvSpPr>
          <p:cNvPr id="2289" name="Rectangle 285"/>
          <p:cNvSpPr>
            <a:spLocks noChangeArrowheads="1"/>
          </p:cNvSpPr>
          <p:nvPr/>
        </p:nvSpPr>
        <p:spPr bwMode="auto">
          <a:xfrm>
            <a:off x="3549652" y="9893299"/>
            <a:ext cx="1724025" cy="38258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D5AB81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lIns="91398" tIns="46777" rIns="91398" bIns="45694" anchor="ctr"/>
          <a:lstStyle/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C O N C O P E</a:t>
            </a:r>
          </a:p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CONSEJOS    PROVINCIALES</a:t>
            </a:r>
          </a:p>
        </p:txBody>
      </p:sp>
      <p:sp>
        <p:nvSpPr>
          <p:cNvPr id="2290" name="Rectangle 286"/>
          <p:cNvSpPr>
            <a:spLocks noChangeArrowheads="1"/>
          </p:cNvSpPr>
          <p:nvPr/>
        </p:nvSpPr>
        <p:spPr bwMode="auto">
          <a:xfrm>
            <a:off x="3549652" y="10872787"/>
            <a:ext cx="1724025" cy="40798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D5AB81"/>
              </a:gs>
              <a:gs pos="100000">
                <a:srgbClr val="FFFFFF"/>
              </a:gs>
            </a:gsLst>
            <a:lin ang="13500000" scaled="1"/>
          </a:gra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91398" tIns="46777" rIns="91398" bIns="45694" anchor="ctr"/>
          <a:lstStyle/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A  M  E</a:t>
            </a:r>
          </a:p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CONCEJOS  CANTONALES</a:t>
            </a:r>
          </a:p>
        </p:txBody>
      </p:sp>
      <p:sp>
        <p:nvSpPr>
          <p:cNvPr id="2288" name="Rectangle 284"/>
          <p:cNvSpPr>
            <a:spLocks noChangeArrowheads="1"/>
          </p:cNvSpPr>
          <p:nvPr/>
        </p:nvSpPr>
        <p:spPr bwMode="auto">
          <a:xfrm>
            <a:off x="3549652" y="11355388"/>
            <a:ext cx="1724025" cy="36036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D5AB81"/>
              </a:gs>
              <a:gs pos="100000">
                <a:srgbClr val="FFFFFF"/>
              </a:gs>
            </a:gsLst>
            <a:lin ang="13500000" scaled="1"/>
          </a:gra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91398" tIns="46777" rIns="91398" bIns="45694" anchor="ctr"/>
          <a:lstStyle/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CONAGOPARE</a:t>
            </a:r>
          </a:p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JUNTAS PARROQUIALES</a:t>
            </a:r>
          </a:p>
        </p:txBody>
      </p:sp>
      <p:sp>
        <p:nvSpPr>
          <p:cNvPr id="2237" name="Rectangle 382"/>
          <p:cNvSpPr>
            <a:spLocks noChangeArrowheads="1"/>
          </p:cNvSpPr>
          <p:nvPr/>
        </p:nvSpPr>
        <p:spPr bwMode="auto">
          <a:xfrm>
            <a:off x="963614" y="11060112"/>
            <a:ext cx="1303337" cy="36036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rgbClr val="FFCC00"/>
              </a:gs>
              <a:gs pos="100000">
                <a:srgbClr val="FFFFFF"/>
              </a:gs>
            </a:gsLst>
            <a:lin ang="2700000" scaled="1"/>
          </a:gra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lIns="53977" tIns="10791" rIns="53977" bIns="10791" anchor="ctr"/>
          <a:lstStyle/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EMPRESAS PÚBLICAS DE SERVICIOS</a:t>
            </a:r>
          </a:p>
        </p:txBody>
      </p:sp>
      <p:sp>
        <p:nvSpPr>
          <p:cNvPr id="2329" name="Rectangle 333"/>
          <p:cNvSpPr>
            <a:spLocks noChangeArrowheads="1"/>
          </p:cNvSpPr>
          <p:nvPr/>
        </p:nvSpPr>
        <p:spPr bwMode="auto">
          <a:xfrm>
            <a:off x="755661" y="10369548"/>
            <a:ext cx="1725611" cy="431802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rgbClr val="FFCC00"/>
              </a:gs>
              <a:gs pos="100000">
                <a:srgbClr val="FFFFFF"/>
              </a:gs>
            </a:gsLst>
            <a:lin ang="2700000" scaled="1"/>
          </a:gra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lIns="53977" tIns="10791" rIns="53977" bIns="10791" anchor="ctr"/>
          <a:lstStyle/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800" b="1" dirty="0">
                <a:latin typeface="+mj-lt"/>
                <a:cs typeface="Lucida Sans Unicode" pitchFamily="34" charset="0"/>
              </a:rPr>
              <a:t>INSTITUCIONES, EMPRESAS Y ORGANISMOS VARIOS</a:t>
            </a:r>
          </a:p>
        </p:txBody>
      </p:sp>
      <p:sp>
        <p:nvSpPr>
          <p:cNvPr id="2454" name="Line 461"/>
          <p:cNvSpPr>
            <a:spLocks noChangeShapeType="1"/>
          </p:cNvSpPr>
          <p:nvPr/>
        </p:nvSpPr>
        <p:spPr bwMode="auto">
          <a:xfrm rot="5400000">
            <a:off x="660401" y="18349929"/>
            <a:ext cx="3884612" cy="46037"/>
          </a:xfrm>
          <a:prstGeom prst="line">
            <a:avLst/>
          </a:prstGeom>
          <a:noFill/>
          <a:ln w="25400" cmpd="dbl">
            <a:solidFill>
              <a:srgbClr val="000000"/>
            </a:solidFill>
            <a:miter lim="800000"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2094" name="Rectangle 50"/>
          <p:cNvSpPr>
            <a:spLocks noChangeArrowheads="1"/>
          </p:cNvSpPr>
          <p:nvPr/>
        </p:nvSpPr>
        <p:spPr bwMode="auto">
          <a:xfrm>
            <a:off x="1663700" y="16130602"/>
            <a:ext cx="1702799" cy="36359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FFFFCC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91398" tIns="45694" rIns="91398" bIns="45694" anchor="ctr">
            <a:normAutofit/>
          </a:bodyPr>
          <a:lstStyle/>
          <a:p>
            <a:pPr algn="ctr">
              <a:defRPr/>
            </a:pPr>
            <a:r>
              <a:rPr lang="es-EC" sz="500" b="1" dirty="0">
                <a:latin typeface="+mj-lt"/>
              </a:rPr>
              <a:t>MINISTERIO DE INCLUSIÓN ECONÓMICA Y SOCIAL - MIES</a:t>
            </a:r>
            <a:endParaRPr lang="es-ES" sz="500" b="1" dirty="0">
              <a:latin typeface="+mj-lt"/>
            </a:endParaRPr>
          </a:p>
        </p:txBody>
      </p:sp>
      <p:sp>
        <p:nvSpPr>
          <p:cNvPr id="2106" name="Rectangle 66"/>
          <p:cNvSpPr>
            <a:spLocks noChangeArrowheads="1"/>
          </p:cNvSpPr>
          <p:nvPr/>
        </p:nvSpPr>
        <p:spPr bwMode="auto">
          <a:xfrm>
            <a:off x="13501694" y="16138531"/>
            <a:ext cx="1700214" cy="3587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FFFFCC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lIns="91398" tIns="45694" rIns="91398" bIns="45694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Arial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MINISTERIO DE AMBIENTE - MAE</a:t>
            </a:r>
            <a:endParaRPr lang="es-EC" sz="500" dirty="0">
              <a:latin typeface="+mj-lt"/>
              <a:cs typeface="Lucida Sans Unicode" pitchFamily="34" charset="0"/>
            </a:endParaRPr>
          </a:p>
        </p:txBody>
      </p:sp>
      <p:sp>
        <p:nvSpPr>
          <p:cNvPr id="2087" name="Rectangle 43"/>
          <p:cNvSpPr>
            <a:spLocks noChangeArrowheads="1"/>
          </p:cNvSpPr>
          <p:nvPr/>
        </p:nvSpPr>
        <p:spPr bwMode="auto">
          <a:xfrm>
            <a:off x="15344778" y="16148000"/>
            <a:ext cx="1701800" cy="36359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FFFFCC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53977" tIns="45694" rIns="53977" bIns="45694" anchor="ctr"/>
          <a:lstStyle/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MINISTERIO DE RECURSOS NATURALES NO RENOVABLES - MRNNR</a:t>
            </a:r>
          </a:p>
        </p:txBody>
      </p:sp>
      <p:sp>
        <p:nvSpPr>
          <p:cNvPr id="2130" name="Rectangle 102"/>
          <p:cNvSpPr>
            <a:spLocks noChangeArrowheads="1"/>
          </p:cNvSpPr>
          <p:nvPr/>
        </p:nvSpPr>
        <p:spPr bwMode="auto">
          <a:xfrm>
            <a:off x="17130719" y="16147992"/>
            <a:ext cx="1701800" cy="3587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FFFFCC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53977" tIns="45694" rIns="53977" bIns="45694" anchor="ctr"/>
          <a:lstStyle/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MINISTERIO DE ELECTRICIDAD Y ENERGÍA RENOVABLE - MEER</a:t>
            </a:r>
          </a:p>
        </p:txBody>
      </p:sp>
      <p:sp>
        <p:nvSpPr>
          <p:cNvPr id="2158" name="Rectangle 138"/>
          <p:cNvSpPr>
            <a:spLocks noChangeArrowheads="1"/>
          </p:cNvSpPr>
          <p:nvPr/>
        </p:nvSpPr>
        <p:spPr bwMode="auto">
          <a:xfrm>
            <a:off x="19351635" y="16144887"/>
            <a:ext cx="1797049" cy="36036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FFFFCC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17991" tIns="10791" rIns="17991" bIns="10791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Arial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MINISTERIO DE TELECOMUNICACIONES Y DE LA SOCIEDAD DE LA INFORMACIÓN - MINTEL</a:t>
            </a:r>
            <a:r>
              <a:rPr lang="es-EC" sz="500" dirty="0">
                <a:latin typeface="+mj-lt"/>
                <a:cs typeface="Lucida Sans Unicode" pitchFamily="34" charset="0"/>
              </a:rPr>
              <a:t> </a:t>
            </a:r>
          </a:p>
        </p:txBody>
      </p:sp>
      <p:sp>
        <p:nvSpPr>
          <p:cNvPr id="2123" name="Rectangle 91"/>
          <p:cNvSpPr>
            <a:spLocks noChangeArrowheads="1"/>
          </p:cNvSpPr>
          <p:nvPr/>
        </p:nvSpPr>
        <p:spPr bwMode="auto">
          <a:xfrm>
            <a:off x="21270914" y="16144887"/>
            <a:ext cx="1887538" cy="36036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FFFFCC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91398" tIns="45694" rIns="91398" bIns="45694" anchor="ctr"/>
          <a:lstStyle/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MINISTERIO DE INDUSTRIAS Y PRODUCTIVIDAD - MIPRO</a:t>
            </a:r>
            <a:endParaRPr lang="es-EC" sz="500" dirty="0">
              <a:latin typeface="+mj-lt"/>
              <a:cs typeface="Lucida Sans Unicode" pitchFamily="34" charset="0"/>
            </a:endParaRPr>
          </a:p>
        </p:txBody>
      </p:sp>
      <p:sp>
        <p:nvSpPr>
          <p:cNvPr id="605" name="Rectangle 16"/>
          <p:cNvSpPr>
            <a:spLocks noChangeArrowheads="1"/>
          </p:cNvSpPr>
          <p:nvPr/>
        </p:nvSpPr>
        <p:spPr bwMode="auto">
          <a:xfrm>
            <a:off x="31097537" y="16121065"/>
            <a:ext cx="1701800" cy="3587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FFFFCC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91398" tIns="45694" rIns="91398" bIns="45694" anchor="ctr"/>
          <a:lstStyle/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MINISTERIO  DE COMERCIO EXTERIOR</a:t>
            </a:r>
          </a:p>
        </p:txBody>
      </p:sp>
      <p:sp>
        <p:nvSpPr>
          <p:cNvPr id="2128" name="Rectangle 100"/>
          <p:cNvSpPr>
            <a:spLocks noChangeArrowheads="1"/>
          </p:cNvSpPr>
          <p:nvPr/>
        </p:nvSpPr>
        <p:spPr bwMode="auto">
          <a:xfrm>
            <a:off x="34888491" y="16116308"/>
            <a:ext cx="1703390" cy="3587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FFFFCC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lIns="91398" tIns="45694" rIns="91398" bIns="45694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Arial" charset="0"/>
              <a:buNone/>
              <a:defRPr/>
            </a:pPr>
            <a:r>
              <a:rPr lang="es-EC" sz="500" dirty="0">
                <a:latin typeface="+mj-lt"/>
                <a:cs typeface="Lucida Sans Unicode" pitchFamily="34" charset="0"/>
              </a:rPr>
              <a:t> </a:t>
            </a:r>
            <a:r>
              <a:rPr lang="es-EC" sz="500" b="1" dirty="0">
                <a:latin typeface="+mj-lt"/>
                <a:cs typeface="Lucida Sans Unicode" pitchFamily="34" charset="0"/>
              </a:rPr>
              <a:t>MINISTERIO DEL INTERIOR</a:t>
            </a:r>
          </a:p>
        </p:txBody>
      </p:sp>
      <p:sp>
        <p:nvSpPr>
          <p:cNvPr id="636" name="Rectangle 25"/>
          <p:cNvSpPr>
            <a:spLocks noChangeArrowheads="1"/>
          </p:cNvSpPr>
          <p:nvPr/>
        </p:nvSpPr>
        <p:spPr bwMode="auto">
          <a:xfrm>
            <a:off x="32889825" y="16116311"/>
            <a:ext cx="1782761" cy="363536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FFFFCC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91398" tIns="45694" rIns="91398" bIns="45694" anchor="ctr"/>
          <a:lstStyle/>
          <a:p>
            <a:pPr algn="ctr" defTabSz="449051" eaLnBrk="0" hangingPunct="0">
              <a:lnSpc>
                <a:spcPct val="90000"/>
              </a:lnSpc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MINISTERIO DE RELACIONES EXTERIORES Y MOVILIDAD HUMANA</a:t>
            </a:r>
          </a:p>
        </p:txBody>
      </p:sp>
      <p:sp>
        <p:nvSpPr>
          <p:cNvPr id="2286" name="Rectangle 238"/>
          <p:cNvSpPr>
            <a:spLocks noChangeArrowheads="1"/>
          </p:cNvSpPr>
          <p:nvPr/>
        </p:nvSpPr>
        <p:spPr bwMode="auto">
          <a:xfrm>
            <a:off x="34004260" y="16562393"/>
            <a:ext cx="3795715" cy="369407"/>
          </a:xfrm>
          <a:prstGeom prst="rect">
            <a:avLst/>
          </a:prstGeom>
          <a:noFill/>
          <a:ln w="25400">
            <a:noFill/>
            <a:round/>
            <a:headEnd/>
            <a:tailEnd/>
          </a:ln>
          <a:effectLst/>
        </p:spPr>
        <p:txBody>
          <a:bodyPr lIns="77723" tIns="38137" rIns="77723" bIns="38137">
            <a:spAutoFit/>
          </a:bodyPr>
          <a:lstStyle/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19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Lucida Sans Unicode" pitchFamily="34" charset="0"/>
              </a:rPr>
              <a:t>INSTITUCIONES ADSCRITAS</a:t>
            </a:r>
          </a:p>
        </p:txBody>
      </p:sp>
      <p:sp>
        <p:nvSpPr>
          <p:cNvPr id="2067" name="Rectangle 21"/>
          <p:cNvSpPr>
            <a:spLocks noChangeArrowheads="1"/>
          </p:cNvSpPr>
          <p:nvPr/>
        </p:nvSpPr>
        <p:spPr bwMode="auto">
          <a:xfrm>
            <a:off x="36755389" y="17098967"/>
            <a:ext cx="1744661" cy="258822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CCECFF"/>
              </a:gs>
              <a:gs pos="100000">
                <a:srgbClr val="FFFFFF"/>
              </a:gs>
            </a:gsLst>
            <a:lin ang="13500000" scaled="1"/>
          </a:gra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lIns="43181" tIns="38137" rIns="43181" bIns="38137">
            <a:spAutoFit/>
          </a:bodyPr>
          <a:lstStyle/>
          <a:p>
            <a:pPr marL="177717" indent="-177717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COMANDANCIA GENERAL DE LA FUERZA </a:t>
            </a:r>
          </a:p>
          <a:p>
            <a:pPr marL="177717" indent="-177717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TERRESTRE</a:t>
            </a:r>
          </a:p>
          <a:p>
            <a:pPr marL="177717" indent="-177717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  <a:p>
            <a:pPr marL="177717" indent="-177717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  <a:p>
            <a:pPr marL="177717" indent="-177717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INSTITUCIONES ADSCRITAS:</a:t>
            </a:r>
          </a:p>
          <a:p>
            <a:pPr marL="177717" indent="-177717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dirty="0">
              <a:latin typeface="+mj-lt"/>
              <a:cs typeface="Lucida Sans Unicode" pitchFamily="34" charset="0"/>
            </a:endParaRPr>
          </a:p>
          <a:p>
            <a:pPr marL="177717" indent="-177717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dirty="0">
                <a:latin typeface="+mj-lt"/>
                <a:cs typeface="Lucida Sans Unicode" pitchFamily="34" charset="0"/>
              </a:rPr>
              <a:t>INSTITUTO GEOGRÁFICO MILITAR – IGM</a:t>
            </a:r>
          </a:p>
          <a:p>
            <a:pPr marL="177717" indent="-177717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dirty="0">
              <a:latin typeface="+mj-lt"/>
              <a:cs typeface="Lucida Sans Unicode" pitchFamily="34" charset="0"/>
            </a:endParaRPr>
          </a:p>
          <a:p>
            <a:pPr marL="177717" indent="-177717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dirty="0">
                <a:latin typeface="+mj-lt"/>
                <a:cs typeface="Lucida Sans Unicode" pitchFamily="34" charset="0"/>
              </a:rPr>
              <a:t>INSTITUTO  ESPACIAL ECUATORIANO - IEE</a:t>
            </a:r>
          </a:p>
          <a:p>
            <a:pPr marL="177717" indent="-177717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    </a:t>
            </a:r>
          </a:p>
          <a:p>
            <a:pPr marL="177717" indent="-177717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COMANDANCIA GENERAL MARINA</a:t>
            </a:r>
          </a:p>
          <a:p>
            <a:pPr marL="177717" indent="-177717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  <a:p>
            <a:pPr marL="177717" indent="-177717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 </a:t>
            </a:r>
            <a:r>
              <a:rPr lang="es-EC" sz="500" dirty="0">
                <a:latin typeface="+mj-lt"/>
                <a:cs typeface="Lucida Sans Unicode" pitchFamily="34" charset="0"/>
              </a:rPr>
              <a:t>INSTITUCIONES ADSCRITAS:</a:t>
            </a:r>
          </a:p>
          <a:p>
            <a:pPr marL="177717" indent="-177717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dirty="0">
              <a:latin typeface="+mj-lt"/>
              <a:cs typeface="Lucida Sans Unicode" pitchFamily="34" charset="0"/>
            </a:endParaRPr>
          </a:p>
          <a:p>
            <a:pPr marL="177717" indent="-177717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      </a:t>
            </a:r>
            <a:r>
              <a:rPr lang="es-EC" sz="500" dirty="0">
                <a:latin typeface="+mj-lt"/>
                <a:cs typeface="Lucida Sans Unicode" pitchFamily="34" charset="0"/>
              </a:rPr>
              <a:t>INSTITUTO ANTÁRTICO ECUATORIANO - IAE</a:t>
            </a:r>
          </a:p>
          <a:p>
            <a:pPr marL="177717" indent="-177717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dirty="0">
                <a:latin typeface="+mj-lt"/>
                <a:cs typeface="Lucida Sans Unicode" pitchFamily="34" charset="0"/>
              </a:rPr>
              <a:t>      DIRECCIÓN GENERAL DE INTERESES</a:t>
            </a:r>
          </a:p>
          <a:p>
            <a:pPr marL="177717" indent="-177717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dirty="0">
                <a:latin typeface="+mj-lt"/>
                <a:cs typeface="Lucida Sans Unicode" pitchFamily="34" charset="0"/>
              </a:rPr>
              <a:t>      MARÍTIMOS  - DIGEIM</a:t>
            </a:r>
          </a:p>
          <a:p>
            <a:pPr marL="177717" indent="-177717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  <a:p>
            <a:pPr marL="177717" indent="-177717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       ADSCRITO DIGEIM   </a:t>
            </a:r>
          </a:p>
          <a:p>
            <a:pPr marL="177717" indent="-177717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dirty="0">
                <a:latin typeface="+mj-lt"/>
                <a:cs typeface="Lucida Sans Unicode" pitchFamily="34" charset="0"/>
              </a:rPr>
              <a:t>        INSTITUTO OCEANOGRÁFICO DE  LA </a:t>
            </a:r>
          </a:p>
          <a:p>
            <a:pPr marL="177717" indent="-177717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dirty="0">
                <a:latin typeface="+mj-lt"/>
                <a:cs typeface="Lucida Sans Unicode" pitchFamily="34" charset="0"/>
              </a:rPr>
              <a:t>       ARMADA - INOCAR</a:t>
            </a:r>
          </a:p>
          <a:p>
            <a:pPr marL="177717" indent="-177717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  <a:p>
            <a:pPr marL="177717" indent="-177717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COMANDANCIA GENERAL FUERZA</a:t>
            </a:r>
          </a:p>
          <a:p>
            <a:pPr marL="177717" indent="-177717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AÉREA ECUATORIANA – FAE</a:t>
            </a:r>
          </a:p>
          <a:p>
            <a:pPr marL="177717" indent="-177717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  <a:p>
            <a:pPr marL="177717" indent="-177717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  <a:p>
            <a:pPr marL="177717" indent="-177717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INSTITUCIÓN ADSCRITA:</a:t>
            </a:r>
          </a:p>
          <a:p>
            <a:pPr marL="177717" indent="-177717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         </a:t>
            </a:r>
            <a:r>
              <a:rPr lang="es-EC" sz="500" dirty="0">
                <a:latin typeface="+mj-lt"/>
                <a:cs typeface="Lucida Sans Unicode" pitchFamily="34" charset="0"/>
              </a:rPr>
              <a:t>DIRECCIÓN DE INDUSTRIA AERONÁUTICA DE LA FUERZA AÉREA - DIAF</a:t>
            </a:r>
          </a:p>
          <a:p>
            <a:pPr marL="177717" indent="-177717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  <a:p>
            <a:pPr marL="177717" indent="-177717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dirty="0">
                <a:latin typeface="+mj-lt"/>
                <a:cs typeface="Lucida Sans Unicode" pitchFamily="34" charset="0"/>
              </a:rPr>
              <a:t>DIRECCIÓN NACIONAL DE ESPACIOS ACUÁTICOS  - DIRNEA</a:t>
            </a:r>
          </a:p>
        </p:txBody>
      </p:sp>
      <p:sp>
        <p:nvSpPr>
          <p:cNvPr id="3" name="Rectangle 92"/>
          <p:cNvSpPr>
            <a:spLocks noChangeArrowheads="1"/>
          </p:cNvSpPr>
          <p:nvPr/>
        </p:nvSpPr>
        <p:spPr bwMode="auto">
          <a:xfrm>
            <a:off x="34593211" y="17797463"/>
            <a:ext cx="1806576" cy="107729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CCECFF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77723" tIns="38137" rIns="77723" bIns="38137">
            <a:spAutoFit/>
          </a:bodyPr>
          <a:lstStyle/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</a:pPr>
            <a:r>
              <a:rPr lang="es-EC" sz="500" b="1" dirty="0">
                <a:cs typeface="Lucida Sans Unicode" pitchFamily="34" charset="0"/>
              </a:rPr>
              <a:t>POLICÍA NACIONAL (DEPENDIENTE DEL MINISTERIO)</a:t>
            </a:r>
            <a:r>
              <a:rPr lang="ar-SA" sz="500" b="1" dirty="0">
                <a:cs typeface="Arial" charset="0"/>
              </a:rPr>
              <a:t>‏</a:t>
            </a:r>
            <a:endParaRPr lang="es-EC" sz="500" b="1" dirty="0">
              <a:cs typeface="Arial" charset="0"/>
            </a:endParaRP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</a:pPr>
            <a:endParaRPr lang="es-EC" sz="500" b="1" dirty="0">
              <a:cs typeface="Lucida Sans Unicode" pitchFamily="34" charset="0"/>
            </a:endParaRP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</a:pPr>
            <a:endParaRPr lang="es-EC" sz="500" b="1" dirty="0">
              <a:cs typeface="Lucida Sans Unicode" pitchFamily="34" charset="0"/>
            </a:endParaRP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</a:pPr>
            <a:r>
              <a:rPr lang="es-EC" sz="500" b="1" dirty="0" smtClean="0">
                <a:cs typeface="Lucida Sans Unicode" pitchFamily="34" charset="0"/>
              </a:rPr>
              <a:t>SECRETARÍA TÉCNICA DEL COMITÉ NACIONAL DE LIMITES INTERNOS</a:t>
            </a:r>
            <a:endParaRPr lang="es-EC" sz="500" b="1" dirty="0">
              <a:cs typeface="Lucida Sans Unicode" pitchFamily="34" charset="0"/>
            </a:endParaRP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</a:pPr>
            <a:endParaRPr lang="es-EC" sz="500" b="1" dirty="0">
              <a:cs typeface="Lucida Sans Unicode" pitchFamily="34" charset="0"/>
            </a:endParaRP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</a:pPr>
            <a:r>
              <a:rPr lang="es-EC" sz="500" b="1" dirty="0">
                <a:cs typeface="Lucida Sans Unicode" pitchFamily="34" charset="0"/>
              </a:rPr>
              <a:t>COMISIÓN PARA EL APOYO A LA MODERNIZACIÓN DE LA POLICÍA NACIONAL DEL ECUADOR</a:t>
            </a:r>
          </a:p>
          <a:p>
            <a:pPr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</a:pPr>
            <a:endParaRPr lang="es-EC" sz="500" b="1" dirty="0">
              <a:cs typeface="Lucida Sans Unicode" pitchFamily="34" charset="0"/>
            </a:endParaRPr>
          </a:p>
          <a:p>
            <a:pPr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</a:pPr>
            <a:r>
              <a:rPr lang="es-EC" sz="500" b="1" dirty="0">
                <a:cs typeface="Lucida Sans Unicode" pitchFamily="34" charset="0"/>
              </a:rPr>
              <a:t>UNIDAD TÉCNICA PARA EL MANEJO DEL FONDO DEL SEGURO OBLIGATORIO DE TRÁNSITO </a:t>
            </a:r>
            <a:r>
              <a:rPr lang="es-ES" sz="500" b="1" dirty="0">
                <a:cs typeface="Lucida Sans Unicode" pitchFamily="34" charset="0"/>
              </a:rPr>
              <a:t>- FONSAT</a:t>
            </a: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</a:pPr>
            <a:endParaRPr lang="es-EC" sz="500" b="1" dirty="0">
              <a:cs typeface="Lucida Sans Unicode" pitchFamily="34" charset="0"/>
            </a:endParaRPr>
          </a:p>
        </p:txBody>
      </p:sp>
      <p:sp>
        <p:nvSpPr>
          <p:cNvPr id="2066" name="Rectangle 20"/>
          <p:cNvSpPr>
            <a:spLocks noChangeArrowheads="1"/>
          </p:cNvSpPr>
          <p:nvPr/>
        </p:nvSpPr>
        <p:spPr bwMode="auto">
          <a:xfrm>
            <a:off x="37249113" y="16116308"/>
            <a:ext cx="1704975" cy="3587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FFFFCC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89953" tIns="46777" rIns="89953" bIns="46777"/>
          <a:lstStyle/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 smtClean="0">
              <a:latin typeface="+mj-lt"/>
              <a:cs typeface="Lucida Sans Unicode" pitchFamily="34" charset="0"/>
            </a:endParaRPr>
          </a:p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 smtClean="0">
                <a:latin typeface="+mj-lt"/>
                <a:cs typeface="Lucida Sans Unicode" pitchFamily="34" charset="0"/>
              </a:rPr>
              <a:t>MINISTERIO </a:t>
            </a:r>
            <a:r>
              <a:rPr lang="es-EC" sz="500" b="1" dirty="0">
                <a:latin typeface="+mj-lt"/>
                <a:cs typeface="Lucida Sans Unicode" pitchFamily="34" charset="0"/>
              </a:rPr>
              <a:t>DE DEFENSA NACIONA - </a:t>
            </a:r>
            <a:r>
              <a:rPr lang="es-EC" sz="500" b="1" dirty="0" smtClean="0">
                <a:latin typeface="+mj-lt"/>
                <a:cs typeface="Lucida Sans Unicode" pitchFamily="34" charset="0"/>
              </a:rPr>
              <a:t>MIDENA</a:t>
            </a:r>
            <a:endParaRPr lang="es-EC" sz="500" b="1" dirty="0">
              <a:latin typeface="+mj-lt"/>
              <a:cs typeface="Lucida Sans Unicode" pitchFamily="34" charset="0"/>
            </a:endParaRPr>
          </a:p>
        </p:txBody>
      </p:sp>
      <p:sp>
        <p:nvSpPr>
          <p:cNvPr id="2423" name="Rectangle 318"/>
          <p:cNvSpPr>
            <a:spLocks noChangeArrowheads="1"/>
          </p:cNvSpPr>
          <p:nvPr/>
        </p:nvSpPr>
        <p:spPr bwMode="auto">
          <a:xfrm>
            <a:off x="39935150" y="16108378"/>
            <a:ext cx="1702799" cy="36359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FFFFCC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89953" tIns="46777" rIns="89953" bIns="46777"/>
          <a:lstStyle/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MINISTERIO DE JUSTICIA, DERECHOS HUMANOS Y CULTOS</a:t>
            </a:r>
          </a:p>
        </p:txBody>
      </p:sp>
      <p:sp>
        <p:nvSpPr>
          <p:cNvPr id="2082" name="Rectangle 38"/>
          <p:cNvSpPr>
            <a:spLocks noChangeArrowheads="1"/>
          </p:cNvSpPr>
          <p:nvPr/>
        </p:nvSpPr>
        <p:spPr bwMode="auto">
          <a:xfrm>
            <a:off x="41892536" y="16108378"/>
            <a:ext cx="1702799" cy="36359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FFFFCC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lIns="91398" tIns="45694" rIns="91398" bIns="45694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Arial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MINISTERIO DE FINANZAS - MF</a:t>
            </a:r>
            <a:endParaRPr lang="es-EC" sz="500" dirty="0">
              <a:latin typeface="+mj-lt"/>
              <a:cs typeface="Lucida Sans Unicode" pitchFamily="34" charset="0"/>
            </a:endParaRPr>
          </a:p>
        </p:txBody>
      </p:sp>
      <p:cxnSp>
        <p:nvCxnSpPr>
          <p:cNvPr id="484" name="483 Conector recto"/>
          <p:cNvCxnSpPr>
            <a:stCxn id="2398" idx="1"/>
          </p:cNvCxnSpPr>
          <p:nvPr/>
        </p:nvCxnSpPr>
        <p:spPr bwMode="auto">
          <a:xfrm rot="16200000" flipH="1" flipV="1">
            <a:off x="43688045" y="29016437"/>
            <a:ext cx="19118" cy="812668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486" name="485 Conector recto"/>
          <p:cNvCxnSpPr/>
          <p:nvPr/>
        </p:nvCxnSpPr>
        <p:spPr bwMode="auto">
          <a:xfrm rot="16200000" flipH="1">
            <a:off x="42982610" y="29740990"/>
            <a:ext cx="623810" cy="649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</p:cxnSp>
      <p:sp>
        <p:nvSpPr>
          <p:cNvPr id="2496" name="Rectangle 448"/>
          <p:cNvSpPr>
            <a:spLocks noChangeArrowheads="1"/>
          </p:cNvSpPr>
          <p:nvPr/>
        </p:nvSpPr>
        <p:spPr bwMode="auto">
          <a:xfrm>
            <a:off x="16144887" y="16644944"/>
            <a:ext cx="4252913" cy="369407"/>
          </a:xfrm>
          <a:prstGeom prst="rect">
            <a:avLst/>
          </a:prstGeom>
          <a:noFill/>
          <a:ln w="25400">
            <a:noFill/>
            <a:round/>
            <a:headEnd/>
            <a:tailEnd/>
          </a:ln>
          <a:effectLst/>
        </p:spPr>
        <p:txBody>
          <a:bodyPr lIns="77723" tIns="38137" rIns="77723" bIns="38137">
            <a:spAutoFit/>
          </a:bodyPr>
          <a:lstStyle/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19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Lucida Sans Unicode" pitchFamily="34" charset="0"/>
              </a:rPr>
              <a:t>INSTITUCIONES  ADSCRITAS</a:t>
            </a:r>
          </a:p>
        </p:txBody>
      </p:sp>
      <p:cxnSp>
        <p:nvCxnSpPr>
          <p:cNvPr id="489" name="488 Conector recto"/>
          <p:cNvCxnSpPr/>
          <p:nvPr/>
        </p:nvCxnSpPr>
        <p:spPr bwMode="auto">
          <a:xfrm>
            <a:off x="42787886" y="20197764"/>
            <a:ext cx="0" cy="470774"/>
          </a:xfrm>
          <a:prstGeom prst="line">
            <a:avLst/>
          </a:prstGeom>
          <a:noFill/>
          <a:ln w="25400" cmpd="dbl">
            <a:solidFill>
              <a:schemeClr val="tx1"/>
            </a:solidFill>
            <a:round/>
            <a:headEnd/>
            <a:tailEnd/>
          </a:ln>
        </p:spPr>
      </p:cxnSp>
      <p:sp>
        <p:nvSpPr>
          <p:cNvPr id="2512" name="Rectangle 94"/>
          <p:cNvSpPr>
            <a:spLocks noChangeArrowheads="1"/>
          </p:cNvSpPr>
          <p:nvPr/>
        </p:nvSpPr>
        <p:spPr bwMode="auto">
          <a:xfrm>
            <a:off x="42162113" y="20495435"/>
            <a:ext cx="1296000" cy="32956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FFFFCC"/>
              </a:gs>
              <a:gs pos="100000">
                <a:srgbClr val="FFFFFF"/>
              </a:gs>
            </a:gsLst>
            <a:lin ang="13500000" scaled="1"/>
          </a:gra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lIns="17991" tIns="10791" rIns="17991" bIns="10791">
            <a:spAutoFit/>
          </a:bodyPr>
          <a:lstStyle/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1000" b="1" dirty="0" smtClean="0">
              <a:latin typeface="+mj-lt"/>
              <a:cs typeface="Lucida Sans Unicode" pitchFamily="34" charset="0"/>
            </a:endParaRPr>
          </a:p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1000" b="1" dirty="0" smtClean="0">
                <a:latin typeface="+mj-lt"/>
                <a:cs typeface="Lucida Sans Unicode" pitchFamily="34" charset="0"/>
              </a:rPr>
              <a:t>FUERZA </a:t>
            </a:r>
            <a:r>
              <a:rPr lang="es-EC" sz="1000" b="1" dirty="0">
                <a:latin typeface="+mj-lt"/>
                <a:cs typeface="Lucida Sans Unicode" pitchFamily="34" charset="0"/>
              </a:rPr>
              <a:t>NAVAL</a:t>
            </a:r>
          </a:p>
        </p:txBody>
      </p:sp>
      <p:sp>
        <p:nvSpPr>
          <p:cNvPr id="2063" name="Rectangle 16"/>
          <p:cNvSpPr>
            <a:spLocks noChangeArrowheads="1"/>
          </p:cNvSpPr>
          <p:nvPr/>
        </p:nvSpPr>
        <p:spPr bwMode="auto">
          <a:xfrm>
            <a:off x="29219527" y="16121065"/>
            <a:ext cx="1701800" cy="3587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FFFFCC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lIns="91398" tIns="45694" rIns="91398" bIns="45694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Arial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MINISTERIO DE TURISMO - MINTUR</a:t>
            </a:r>
            <a:endParaRPr lang="es-EC" sz="500" dirty="0">
              <a:latin typeface="+mj-lt"/>
              <a:cs typeface="Lucida Sans Unicode" pitchFamily="34" charset="0"/>
            </a:endParaRPr>
          </a:p>
        </p:txBody>
      </p:sp>
      <p:sp>
        <p:nvSpPr>
          <p:cNvPr id="2174" name="Rectangle 156"/>
          <p:cNvSpPr>
            <a:spLocks noChangeArrowheads="1"/>
          </p:cNvSpPr>
          <p:nvPr/>
        </p:nvSpPr>
        <p:spPr bwMode="auto">
          <a:xfrm>
            <a:off x="9183694" y="17360910"/>
            <a:ext cx="1285877" cy="769516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CCECFF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77723" tIns="38137" rIns="77723" bIns="38137">
            <a:spAutoFit/>
          </a:bodyPr>
          <a:lstStyle/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DIRECCIÓN NACIONAL DE SERVICIOS EDUCATIVOS – DINSE - </a:t>
            </a:r>
            <a:r>
              <a:rPr lang="es-EC" sz="500" dirty="0">
                <a:latin typeface="+mj-lt"/>
                <a:cs typeface="Lucida Sans Unicode" pitchFamily="34" charset="0"/>
              </a:rPr>
              <a:t>EN LIQUIDACION</a:t>
            </a: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 smtClean="0">
                <a:latin typeface="+mj-lt"/>
                <a:cs typeface="Lucida Sans Unicode" pitchFamily="34" charset="0"/>
              </a:rPr>
              <a:t>INSTITUTO </a:t>
            </a:r>
            <a:r>
              <a:rPr lang="es-EC" sz="500" b="1" dirty="0">
                <a:latin typeface="+mj-lt"/>
                <a:cs typeface="Lucida Sans Unicode" pitchFamily="34" charset="0"/>
              </a:rPr>
              <a:t>DE IDIOMAS, CIENCIAS Y SABERES ANCESTRALES - IICSAE</a:t>
            </a: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S" sz="500" b="1" dirty="0">
              <a:latin typeface="+mj-lt"/>
              <a:cs typeface="Lucida Sans Unicode" pitchFamily="34" charset="0"/>
            </a:endParaRP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INSTITUTO NACIONAL DE EVALUACIÓN EDUCATIVA - INEVAL</a:t>
            </a:r>
          </a:p>
        </p:txBody>
      </p:sp>
      <p:sp>
        <p:nvSpPr>
          <p:cNvPr id="2242" name="Rectangle 230"/>
          <p:cNvSpPr>
            <a:spLocks noChangeArrowheads="1"/>
          </p:cNvSpPr>
          <p:nvPr/>
        </p:nvSpPr>
        <p:spPr bwMode="auto">
          <a:xfrm>
            <a:off x="7285037" y="16122650"/>
            <a:ext cx="1701800" cy="36671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FFFFCC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89953" tIns="46777" rIns="89953" bIns="46777"/>
          <a:lstStyle/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S" sz="500" b="1" dirty="0" smtClean="0">
              <a:latin typeface="+mj-lt"/>
              <a:cs typeface="Lucida Sans Unicode" pitchFamily="34" charset="0"/>
            </a:endParaRPr>
          </a:p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  <a:p>
            <a:pPr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 smtClean="0">
                <a:latin typeface="+mj-lt"/>
                <a:cs typeface="Lucida Sans Unicode" pitchFamily="34" charset="0"/>
              </a:rPr>
              <a:t>MINISTERIO </a:t>
            </a:r>
            <a:r>
              <a:rPr lang="es-EC" sz="500" b="1" dirty="0">
                <a:latin typeface="+mj-lt"/>
                <a:cs typeface="Lucida Sans Unicode" pitchFamily="34" charset="0"/>
              </a:rPr>
              <a:t>DEL DEPORTE - MD</a:t>
            </a:r>
          </a:p>
        </p:txBody>
      </p:sp>
      <p:sp>
        <p:nvSpPr>
          <p:cNvPr id="2525" name="Rectangle 27"/>
          <p:cNvSpPr>
            <a:spLocks noChangeArrowheads="1"/>
          </p:cNvSpPr>
          <p:nvPr/>
        </p:nvSpPr>
        <p:spPr bwMode="auto">
          <a:xfrm>
            <a:off x="4860937" y="17383123"/>
            <a:ext cx="1214439" cy="538684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CCECFF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77723" tIns="38137" rIns="77723" bIns="38137">
            <a:spAutoFit/>
          </a:bodyPr>
          <a:lstStyle/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SERVICIO</a:t>
            </a:r>
            <a:r>
              <a:rPr lang="es-ES" sz="500" b="1" dirty="0">
                <a:latin typeface="+mj-lt"/>
              </a:rPr>
              <a:t> DE GESTIÓN INMOBILIARIA DEL SECTOR PÚBLICO - </a:t>
            </a:r>
            <a:r>
              <a:rPr lang="es-ES" sz="500" b="1" dirty="0">
                <a:latin typeface="+mj-lt"/>
                <a:cs typeface="Lucida Sans Unicode" pitchFamily="34" charset="0"/>
              </a:rPr>
              <a:t> INMOBILIAR</a:t>
            </a: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S" sz="500" b="1" dirty="0">
              <a:latin typeface="+mj-lt"/>
              <a:cs typeface="Lucida Sans Unicode" pitchFamily="34" charset="0"/>
            </a:endParaRP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SERVICIO DE CONTRATACIÓN DE OBRAS - SECOB</a:t>
            </a:r>
          </a:p>
        </p:txBody>
      </p:sp>
      <p:sp>
        <p:nvSpPr>
          <p:cNvPr id="2495" name="Rectangle 447"/>
          <p:cNvSpPr>
            <a:spLocks noChangeArrowheads="1"/>
          </p:cNvSpPr>
          <p:nvPr/>
        </p:nvSpPr>
        <p:spPr bwMode="auto">
          <a:xfrm>
            <a:off x="2041529" y="16681458"/>
            <a:ext cx="3816351" cy="369407"/>
          </a:xfrm>
          <a:prstGeom prst="rect">
            <a:avLst/>
          </a:prstGeom>
          <a:noFill/>
          <a:ln w="25400">
            <a:noFill/>
            <a:round/>
            <a:headEnd/>
            <a:tailEnd/>
          </a:ln>
          <a:effectLst/>
        </p:spPr>
        <p:txBody>
          <a:bodyPr lIns="77723" tIns="38137" rIns="77723" bIns="38137">
            <a:spAutoFit/>
          </a:bodyPr>
          <a:lstStyle/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19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Lucida Sans Unicode" pitchFamily="34" charset="0"/>
              </a:rPr>
              <a:t>INSTITUCIONES ADSCRITAS</a:t>
            </a:r>
          </a:p>
        </p:txBody>
      </p:sp>
      <p:cxnSp>
        <p:nvCxnSpPr>
          <p:cNvPr id="493" name="492 Conector recto"/>
          <p:cNvCxnSpPr>
            <a:stCxn id="2457" idx="1"/>
          </p:cNvCxnSpPr>
          <p:nvPr/>
        </p:nvCxnSpPr>
        <p:spPr bwMode="auto">
          <a:xfrm flipH="1">
            <a:off x="10109996" y="19111459"/>
            <a:ext cx="426244" cy="0"/>
          </a:xfrm>
          <a:prstGeom prst="line">
            <a:avLst/>
          </a:prstGeom>
          <a:noFill/>
          <a:ln w="25400" cmpd="dbl">
            <a:solidFill>
              <a:srgbClr val="000000"/>
            </a:solidFill>
            <a:miter lim="800000"/>
            <a:headEnd/>
            <a:tailEnd/>
          </a:ln>
        </p:spPr>
      </p:cxnSp>
      <p:sp>
        <p:nvSpPr>
          <p:cNvPr id="2107" name="Rectangle 67"/>
          <p:cNvSpPr>
            <a:spLocks noChangeArrowheads="1"/>
          </p:cNvSpPr>
          <p:nvPr/>
        </p:nvSpPr>
        <p:spPr bwMode="auto">
          <a:xfrm>
            <a:off x="13309607" y="17364076"/>
            <a:ext cx="1368424" cy="107729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CCECFF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77723" tIns="38137" rIns="77723" bIns="38137">
            <a:spAutoFit/>
          </a:bodyPr>
          <a:lstStyle/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PARQUE NACIONAL GALÁPAGOS</a:t>
            </a: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</a:endParaRP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</a:rPr>
              <a:t>AGENCIA DE REGULACIÓN Y CONTROL DE LA BIOSEGURIDAD Y CUARENTENA PARA GALÁPAGOS – ABG</a:t>
            </a: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 smtClean="0">
              <a:latin typeface="+mj-lt"/>
            </a:endParaRP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 smtClean="0">
                <a:latin typeface="+mj-lt"/>
              </a:rPr>
              <a:t>INSTITUTO NACIONAL DE LA BIODIVERSIDAD.</a:t>
            </a: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</a:endParaRP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DEPENDIENTE MAE:</a:t>
            </a: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PROGRAMA DE REPARACION AMBIENTAL Y SOCIAL PRAS</a:t>
            </a:r>
          </a:p>
        </p:txBody>
      </p:sp>
      <p:cxnSp>
        <p:nvCxnSpPr>
          <p:cNvPr id="506" name="505 Conector recto"/>
          <p:cNvCxnSpPr>
            <a:stCxn id="2456" idx="0"/>
          </p:cNvCxnSpPr>
          <p:nvPr/>
        </p:nvCxnSpPr>
        <p:spPr bwMode="auto">
          <a:xfrm flipV="1">
            <a:off x="10107611" y="19111459"/>
            <a:ext cx="1191" cy="1256168"/>
          </a:xfrm>
          <a:prstGeom prst="line">
            <a:avLst/>
          </a:prstGeom>
          <a:noFill/>
          <a:ln w="25400" cmpd="dbl">
            <a:solidFill>
              <a:srgbClr val="000000"/>
            </a:solidFill>
            <a:miter lim="800000"/>
            <a:headEnd/>
            <a:tailEnd/>
          </a:ln>
        </p:spPr>
      </p:cxnSp>
      <p:sp>
        <p:nvSpPr>
          <p:cNvPr id="2463" name="Rectangle 52"/>
          <p:cNvSpPr>
            <a:spLocks noChangeArrowheads="1"/>
          </p:cNvSpPr>
          <p:nvPr/>
        </p:nvSpPr>
        <p:spPr bwMode="auto">
          <a:xfrm>
            <a:off x="3781433" y="20385102"/>
            <a:ext cx="1714498" cy="574942"/>
          </a:xfrm>
          <a:prstGeom prst="rect">
            <a:avLst/>
          </a:prstGeom>
          <a:gradFill rotWithShape="0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3500000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17991" tIns="17991" rIns="17991" bIns="17991">
            <a:spAutoFit/>
          </a:bodyPr>
          <a:lstStyle/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DIRECCIONES ZONALES, DISTRITALES Y CIRCUITALES DE SALUD</a:t>
            </a:r>
          </a:p>
          <a:p>
            <a:pPr algn="just" defTabSz="449051" eaLnBrk="0" hangingPunct="0">
              <a:lnSpc>
                <a:spcPts val="1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SUBSECRETARÍA DE SALUD COSTA INSULAR</a:t>
            </a: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</p:txBody>
      </p:sp>
      <p:cxnSp>
        <p:nvCxnSpPr>
          <p:cNvPr id="473" name="472 Conector recto"/>
          <p:cNvCxnSpPr>
            <a:stCxn id="2337" idx="0"/>
          </p:cNvCxnSpPr>
          <p:nvPr/>
        </p:nvCxnSpPr>
        <p:spPr bwMode="auto">
          <a:xfrm flipH="1" flipV="1">
            <a:off x="28227284" y="18609299"/>
            <a:ext cx="4827" cy="1607511"/>
          </a:xfrm>
          <a:prstGeom prst="line">
            <a:avLst/>
          </a:prstGeom>
          <a:noFill/>
          <a:ln w="25400" cmpd="dbl">
            <a:solidFill>
              <a:srgbClr val="000000"/>
            </a:solidFill>
            <a:miter lim="800000"/>
            <a:headEnd/>
            <a:tailEnd/>
          </a:ln>
        </p:spPr>
      </p:cxnSp>
      <p:cxnSp>
        <p:nvCxnSpPr>
          <p:cNvPr id="475" name="474 Conector recto"/>
          <p:cNvCxnSpPr>
            <a:endCxn id="2491" idx="1"/>
          </p:cNvCxnSpPr>
          <p:nvPr/>
        </p:nvCxnSpPr>
        <p:spPr bwMode="auto">
          <a:xfrm>
            <a:off x="28232111" y="18609299"/>
            <a:ext cx="445287" cy="0"/>
          </a:xfrm>
          <a:prstGeom prst="line">
            <a:avLst/>
          </a:prstGeom>
          <a:noFill/>
          <a:ln w="25400" cmpd="dbl">
            <a:solidFill>
              <a:srgbClr val="000000"/>
            </a:solidFill>
            <a:miter lim="800000"/>
            <a:headEnd/>
            <a:tailEnd/>
          </a:ln>
        </p:spPr>
      </p:cxnSp>
      <p:sp>
        <p:nvSpPr>
          <p:cNvPr id="555" name="Rectangle 447"/>
          <p:cNvSpPr>
            <a:spLocks noChangeArrowheads="1"/>
          </p:cNvSpPr>
          <p:nvPr/>
        </p:nvSpPr>
        <p:spPr bwMode="auto">
          <a:xfrm>
            <a:off x="25639713" y="19359567"/>
            <a:ext cx="4643439" cy="369407"/>
          </a:xfrm>
          <a:prstGeom prst="rect">
            <a:avLst/>
          </a:prstGeom>
          <a:noFill/>
          <a:ln w="25400">
            <a:noFill/>
            <a:round/>
            <a:headEnd/>
            <a:tailEnd/>
          </a:ln>
          <a:effectLst/>
        </p:spPr>
        <p:txBody>
          <a:bodyPr lIns="77723" tIns="38137" rIns="77723" bIns="38137">
            <a:spAutoFit/>
          </a:bodyPr>
          <a:lstStyle/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19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Lucida Sans Unicode" pitchFamily="34" charset="0"/>
              </a:rPr>
              <a:t>ENTIDADES DESCONCENTRADAS</a:t>
            </a:r>
          </a:p>
        </p:txBody>
      </p:sp>
      <p:sp>
        <p:nvSpPr>
          <p:cNvPr id="2101" name="Rectangle 61"/>
          <p:cNvSpPr>
            <a:spLocks noChangeArrowheads="1"/>
          </p:cNvSpPr>
          <p:nvPr/>
        </p:nvSpPr>
        <p:spPr bwMode="auto">
          <a:xfrm>
            <a:off x="27185942" y="16121065"/>
            <a:ext cx="1701800" cy="3587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FFFFCC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91398" tIns="45694" rIns="91398" bIns="45694" anchor="ctr"/>
          <a:lstStyle/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MINISTERIO </a:t>
            </a:r>
            <a:r>
              <a:rPr lang="es-EC" sz="500" b="1" dirty="0" smtClean="0">
                <a:latin typeface="+mj-lt"/>
                <a:cs typeface="Lucida Sans Unicode" pitchFamily="34" charset="0"/>
              </a:rPr>
              <a:t>DEL TRABAJO</a:t>
            </a:r>
            <a:endParaRPr lang="es-EC" sz="500" b="1" dirty="0">
              <a:latin typeface="+mj-lt"/>
              <a:cs typeface="Lucida Sans Unicode" pitchFamily="34" charset="0"/>
            </a:endParaRPr>
          </a:p>
        </p:txBody>
      </p:sp>
      <p:cxnSp>
        <p:nvCxnSpPr>
          <p:cNvPr id="477" name="476 Conector recto"/>
          <p:cNvCxnSpPr>
            <a:stCxn id="602" idx="0"/>
          </p:cNvCxnSpPr>
          <p:nvPr/>
        </p:nvCxnSpPr>
        <p:spPr bwMode="auto">
          <a:xfrm flipV="1">
            <a:off x="12419026" y="19129189"/>
            <a:ext cx="0" cy="1238438"/>
          </a:xfrm>
          <a:prstGeom prst="line">
            <a:avLst/>
          </a:prstGeom>
          <a:noFill/>
          <a:ln w="25400" cmpd="dbl">
            <a:solidFill>
              <a:srgbClr val="000000"/>
            </a:solidFill>
            <a:miter lim="800000"/>
            <a:headEnd/>
            <a:tailEnd/>
          </a:ln>
        </p:spPr>
      </p:cxnSp>
      <p:cxnSp>
        <p:nvCxnSpPr>
          <p:cNvPr id="479" name="478 Conector recto"/>
          <p:cNvCxnSpPr/>
          <p:nvPr/>
        </p:nvCxnSpPr>
        <p:spPr bwMode="auto">
          <a:xfrm flipV="1">
            <a:off x="12430054" y="19129186"/>
            <a:ext cx="534277" cy="16072"/>
          </a:xfrm>
          <a:prstGeom prst="line">
            <a:avLst/>
          </a:prstGeom>
          <a:noFill/>
          <a:ln w="25400" cmpd="dbl">
            <a:solidFill>
              <a:srgbClr val="000000"/>
            </a:solidFill>
            <a:miter lim="800000"/>
            <a:headEnd/>
            <a:tailEnd/>
          </a:ln>
        </p:spPr>
      </p:cxnSp>
      <p:cxnSp>
        <p:nvCxnSpPr>
          <p:cNvPr id="502" name="501 Conector angular"/>
          <p:cNvCxnSpPr>
            <a:endCxn id="682" idx="0"/>
          </p:cNvCxnSpPr>
          <p:nvPr/>
        </p:nvCxnSpPr>
        <p:spPr bwMode="auto">
          <a:xfrm rot="5400000">
            <a:off x="19842860" y="19247543"/>
            <a:ext cx="1843288" cy="504831"/>
          </a:xfrm>
          <a:prstGeom prst="bentConnector3">
            <a:avLst/>
          </a:prstGeom>
          <a:noFill/>
          <a:ln w="25400" cmpd="dbl">
            <a:solidFill>
              <a:srgbClr val="000000"/>
            </a:solidFill>
            <a:miter lim="800000"/>
            <a:headEnd/>
            <a:tailEnd/>
          </a:ln>
        </p:spPr>
      </p:cxnSp>
      <p:sp>
        <p:nvSpPr>
          <p:cNvPr id="2447" name="Rectangle 136"/>
          <p:cNvSpPr>
            <a:spLocks noChangeArrowheads="1"/>
          </p:cNvSpPr>
          <p:nvPr/>
        </p:nvSpPr>
        <p:spPr bwMode="auto">
          <a:xfrm>
            <a:off x="19389728" y="18224501"/>
            <a:ext cx="1827212" cy="38479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CCECFF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lIns="77723" tIns="38137" rIns="77723" bIns="38137">
            <a:spAutoFit/>
          </a:bodyPr>
          <a:lstStyle/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S" sz="500" b="1" dirty="0">
              <a:latin typeface="+mj-lt"/>
              <a:cs typeface="Lucida Sans Unicode" pitchFamily="34" charset="0"/>
            </a:endParaRP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>
                <a:latin typeface="+mj-lt"/>
                <a:cs typeface="Lucida Sans Unicode" pitchFamily="34" charset="0"/>
              </a:rPr>
              <a:t>DIRECCIÓN NACIONAL DE REGISTRO DE DATOS PÚBLICOS - DINARDAP</a:t>
            </a:r>
          </a:p>
          <a:p>
            <a:pPr algn="just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endParaRPr lang="es-EC" sz="500" b="1" dirty="0">
              <a:latin typeface="+mj-lt"/>
              <a:cs typeface="Lucida Sans Unicode" pitchFamily="34" charset="0"/>
            </a:endParaRPr>
          </a:p>
        </p:txBody>
      </p:sp>
      <p:cxnSp>
        <p:nvCxnSpPr>
          <p:cNvPr id="504" name="503 Conector angular"/>
          <p:cNvCxnSpPr>
            <a:stCxn id="2123" idx="2"/>
            <a:endCxn id="2332" idx="0"/>
          </p:cNvCxnSpPr>
          <p:nvPr/>
        </p:nvCxnSpPr>
        <p:spPr bwMode="auto">
          <a:xfrm rot="5400000">
            <a:off x="20223964" y="18286431"/>
            <a:ext cx="3771899" cy="209540"/>
          </a:xfrm>
          <a:prstGeom prst="bentConnector3">
            <a:avLst>
              <a:gd name="adj1" fmla="val 80177"/>
            </a:avLst>
          </a:prstGeom>
          <a:noFill/>
          <a:ln w="25400" cmpd="dbl">
            <a:solidFill>
              <a:srgbClr val="000000"/>
            </a:solidFill>
            <a:miter lim="800000"/>
            <a:headEnd/>
            <a:tailEnd/>
          </a:ln>
        </p:spPr>
      </p:cxnSp>
      <p:cxnSp>
        <p:nvCxnSpPr>
          <p:cNvPr id="514" name="513 Conector angular"/>
          <p:cNvCxnSpPr>
            <a:endCxn id="2481" idx="0"/>
          </p:cNvCxnSpPr>
          <p:nvPr/>
        </p:nvCxnSpPr>
        <p:spPr bwMode="auto">
          <a:xfrm rot="5400000">
            <a:off x="22304776" y="18059798"/>
            <a:ext cx="3860797" cy="577055"/>
          </a:xfrm>
          <a:prstGeom prst="bentConnector3">
            <a:avLst>
              <a:gd name="adj1" fmla="val 80790"/>
            </a:avLst>
          </a:prstGeom>
          <a:noFill/>
          <a:ln w="25400" cmpd="dbl">
            <a:solidFill>
              <a:srgbClr val="000000"/>
            </a:solidFill>
            <a:miter lim="800000"/>
            <a:headEnd/>
            <a:tailEnd/>
          </a:ln>
        </p:spPr>
      </p:cxnSp>
      <p:sp>
        <p:nvSpPr>
          <p:cNvPr id="2077" name="Rectangle 32"/>
          <p:cNvSpPr>
            <a:spLocks noChangeArrowheads="1"/>
          </p:cNvSpPr>
          <p:nvPr/>
        </p:nvSpPr>
        <p:spPr bwMode="auto">
          <a:xfrm>
            <a:off x="23306085" y="16121065"/>
            <a:ext cx="1701800" cy="3587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FFFFCC"/>
              </a:gs>
              <a:gs pos="100000">
                <a:srgbClr val="FFFFFF"/>
              </a:gs>
            </a:gsLst>
            <a:lin ang="13500000" scaled="1"/>
          </a:gra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lIns="91398" tIns="45694" rIns="91398" bIns="45694" anchor="ctr"/>
          <a:lstStyle/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MINISTERIO DE AGRICULTURA, </a:t>
            </a:r>
          </a:p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GANADERÍA, ACUACULTURA</a:t>
            </a:r>
          </a:p>
          <a:p>
            <a:pPr algn="ctr" eaLnBrk="0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 Y PESCA - MAGAP</a:t>
            </a:r>
          </a:p>
        </p:txBody>
      </p:sp>
      <p:sp>
        <p:nvSpPr>
          <p:cNvPr id="501" name="Rectangle 257"/>
          <p:cNvSpPr>
            <a:spLocks noChangeArrowheads="1"/>
          </p:cNvSpPr>
          <p:nvPr/>
        </p:nvSpPr>
        <p:spPr bwMode="auto">
          <a:xfrm>
            <a:off x="20762913" y="13033390"/>
            <a:ext cx="1016002" cy="309561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/>
          </a:gra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lIns="17991" tIns="46777" rIns="17991" bIns="46777" anchor="ctr"/>
          <a:lstStyle/>
          <a:p>
            <a:pPr marL="92031" indent="-92031"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S" sz="500" b="1" dirty="0" smtClean="0">
                <a:latin typeface="+mj-lt"/>
                <a:cs typeface="Lucida Sans Unicode" pitchFamily="34" charset="0"/>
              </a:rPr>
              <a:t>AGENCIA DE REGULACIÓN Y CONTROL DE AGUA - ARCA</a:t>
            </a:r>
            <a:endParaRPr lang="es-EC" sz="500" b="1" dirty="0">
              <a:latin typeface="+mj-lt"/>
              <a:cs typeface="Lucida Sans Unicode" pitchFamily="34" charset="0"/>
            </a:endParaRPr>
          </a:p>
        </p:txBody>
      </p:sp>
      <p:sp>
        <p:nvSpPr>
          <p:cNvPr id="503" name="Line 158"/>
          <p:cNvSpPr>
            <a:spLocks noChangeShapeType="1"/>
          </p:cNvSpPr>
          <p:nvPr/>
        </p:nvSpPr>
        <p:spPr bwMode="auto">
          <a:xfrm>
            <a:off x="21207424" y="12679364"/>
            <a:ext cx="2453" cy="33178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505" name="Rectangle 359"/>
          <p:cNvSpPr>
            <a:spLocks noChangeArrowheads="1"/>
          </p:cNvSpPr>
          <p:nvPr/>
        </p:nvSpPr>
        <p:spPr bwMode="auto">
          <a:xfrm>
            <a:off x="14265277" y="28325784"/>
            <a:ext cx="1468439" cy="360365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50000">
                <a:srgbClr val="DBFFDB"/>
              </a:gs>
              <a:gs pos="100000">
                <a:schemeClr val="hlink"/>
              </a:gs>
            </a:gsLst>
            <a:lin ang="13500000" scaled="1"/>
          </a:gradFill>
          <a:ln w="2540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7991" tIns="46777" rIns="17991" bIns="46777" anchor="ctr"/>
          <a:lstStyle/>
          <a:p>
            <a:pPr marL="92031" indent="-92031" algn="ctr" defTabSz="449051" eaLnBrk="0" hangingPunct="0">
              <a:lnSpc>
                <a:spcPct val="90000"/>
              </a:lnSpc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EMPRESA PÚBLICA </a:t>
            </a:r>
            <a:r>
              <a:rPr lang="es-EC" sz="500" b="1" dirty="0" smtClean="0">
                <a:latin typeface="+mj-lt"/>
                <a:cs typeface="Lucida Sans Unicode" pitchFamily="34" charset="0"/>
              </a:rPr>
              <a:t>DEL AGUA</a:t>
            </a:r>
            <a:endParaRPr lang="es-EC" sz="500" b="1" dirty="0">
              <a:latin typeface="+mj-lt"/>
              <a:cs typeface="Lucida Sans Unicode" pitchFamily="34" charset="0"/>
            </a:endParaRPr>
          </a:p>
        </p:txBody>
      </p:sp>
      <p:sp>
        <p:nvSpPr>
          <p:cNvPr id="507" name="Rectangle 359"/>
          <p:cNvSpPr>
            <a:spLocks noChangeArrowheads="1"/>
          </p:cNvSpPr>
          <p:nvPr/>
        </p:nvSpPr>
        <p:spPr bwMode="auto">
          <a:xfrm>
            <a:off x="14277980" y="28892499"/>
            <a:ext cx="1468439" cy="360365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50000">
                <a:srgbClr val="DBFFDB"/>
              </a:gs>
              <a:gs pos="100000">
                <a:schemeClr val="hlink"/>
              </a:gs>
            </a:gsLst>
            <a:lin ang="13500000" scaled="1"/>
          </a:gradFill>
          <a:ln w="2540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7991" tIns="46777" rIns="17991" bIns="46777" anchor="ctr"/>
          <a:lstStyle/>
          <a:p>
            <a:pPr marL="92031" indent="-92031" algn="ctr" defTabSz="449051" eaLnBrk="0" hangingPunct="0">
              <a:lnSpc>
                <a:spcPct val="90000"/>
              </a:lnSpc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EMPRESA </a:t>
            </a:r>
            <a:r>
              <a:rPr lang="es-EC" sz="500" b="1" dirty="0" smtClean="0">
                <a:latin typeface="+mj-lt"/>
                <a:cs typeface="Lucida Sans Unicode" pitchFamily="34" charset="0"/>
              </a:rPr>
              <a:t>PÚBLICA CENTROS DE ENTRENAMIENTOPARA EL ALTO RENDIMIENTO- CEAR EP</a:t>
            </a:r>
            <a:endParaRPr lang="es-EC" sz="500" b="1" dirty="0">
              <a:latin typeface="+mj-lt"/>
              <a:cs typeface="Lucida Sans Unicode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573854" y="1071444"/>
            <a:ext cx="10787138" cy="2105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8" name="507 Imagen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71808" y="33504296"/>
            <a:ext cx="503464" cy="356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09" name="Rectangle 257"/>
          <p:cNvSpPr>
            <a:spLocks noChangeArrowheads="1"/>
          </p:cNvSpPr>
          <p:nvPr/>
        </p:nvSpPr>
        <p:spPr bwMode="auto">
          <a:xfrm>
            <a:off x="22217060" y="12977781"/>
            <a:ext cx="1016002" cy="309561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/>
          </a:gra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lIns="17991" tIns="46777" rIns="17991" bIns="46777" anchor="ctr">
            <a:normAutofit/>
          </a:bodyPr>
          <a:lstStyle/>
          <a:p>
            <a:pPr marL="92031" indent="-92031"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 smtClean="0">
                <a:latin typeface="+mj-lt"/>
                <a:cs typeface="Lucida Sans Unicode" pitchFamily="34" charset="0"/>
              </a:rPr>
              <a:t>INSTITUTO DE FOMENTO AL </a:t>
            </a:r>
          </a:p>
          <a:p>
            <a:pPr marL="92031" indent="-92031" algn="ctr" defTabSz="449051" eaLnBrk="0" hangingPunct="0"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 smtClean="0">
                <a:latin typeface="+mj-lt"/>
                <a:cs typeface="Lucida Sans Unicode" pitchFamily="34" charset="0"/>
              </a:rPr>
              <a:t>TALENTO HUMANO</a:t>
            </a:r>
            <a:endParaRPr lang="es-EC" sz="500" b="1" dirty="0">
              <a:latin typeface="+mj-lt"/>
              <a:cs typeface="Lucida Sans Unicode" pitchFamily="34" charset="0"/>
            </a:endParaRPr>
          </a:p>
        </p:txBody>
      </p:sp>
      <p:sp>
        <p:nvSpPr>
          <p:cNvPr id="511" name="Line 158"/>
          <p:cNvSpPr>
            <a:spLocks noChangeShapeType="1"/>
          </p:cNvSpPr>
          <p:nvPr/>
        </p:nvSpPr>
        <p:spPr bwMode="auto">
          <a:xfrm>
            <a:off x="23360068" y="12644400"/>
            <a:ext cx="0" cy="215901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dirty="0">
              <a:latin typeface="+mj-lt"/>
            </a:endParaRPr>
          </a:p>
        </p:txBody>
      </p:sp>
      <p:sp>
        <p:nvSpPr>
          <p:cNvPr id="513" name="Line 160"/>
          <p:cNvSpPr>
            <a:spLocks noChangeShapeType="1"/>
          </p:cNvSpPr>
          <p:nvPr/>
        </p:nvSpPr>
        <p:spPr bwMode="auto">
          <a:xfrm>
            <a:off x="22645688" y="12858714"/>
            <a:ext cx="0" cy="144464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lIns="91398" tIns="45694" rIns="91398" bIns="45694"/>
          <a:lstStyle/>
          <a:p>
            <a:pPr>
              <a:defRPr/>
            </a:pPr>
            <a:endParaRPr lang="es-ES" sz="500" dirty="0">
              <a:latin typeface="+mj-lt"/>
            </a:endParaRPr>
          </a:p>
        </p:txBody>
      </p:sp>
      <p:cxnSp>
        <p:nvCxnSpPr>
          <p:cNvPr id="556" name="555 Conector recto"/>
          <p:cNvCxnSpPr>
            <a:stCxn id="513" idx="0"/>
            <a:endCxn id="511" idx="1"/>
          </p:cNvCxnSpPr>
          <p:nvPr/>
        </p:nvCxnSpPr>
        <p:spPr bwMode="auto">
          <a:xfrm rot="16200000" flipH="1">
            <a:off x="23002085" y="12502317"/>
            <a:ext cx="1587" cy="7143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88" name="587 Conector recto"/>
          <p:cNvCxnSpPr/>
          <p:nvPr/>
        </p:nvCxnSpPr>
        <p:spPr bwMode="auto">
          <a:xfrm rot="5400000">
            <a:off x="23752183" y="12822995"/>
            <a:ext cx="357190" cy="1588"/>
          </a:xfrm>
          <a:prstGeom prst="line">
            <a:avLst/>
          </a:prstGeom>
          <a:solidFill>
            <a:schemeClr val="accent1"/>
          </a:solidFill>
          <a:ln w="28575" cap="flat" cmpd="dbl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0" name="Rectangle 132"/>
          <p:cNvSpPr>
            <a:spLocks noChangeArrowheads="1"/>
          </p:cNvSpPr>
          <p:nvPr/>
        </p:nvSpPr>
        <p:spPr bwMode="auto">
          <a:xfrm>
            <a:off x="20216796" y="30176877"/>
            <a:ext cx="1489075" cy="327023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50000">
                <a:srgbClr val="DBFFDB"/>
              </a:gs>
              <a:gs pos="100000">
                <a:schemeClr val="hlink"/>
              </a:gs>
            </a:gsLst>
            <a:lin ang="13500000" scaled="1"/>
          </a:gradFill>
          <a:ln w="2540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7991" tIns="46777" rIns="17991" bIns="46777" anchor="ctr"/>
          <a:lstStyle/>
          <a:p>
            <a:pPr marL="92031" indent="-92031" algn="ctr" defTabSz="449051" eaLnBrk="0" hangingPunct="0">
              <a:lnSpc>
                <a:spcPct val="90000"/>
              </a:lnSpc>
              <a:buClr>
                <a:srgbClr val="000000"/>
              </a:buClr>
              <a:buSzPct val="100000"/>
              <a:tabLst>
                <a:tab pos="0" algn="l"/>
                <a:tab pos="447461" algn="l"/>
                <a:tab pos="896508" algn="l"/>
                <a:tab pos="1345554" algn="l"/>
                <a:tab pos="1794605" algn="l"/>
                <a:tab pos="2243651" algn="l"/>
                <a:tab pos="2692698" algn="l"/>
                <a:tab pos="3141749" algn="l"/>
                <a:tab pos="3590795" algn="l"/>
                <a:tab pos="4039837" algn="l"/>
                <a:tab pos="4488893" algn="l"/>
                <a:tab pos="4937934" algn="l"/>
                <a:tab pos="5386985" algn="l"/>
                <a:tab pos="5836036" algn="l"/>
                <a:tab pos="6285078" algn="l"/>
                <a:tab pos="6734124" algn="l"/>
                <a:tab pos="7183175" algn="l"/>
                <a:tab pos="7632226" algn="l"/>
                <a:tab pos="8081273" algn="l"/>
                <a:tab pos="8530314" algn="l"/>
                <a:tab pos="8979365" algn="l"/>
              </a:tabLst>
              <a:defRPr/>
            </a:pPr>
            <a:r>
              <a:rPr lang="es-EC" sz="500" b="1" dirty="0">
                <a:latin typeface="+mj-lt"/>
                <a:cs typeface="Lucida Sans Unicode" pitchFamily="34" charset="0"/>
              </a:rPr>
              <a:t>EMPRESA </a:t>
            </a:r>
            <a:r>
              <a:rPr lang="es-EC" sz="500" b="1" dirty="0" smtClean="0">
                <a:latin typeface="+mj-lt"/>
                <a:cs typeface="Lucida Sans Unicode" pitchFamily="34" charset="0"/>
              </a:rPr>
              <a:t>PÚBLICA EL TELEGRAFO EP</a:t>
            </a:r>
            <a:endParaRPr lang="es-EC" sz="500" b="1" dirty="0">
              <a:latin typeface="+mj-lt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6291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9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6291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9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6830</TotalTime>
  <Words>3122</Words>
  <Application>Microsoft Office PowerPoint</Application>
  <PresentationFormat>Personalizado</PresentationFormat>
  <Paragraphs>700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Lucida Sans Unicode</vt:lpstr>
      <vt:lpstr>Times New Roman</vt:lpstr>
      <vt:lpstr>Wingdings</vt:lpstr>
      <vt:lpstr>Diseño predeterminado</vt:lpstr>
      <vt:lpstr>Presentación de PowerPoint</vt:lpstr>
    </vt:vector>
  </TitlesOfParts>
  <Company>MRL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Fernando Pérez</dc:creator>
  <cp:lastModifiedBy>USER</cp:lastModifiedBy>
  <cp:revision>474</cp:revision>
  <cp:lastPrinted>2014-03-26T17:20:15Z</cp:lastPrinted>
  <dcterms:created xsi:type="dcterms:W3CDTF">2011-03-15T17:13:40Z</dcterms:created>
  <dcterms:modified xsi:type="dcterms:W3CDTF">2015-08-07T13:58:50Z</dcterms:modified>
</cp:coreProperties>
</file>