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641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639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32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779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227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957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64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943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683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61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CB71-BBFA-412F-BAF1-74C59E92F723}" type="datetimeFigureOut">
              <a:rPr lang="es-CO" smtClean="0"/>
              <a:t>10/05/2019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0F2C3-42C6-47A3-8AD0-08AB693F7F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896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86771"/>
              </p:ext>
            </p:extLst>
          </p:nvPr>
        </p:nvGraphicFramePr>
        <p:xfrm>
          <a:off x="0" y="0"/>
          <a:ext cx="5476377" cy="21208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60561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98525278"/>
                    </a:ext>
                  </a:extLst>
                </a:gridCol>
                <a:gridCol w="1887016">
                  <a:extLst>
                    <a:ext uri="{9D8B030D-6E8A-4147-A177-3AD203B41FA5}">
                      <a16:colId xmlns:a16="http://schemas.microsoft.com/office/drawing/2014/main" val="688452743"/>
                    </a:ext>
                  </a:extLst>
                </a:gridCol>
              </a:tblGrid>
              <a:tr h="318818"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INGRESOS BRUTOS ANUALES 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CO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consolidada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  <a:tr h="371416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Igual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superior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163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20376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9958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97403"/>
                  </a:ext>
                </a:extLst>
              </a:tr>
              <a:tr h="327405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13.334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11.6%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22834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610570"/>
              </p:ext>
            </p:extLst>
          </p:nvPr>
        </p:nvGraphicFramePr>
        <p:xfrm>
          <a:off x="0" y="2291434"/>
          <a:ext cx="5476377" cy="21208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60561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98525278"/>
                    </a:ext>
                  </a:extLst>
                </a:gridCol>
                <a:gridCol w="1887016">
                  <a:extLst>
                    <a:ext uri="{9D8B030D-6E8A-4147-A177-3AD203B41FA5}">
                      <a16:colId xmlns:a16="http://schemas.microsoft.com/office/drawing/2014/main" val="688452743"/>
                    </a:ext>
                  </a:extLst>
                </a:gridCol>
              </a:tblGrid>
              <a:tr h="318818"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INGRESOS BRUTOS ANUALES 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CO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consolidada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  <a:tr h="371416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Igual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superior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163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20376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9958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97403"/>
                  </a:ext>
                </a:extLst>
              </a:tr>
              <a:tr h="327405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13.334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22834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961571"/>
              </p:ext>
            </p:extLst>
          </p:nvPr>
        </p:nvGraphicFramePr>
        <p:xfrm>
          <a:off x="0" y="4582869"/>
          <a:ext cx="5476377" cy="21208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60561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98525278"/>
                    </a:ext>
                  </a:extLst>
                </a:gridCol>
                <a:gridCol w="1887016">
                  <a:extLst>
                    <a:ext uri="{9D8B030D-6E8A-4147-A177-3AD203B41FA5}">
                      <a16:colId xmlns:a16="http://schemas.microsoft.com/office/drawing/2014/main" val="688452743"/>
                    </a:ext>
                  </a:extLst>
                </a:gridCol>
              </a:tblGrid>
              <a:tr h="318818"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INGRESOS BRUTOS ANUALES 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CO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consolidada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  <a:tr h="371416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Igual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superior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163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20376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9958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97403"/>
                  </a:ext>
                </a:extLst>
              </a:tr>
              <a:tr h="327405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13.334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22834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88554"/>
              </p:ext>
            </p:extLst>
          </p:nvPr>
        </p:nvGraphicFramePr>
        <p:xfrm>
          <a:off x="5816221" y="-1"/>
          <a:ext cx="5476377" cy="21208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60561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98525278"/>
                    </a:ext>
                  </a:extLst>
                </a:gridCol>
                <a:gridCol w="1887016">
                  <a:extLst>
                    <a:ext uri="{9D8B030D-6E8A-4147-A177-3AD203B41FA5}">
                      <a16:colId xmlns:a16="http://schemas.microsoft.com/office/drawing/2014/main" val="688452743"/>
                    </a:ext>
                  </a:extLst>
                </a:gridCol>
              </a:tblGrid>
              <a:tr h="318818"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INGRESOS BRUTOS ANUALES 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CO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consolidada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  <a:tr h="371416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Igual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superior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163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20376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9958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97403"/>
                  </a:ext>
                </a:extLst>
              </a:tr>
              <a:tr h="327405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13.334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22834"/>
                  </a:ext>
                </a:extLst>
              </a:tr>
            </a:tbl>
          </a:graphicData>
        </a:graphic>
      </p:graphicFrame>
      <p:pic>
        <p:nvPicPr>
          <p:cNvPr id="15" name="Imagen 14" descr="http://www.secretariasenado.gov.co/senado/graficas/estatuto_tributario_obj_24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644" y="2120836"/>
            <a:ext cx="5196954" cy="3285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238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887278"/>
              </p:ext>
            </p:extLst>
          </p:nvPr>
        </p:nvGraphicFramePr>
        <p:xfrm>
          <a:off x="0" y="740229"/>
          <a:ext cx="5476377" cy="24384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19869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  <a:gridCol w="1569492">
                  <a:extLst>
                    <a:ext uri="{9D8B030D-6E8A-4147-A177-3AD203B41FA5}">
                      <a16:colId xmlns:a16="http://schemas.microsoft.com/office/drawing/2014/main" val="3798525278"/>
                    </a:ext>
                  </a:extLst>
                </a:gridCol>
                <a:gridCol w="1887016">
                  <a:extLst>
                    <a:ext uri="{9D8B030D-6E8A-4147-A177-3AD203B41FA5}">
                      <a16:colId xmlns:a16="http://schemas.microsoft.com/office/drawing/2014/main" val="688452743"/>
                    </a:ext>
                  </a:extLst>
                </a:gridCol>
              </a:tblGrid>
              <a:tr h="318818"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INGRESOS BRUTOS ANUALES </a:t>
                      </a:r>
                      <a:endParaRPr lang="es-CO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CO" sz="1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</a:t>
                      </a:r>
                      <a:r>
                        <a:rPr lang="es-CO" sz="1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consolidada</a:t>
                      </a:r>
                      <a:endParaRPr lang="es-CO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  <a:tr h="371416"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Igual</a:t>
                      </a:r>
                      <a:r>
                        <a:rPr lang="es-CO" sz="1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superior (UVT)</a:t>
                      </a:r>
                      <a:endParaRPr lang="es-CO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Inferior (UVT)</a:t>
                      </a:r>
                      <a:endParaRPr lang="es-CO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163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2.0%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20376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es-CO" sz="18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2.8%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9958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8.1%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97403"/>
                  </a:ext>
                </a:extLst>
              </a:tr>
              <a:tr h="327405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CO" sz="18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80.000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11.6%</a:t>
                      </a:r>
                      <a:endParaRPr lang="es-CO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22834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13668"/>
              </p:ext>
            </p:extLst>
          </p:nvPr>
        </p:nvGraphicFramePr>
        <p:xfrm>
          <a:off x="6387152" y="4113410"/>
          <a:ext cx="5476377" cy="21208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60561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98525278"/>
                    </a:ext>
                  </a:extLst>
                </a:gridCol>
                <a:gridCol w="1887016">
                  <a:extLst>
                    <a:ext uri="{9D8B030D-6E8A-4147-A177-3AD203B41FA5}">
                      <a16:colId xmlns:a16="http://schemas.microsoft.com/office/drawing/2014/main" val="688452743"/>
                    </a:ext>
                  </a:extLst>
                </a:gridCol>
              </a:tblGrid>
              <a:tr h="318818"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INGRESOS BRUTOS ANUALES 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CO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consolidada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  <a:tr h="371416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Igual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superior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163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20376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9958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97403"/>
                  </a:ext>
                </a:extLst>
              </a:tr>
              <a:tr h="327405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22834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13247"/>
              </p:ext>
            </p:extLst>
          </p:nvPr>
        </p:nvGraphicFramePr>
        <p:xfrm>
          <a:off x="95534" y="4541925"/>
          <a:ext cx="5476377" cy="21208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60561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98525278"/>
                    </a:ext>
                  </a:extLst>
                </a:gridCol>
                <a:gridCol w="1887016">
                  <a:extLst>
                    <a:ext uri="{9D8B030D-6E8A-4147-A177-3AD203B41FA5}">
                      <a16:colId xmlns:a16="http://schemas.microsoft.com/office/drawing/2014/main" val="688452743"/>
                    </a:ext>
                  </a:extLst>
                </a:gridCol>
              </a:tblGrid>
              <a:tr h="318818"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INGRESOS BRUTOS ANUALES 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CO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consolidada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  <a:tr h="371416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Igual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superior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163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20376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9958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97403"/>
                  </a:ext>
                </a:extLst>
              </a:tr>
              <a:tr h="327405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22834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88554"/>
              </p:ext>
            </p:extLst>
          </p:nvPr>
        </p:nvGraphicFramePr>
        <p:xfrm>
          <a:off x="5816221" y="-1"/>
          <a:ext cx="5476377" cy="21208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60561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98525278"/>
                    </a:ext>
                  </a:extLst>
                </a:gridCol>
                <a:gridCol w="1887016">
                  <a:extLst>
                    <a:ext uri="{9D8B030D-6E8A-4147-A177-3AD203B41FA5}">
                      <a16:colId xmlns:a16="http://schemas.microsoft.com/office/drawing/2014/main" val="688452743"/>
                    </a:ext>
                  </a:extLst>
                </a:gridCol>
              </a:tblGrid>
              <a:tr h="318818"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INGRESOS BRUTOS ANUALES 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CO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consolidada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  <a:tr h="371416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Igual</a:t>
                      </a:r>
                      <a:r>
                        <a:rPr lang="es-CO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superior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Inferior (UVT)</a:t>
                      </a:r>
                      <a:endParaRPr lang="es-CO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163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20376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99586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97403"/>
                  </a:ext>
                </a:extLst>
              </a:tr>
              <a:tr h="327405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CO" sz="1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80.000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7.0 %</a:t>
                      </a:r>
                      <a:endParaRPr lang="es-CO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2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9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139150"/>
              </p:ext>
            </p:extLst>
          </p:nvPr>
        </p:nvGraphicFramePr>
        <p:xfrm>
          <a:off x="928914" y="406400"/>
          <a:ext cx="9550399" cy="6675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9550399">
                  <a:extLst>
                    <a:ext uri="{9D8B030D-6E8A-4147-A177-3AD203B41FA5}">
                      <a16:colId xmlns:a16="http://schemas.microsoft.com/office/drawing/2014/main" val="2325280517"/>
                    </a:ext>
                  </a:extLst>
                </a:gridCol>
              </a:tblGrid>
              <a:tr h="6262914">
                <a:tc>
                  <a:txBody>
                    <a:bodyPr/>
                    <a:lstStyle/>
                    <a:p>
                      <a:pPr algn="ctr"/>
                      <a:r>
                        <a:rPr lang="es-CO" sz="18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ARTÍCULO 910. DECLARACIÓN Y PAGO DEL IMPUESTO UNIFICADO BAJO EL RÉGIMEN SIMPLE DE TRIBUTACIÓN (SIMPLE).</a:t>
                      </a:r>
                    </a:p>
                    <a:p>
                      <a:pPr algn="ctr"/>
                      <a:endParaRPr lang="es-CO" sz="1800" i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CO" sz="18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contribuyentes deberán presentar una declaración anual consolidada dentro de los plazos que fije el Gobierno nacional y en el formulario simplificado señalado por la DIAN. Lo anterior sin perjuicio del pago del anticipo bimestral a través del recibo electrónico Simple, con independencia de que haya saldo a pagar de anticipo, Dicho anticipo se descontará del valor a pagar en la declaración consolidada anual.</a:t>
                      </a:r>
                    </a:p>
                    <a:p>
                      <a:pPr algn="just"/>
                      <a:endParaRPr lang="es-CO" sz="1800" b="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CO" sz="18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declaración deberá transmitirse y presentarse con pago mediante los sistemas electrónicos de la DIAN, año gravable reportados mediante los recibos electrónicos del Simple.</a:t>
                      </a:r>
                    </a:p>
                    <a:p>
                      <a:pPr algn="just"/>
                      <a:endParaRPr lang="es-CO" sz="1800" b="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CO" sz="18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caso de que los valores pagados bimestralmente sean superiores al impuesto unificado bajo el Régimen Simple de Tributación (Simple), se reconocerá un saldo a favor compensable de forma automática con los recibos electrónicos Simple de los meses siguientes o con las declaraciones consolidadas anuales siguientes. El contribuyente deberá informar en la declaración la territorialidad de los ingresos obtenidos.</a:t>
                      </a:r>
                    </a:p>
                    <a:p>
                      <a:pPr algn="just"/>
                      <a:endParaRPr lang="es-CO" sz="1800" b="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CO" sz="18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PARÁGRAFO. </a:t>
                      </a:r>
                      <a:r>
                        <a:rPr lang="es-CO" sz="18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pago del impuesto unificado bajo el Régimen Simple de Tributación (Simple) podrá realizarse a través de las redes electrónicas de pago y entidades financieras, incluidas sus redes de corresponsales, que para el efecto determine el Gobierno nacional.</a:t>
                      </a:r>
                    </a:p>
                    <a:p>
                      <a:pPr algn="ctr"/>
                      <a:endParaRPr lang="es-CO" sz="18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03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845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476</Words>
  <Application>Microsoft Office PowerPoint</Application>
  <PresentationFormat>Panorámica</PresentationFormat>
  <Paragraphs>145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sandoval</dc:creator>
  <cp:lastModifiedBy>daniela sandoval</cp:lastModifiedBy>
  <cp:revision>6</cp:revision>
  <dcterms:created xsi:type="dcterms:W3CDTF">2019-05-10T04:24:00Z</dcterms:created>
  <dcterms:modified xsi:type="dcterms:W3CDTF">2019-05-11T04:50:09Z</dcterms:modified>
</cp:coreProperties>
</file>