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4" r:id="rId3"/>
    <p:sldId id="259" r:id="rId4"/>
    <p:sldId id="262" r:id="rId5"/>
    <p:sldId id="263" r:id="rId6"/>
    <p:sldId id="265" r:id="rId7"/>
    <p:sldId id="266" r:id="rId8"/>
    <p:sldId id="260" r:id="rId9"/>
    <p:sldId id="261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E5E14D"/>
    <a:srgbClr val="C7E6A4"/>
    <a:srgbClr val="619428"/>
    <a:srgbClr val="6BA42C"/>
    <a:srgbClr val="85CA3A"/>
    <a:srgbClr val="92D050"/>
    <a:srgbClr val="D6EDBD"/>
    <a:srgbClr val="003399"/>
    <a:srgbClr val="61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30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7E85-CF2A-48AF-9E40-309DF5DB192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364F-EB06-4ED4-8FBB-F76E82B9C7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kEu30HNkH-c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arp.gob.pe/busqueda/jurisprud_res2.asp" TargetMode="External"/><Relationship Id="rId2" Type="http://schemas.openxmlformats.org/officeDocument/2006/relationships/hyperlink" Target="file:///C:\Users\USER\AppData\Local\Packages\Microsoft.MicrosoftEdge_8wekyb3d8bbwe\TempState\Downloads\869-2017-SUNARP-TR-L%20(1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USER\Documents\My%20Cmaps\sucesionintestada.cma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gadoperu.com/codigo-civil-seccion-tercera-sucesion-intestada-titulo-13-abogado-legal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gadoperu.com/codigo-civil-seccion-tercera-sucesion-intestada-titulo-13-abogado-legal.ph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gadoperu.com/codigo-civil-seccion-tercera-sucesion-intestada-titulo-13-abogado-legal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25" t="17232" r="13213" b="66340"/>
          <a:stretch/>
        </p:blipFill>
        <p:spPr>
          <a:xfrm>
            <a:off x="161365" y="3154418"/>
            <a:ext cx="8982635" cy="283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1371600" y="692332"/>
            <a:ext cx="628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/>
              <a:t>Universidad Inca Garcilaso de la Vega</a:t>
            </a:r>
          </a:p>
          <a:p>
            <a:pPr algn="ctr"/>
            <a:r>
              <a:rPr lang="es-PE" sz="2400" dirty="0" smtClean="0"/>
              <a:t>Unidad de Post grado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33" y="1702637"/>
            <a:ext cx="1174568" cy="14094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39388" y="4171724"/>
            <a:ext cx="5747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endParaRPr lang="es-PE" sz="2000" dirty="0" smtClean="0"/>
          </a:p>
          <a:p>
            <a:pPr algn="ctr"/>
            <a:r>
              <a:rPr lang="es-PE" sz="2000" dirty="0" err="1" smtClean="0"/>
              <a:t>Frezya</a:t>
            </a:r>
            <a:r>
              <a:rPr lang="es-PE" sz="2000" dirty="0" smtClean="0"/>
              <a:t> Loyola </a:t>
            </a:r>
            <a:r>
              <a:rPr lang="es-PE" sz="2000" dirty="0" err="1"/>
              <a:t>D</a:t>
            </a:r>
            <a:r>
              <a:rPr lang="es-PE" sz="2000" dirty="0" err="1" smtClean="0"/>
              <a:t>aviran</a:t>
            </a:r>
            <a:endParaRPr lang="en-U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04903" y="6029265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2019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96" y="3154418"/>
            <a:ext cx="3024604" cy="28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925933" y="4271554"/>
            <a:ext cx="154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SUCESION INTESTADA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944" y="3154417"/>
            <a:ext cx="3363055" cy="28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ector recto 10"/>
          <p:cNvCxnSpPr/>
          <p:nvPr/>
        </p:nvCxnSpPr>
        <p:spPr>
          <a:xfrm>
            <a:off x="8765177" y="4917885"/>
            <a:ext cx="248194" cy="1766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723554" y="4917885"/>
            <a:ext cx="283028" cy="2201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7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169816" y="2312126"/>
            <a:ext cx="8830493" cy="3918857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upo 18"/>
          <p:cNvGrpSpPr/>
          <p:nvPr/>
        </p:nvGrpSpPr>
        <p:grpSpPr>
          <a:xfrm>
            <a:off x="313509" y="3185933"/>
            <a:ext cx="8582295" cy="2497415"/>
            <a:chOff x="418012" y="2167030"/>
            <a:chExt cx="8582295" cy="2497415"/>
          </a:xfrm>
          <a:solidFill>
            <a:srgbClr val="FFC000"/>
          </a:solidFill>
        </p:grpSpPr>
        <p:sp>
          <p:nvSpPr>
            <p:cNvPr id="4" name="Elipse 3"/>
            <p:cNvSpPr/>
            <p:nvPr/>
          </p:nvSpPr>
          <p:spPr>
            <a:xfrm>
              <a:off x="418012" y="2403566"/>
              <a:ext cx="2063931" cy="1841863"/>
            </a:xfrm>
            <a:prstGeom prst="ellipse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Persona fallecida</a:t>
              </a:r>
            </a:p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(causante)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3117669" y="2403566"/>
              <a:ext cx="2063931" cy="1841863"/>
            </a:xfrm>
            <a:prstGeom prst="ellipse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bg1"/>
                  </a:solidFill>
                </a:rPr>
                <a:t>Sucesión intestada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061164" y="2167030"/>
              <a:ext cx="2939143" cy="36933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 smtClean="0"/>
                <a:t>Registro de sucesiones</a:t>
              </a:r>
              <a:endParaRPr lang="en-US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987618" y="4295113"/>
              <a:ext cx="2939143" cy="36933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 smtClean="0"/>
                <a:t>Registro de Predios</a:t>
              </a:r>
              <a:endParaRPr lang="en-US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V="1">
              <a:off x="5408023" y="2862552"/>
              <a:ext cx="457200" cy="461945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468982" y="3492333"/>
              <a:ext cx="396241" cy="384768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echa derecha 13"/>
            <p:cNvSpPr/>
            <p:nvPr/>
          </p:nvSpPr>
          <p:spPr>
            <a:xfrm>
              <a:off x="2586446" y="3093524"/>
              <a:ext cx="531223" cy="398809"/>
            </a:xfrm>
            <a:prstGeom prst="rightArrow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69816" y="385478"/>
            <a:ext cx="8830493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TRANSFERENCIA DE UNA PROPIEDAD  POR SUCESIÓN INTESTADA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Imagen 1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6471" r="28705" b="46848"/>
          <a:stretch/>
        </p:blipFill>
        <p:spPr>
          <a:xfrm>
            <a:off x="5956661" y="3555265"/>
            <a:ext cx="2792053" cy="172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70" y="1290093"/>
            <a:ext cx="885593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file"/>
          </p:cNvPr>
          <p:cNvSpPr txBox="1"/>
          <p:nvPr/>
        </p:nvSpPr>
        <p:spPr>
          <a:xfrm>
            <a:off x="2047164" y="2374710"/>
            <a:ext cx="5227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RESOLUCIONES REGISTRALES</a:t>
            </a:r>
          </a:p>
          <a:p>
            <a:pPr algn="ctr"/>
            <a:r>
              <a:rPr lang="es-PE" sz="3200" dirty="0" smtClean="0">
                <a:hlinkClick r:id="rId3"/>
              </a:rPr>
              <a:t>SUNARP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1249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71538"/>
            <a:ext cx="76295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hlinkClick r:id="rId2" action="ppaction://hlinkfile"/>
          </p:cNvPr>
          <p:cNvSpPr txBox="1"/>
          <p:nvPr/>
        </p:nvSpPr>
        <p:spPr>
          <a:xfrm>
            <a:off x="260106" y="613954"/>
            <a:ext cx="5029200" cy="461665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GENERALIDADES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6" y="1652942"/>
            <a:ext cx="8569995" cy="499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08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1703" y="1548114"/>
            <a:ext cx="7903029" cy="4803616"/>
          </a:xfrm>
          <a:prstGeom prst="rect">
            <a:avLst/>
          </a:prstGeom>
          <a:solidFill>
            <a:srgbClr val="E5E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5381897" y="1578511"/>
            <a:ext cx="2939143" cy="4742822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>
                <a:lumMod val="85000"/>
                <a:lumOff val="1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79269" y="666206"/>
            <a:ext cx="5029200" cy="461665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QUÉ ES SUCESIÓN INTESTADA?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36534" y="1608909"/>
            <a:ext cx="3648616" cy="47124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779693" y="1578511"/>
            <a:ext cx="3575623" cy="47732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74" y="1606800"/>
            <a:ext cx="3553851" cy="468413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174098" y="5814059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49151" y="4346241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49151" y="2990665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215979" y="1548114"/>
            <a:ext cx="574766" cy="507274"/>
          </a:xfrm>
          <a:prstGeom prst="ellipse">
            <a:avLst/>
          </a:prstGeom>
          <a:noFill/>
          <a:ln w="254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904649" y="1841461"/>
            <a:ext cx="3082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chemeClr val="bg1"/>
                </a:solidFill>
              </a:rPr>
              <a:t>H</a:t>
            </a:r>
            <a:r>
              <a:rPr lang="es-ES" sz="1500" dirty="0" smtClean="0">
                <a:solidFill>
                  <a:schemeClr val="bg1"/>
                </a:solidFill>
              </a:rPr>
              <a:t>echo </a:t>
            </a:r>
            <a:r>
              <a:rPr lang="es-ES" sz="1500" dirty="0">
                <a:solidFill>
                  <a:schemeClr val="bg1"/>
                </a:solidFill>
              </a:rPr>
              <a:t>jurídico por el cual los derechos y las obligaciones pasan de unas personas a otras.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Genéricamente</a:t>
            </a:r>
            <a:r>
              <a:rPr lang="es-ES" sz="1500" dirty="0">
                <a:solidFill>
                  <a:schemeClr val="bg1"/>
                </a:solidFill>
              </a:rPr>
              <a:t>, el vocablo sucesión comprende los actos </a:t>
            </a:r>
            <a:r>
              <a:rPr lang="es-ES" sz="1500" dirty="0" err="1">
                <a:solidFill>
                  <a:schemeClr val="bg1"/>
                </a:solidFill>
              </a:rPr>
              <a:t>intervivos</a:t>
            </a:r>
            <a:r>
              <a:rPr lang="es-ES" sz="1500" dirty="0">
                <a:solidFill>
                  <a:schemeClr val="bg1"/>
                </a:solidFill>
              </a:rPr>
              <a:t> y los mortis causa.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Sin </a:t>
            </a:r>
            <a:r>
              <a:rPr lang="es-ES" sz="1500" dirty="0">
                <a:solidFill>
                  <a:schemeClr val="bg1"/>
                </a:solidFill>
              </a:rPr>
              <a:t>embargo, debemos anotar que entre personas vivas se usa la palabra cesión o transmisión, mas no sucesión. 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/>
            <a:endParaRPr lang="es-ES" sz="1500" dirty="0">
              <a:solidFill>
                <a:schemeClr val="bg1"/>
              </a:solidFill>
            </a:endParaRPr>
          </a:p>
          <a:p>
            <a:pPr algn="just"/>
            <a:r>
              <a:rPr lang="es-ES" sz="1500" dirty="0" smtClean="0">
                <a:solidFill>
                  <a:schemeClr val="bg1"/>
                </a:solidFill>
              </a:rPr>
              <a:t>Además</a:t>
            </a:r>
            <a:r>
              <a:rPr lang="es-ES" sz="1500" dirty="0">
                <a:solidFill>
                  <a:schemeClr val="bg1"/>
                </a:solidFill>
              </a:rPr>
              <a:t>, cuando esta es mortis causa, puede ser a título, puede ser a titulo universal o a titulo particular. 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63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881051"/>
            <a:ext cx="8138160" cy="479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182880" y="471902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SITUACIONES QUE DAN ORIGEN A LA SUCESIÓN LEGAL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788441" y="2102719"/>
            <a:ext cx="3082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2880" y="1175657"/>
            <a:ext cx="85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sucesión legal se origina por función supletoria (</a:t>
            </a:r>
            <a:r>
              <a:rPr lang="es-PE" dirty="0">
                <a:hlinkClick r:id="rId3"/>
              </a:rPr>
              <a:t>art. 815 del CC</a:t>
            </a:r>
            <a:r>
              <a:rPr lang="es-PE" dirty="0"/>
              <a:t>, incisos 1, 3 y 4) cuando:</a:t>
            </a:r>
            <a:endParaRPr lang="en-US" dirty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507" y="2039167"/>
            <a:ext cx="1969226" cy="1312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58" y="4278085"/>
            <a:ext cx="2047875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34" y="4514916"/>
            <a:ext cx="1567543" cy="213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699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07177"/>
            <a:ext cx="8739051" cy="465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0" y="671044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SITUACIONES QUE DAN ORIGEN A LA SUCESIÓN LEGAL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2670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sucesión legal se produce por función complementaria o mixta (</a:t>
            </a:r>
            <a:r>
              <a:rPr lang="es-PE" dirty="0">
                <a:hlinkClick r:id="rId3"/>
              </a:rPr>
              <a:t>art. 815 del CC</a:t>
            </a:r>
            <a:r>
              <a:rPr lang="es-PE" dirty="0"/>
              <a:t>, incisos 2 y 5) cuando:</a:t>
            </a:r>
            <a:endParaRPr lang="en-US" dirty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39872"/>
            <a:ext cx="3241597" cy="242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377" y="2386372"/>
            <a:ext cx="2676525" cy="170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509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56" y="1692664"/>
            <a:ext cx="5016137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600" dirty="0" smtClean="0"/>
              <a:t>Los </a:t>
            </a:r>
            <a:r>
              <a:rPr lang="es-PE" sz="1600" dirty="0"/>
              <a:t>artículos </a:t>
            </a:r>
            <a:r>
              <a:rPr lang="es-PE" sz="1600" dirty="0">
                <a:hlinkClick r:id="rId2"/>
              </a:rPr>
              <a:t>816 y 817 del Código Civil </a:t>
            </a:r>
            <a:r>
              <a:rPr lang="es-PE" sz="1600" dirty="0"/>
              <a:t>lo determinan según la siguiente prelación:</a:t>
            </a:r>
            <a:endParaRPr lang="en-US" sz="1600" dirty="0"/>
          </a:p>
          <a:p>
            <a:pPr marL="0" indent="0" algn="just">
              <a:buNone/>
            </a:pPr>
            <a:endParaRPr lang="es-PE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consanguíneos en línea recta descendente excluyen a los de línea ascendente</a:t>
            </a:r>
            <a:r>
              <a:rPr lang="es-PE" sz="1600" dirty="0" smtClean="0"/>
              <a:t>.</a:t>
            </a:r>
            <a:r>
              <a:rPr lang="es-PE" sz="1600" dirty="0"/>
              <a:t> </a:t>
            </a:r>
            <a:endParaRPr lang="es-PE" sz="1600" dirty="0" smtClean="0"/>
          </a:p>
          <a:p>
            <a:pPr marL="0" lv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más próximos en grado al causante excluyen a los más remotos.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lvl="0" algn="just"/>
            <a:r>
              <a:rPr lang="es-PE" sz="1600" dirty="0"/>
              <a:t>Los parientes consanguíneos en línea recta excluyen a los de la colateral.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3509" y="693970"/>
            <a:ext cx="8257285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ÓRDENES </a:t>
            </a:r>
            <a:r>
              <a:rPr lang="es-MX" sz="2000" b="1" dirty="0">
                <a:solidFill>
                  <a:schemeClr val="bg1"/>
                </a:solidFill>
              </a:rPr>
              <a:t>EN LA VOCACIÓN LEGAL (ARTS. 816 Y 817 DEL CC)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097279" y="1692664"/>
            <a:ext cx="52251" cy="4989787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332411" y="637467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Tataranieto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2411" y="583002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Bisnieto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32411" y="5285374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N</a:t>
            </a:r>
            <a:r>
              <a:rPr lang="es-PE" sz="1400" dirty="0" smtClean="0"/>
              <a:t>ieto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38941" y="4663777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Hijo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19347" y="3969320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Padre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332411" y="3136378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Abuelo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32411" y="2431847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Bisabuelo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32411" y="1757303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Tatarabuelo</a:t>
            </a:r>
            <a:endParaRPr lang="en-US" dirty="0"/>
          </a:p>
        </p:txBody>
      </p:sp>
      <p:cxnSp>
        <p:nvCxnSpPr>
          <p:cNvPr id="20" name="Conector recto 19"/>
          <p:cNvCxnSpPr>
            <a:endCxn id="10" idx="1"/>
          </p:cNvCxnSpPr>
          <p:nvPr/>
        </p:nvCxnSpPr>
        <p:spPr>
          <a:xfrm>
            <a:off x="1110343" y="6528562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084216" y="6001705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097279" y="5447423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090748" y="4817666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018903" y="4136920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38496" y="3345545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18903" y="2638822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12370" y="1902761"/>
            <a:ext cx="22206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rir llave 27"/>
          <p:cNvSpPr/>
          <p:nvPr/>
        </p:nvSpPr>
        <p:spPr>
          <a:xfrm>
            <a:off x="561703" y="4187557"/>
            <a:ext cx="195943" cy="2494894"/>
          </a:xfrm>
          <a:prstGeom prst="leftBrace">
            <a:avLst/>
          </a:prstGeom>
          <a:ln w="1587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brir llave 28"/>
          <p:cNvSpPr/>
          <p:nvPr/>
        </p:nvSpPr>
        <p:spPr>
          <a:xfrm>
            <a:off x="587827" y="1492177"/>
            <a:ext cx="195943" cy="2494894"/>
          </a:xfrm>
          <a:prstGeom prst="leftBrace">
            <a:avLst/>
          </a:prstGeom>
          <a:ln w="15875">
            <a:solidFill>
              <a:srgbClr val="6C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222068" y="1641751"/>
            <a:ext cx="2253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ASCENDEINTE</a:t>
            </a:r>
            <a:endParaRPr lang="en-US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31864" y="4187557"/>
            <a:ext cx="225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DESCENDEINTE</a:t>
            </a:r>
            <a:endParaRPr lang="en-US" sz="14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293218" y="4313064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/>
              <a:t>1° GRADO</a:t>
            </a:r>
            <a:endParaRPr lang="en-U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60564" y="4971554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2</a:t>
            </a:r>
            <a:r>
              <a:rPr lang="es-PE" dirty="0" smtClean="0"/>
              <a:t>° GRADO</a:t>
            </a:r>
            <a:endParaRPr lang="en-U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332410" y="5537637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3</a:t>
            </a:r>
            <a:r>
              <a:rPr lang="es-PE" dirty="0" smtClean="0"/>
              <a:t>° GRADO</a:t>
            </a:r>
            <a:endParaRPr lang="en-U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332409" y="6082286"/>
            <a:ext cx="15283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4</a:t>
            </a:r>
            <a:r>
              <a:rPr lang="es-PE" dirty="0" smtClean="0"/>
              <a:t>° GRADO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3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346" y="2096064"/>
            <a:ext cx="7387500" cy="3695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/>
          </a:p>
          <a:p>
            <a:pPr lvl="0" algn="just"/>
            <a:r>
              <a:rPr lang="es-PE" sz="1800" dirty="0" smtClean="0"/>
              <a:t>Vínculo </a:t>
            </a:r>
            <a:r>
              <a:rPr lang="es-PE" sz="1800" dirty="0"/>
              <a:t>consanguíneo en línea recta descendente y ascendente.</a:t>
            </a:r>
            <a:endParaRPr lang="en-US" sz="1800" dirty="0"/>
          </a:p>
          <a:p>
            <a:pPr marL="0" indent="0" algn="just">
              <a:buNone/>
            </a:pPr>
            <a:r>
              <a:rPr lang="es-PE" sz="1800" dirty="0"/>
              <a:t> </a:t>
            </a:r>
            <a:endParaRPr lang="en-US" sz="1800" dirty="0"/>
          </a:p>
          <a:p>
            <a:pPr lvl="0" algn="just"/>
            <a:r>
              <a:rPr lang="es-PE" sz="1800" dirty="0"/>
              <a:t>Vínculo </a:t>
            </a:r>
            <a:r>
              <a:rPr lang="es-PE" sz="1800" dirty="0" err="1"/>
              <a:t>uxorio</a:t>
            </a:r>
            <a:r>
              <a:rPr lang="es-PE" sz="1800" dirty="0"/>
              <a:t> entre cónyuges y ahora también los concubinos de acuerdo a la ley 30007.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lvl="0" algn="just"/>
            <a:r>
              <a:rPr lang="es-PE" sz="1800" dirty="0"/>
              <a:t>Vínculo consanguíneo colateral entre hermanos, sobrinos, primos hasta el cuarto grado. Así tenemos del segundo orden: hermanos; tercer orden: tíos y sobrinos; cuarto orden: tíos abuelos, sobrinos nietos y primos hermanos.</a:t>
            </a:r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18011" y="697170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  PARENTEZCO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8011" y="1384663"/>
            <a:ext cx="794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Es la sucesión hereditaria hay tres clases de vínculos que generan derechos hereditarios y se reculan en seis órdenes: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349369" y="246674"/>
            <a:ext cx="7943369" cy="52322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83326" y="2188028"/>
            <a:ext cx="2299063" cy="2135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483326" y="2521131"/>
            <a:ext cx="1685108" cy="14891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Sucesión intestada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638697" y="2481941"/>
            <a:ext cx="483326" cy="404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783770" y="1887582"/>
            <a:ext cx="483326" cy="404948"/>
          </a:xfrm>
          <a:prstGeom prst="ellipse">
            <a:avLst/>
          </a:prstGeom>
          <a:solidFill>
            <a:srgbClr val="D6E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822267" y="1799409"/>
            <a:ext cx="483326" cy="404948"/>
          </a:xfrm>
          <a:prstGeom prst="ellipse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2690948" y="3529843"/>
            <a:ext cx="483326" cy="404948"/>
          </a:xfrm>
          <a:prstGeom prst="ellipse">
            <a:avLst/>
          </a:prstGeom>
          <a:solidFill>
            <a:srgbClr val="6BA4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1867988" y="4219304"/>
            <a:ext cx="483326" cy="404948"/>
          </a:xfrm>
          <a:prstGeom prst="ellipse">
            <a:avLst/>
          </a:prstGeom>
          <a:solidFill>
            <a:srgbClr val="6CA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783770" y="4307477"/>
            <a:ext cx="483326" cy="404948"/>
          </a:xfrm>
          <a:prstGeom prst="ellipse">
            <a:avLst/>
          </a:prstGeom>
          <a:solidFill>
            <a:srgbClr val="619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7846423" y="1189894"/>
            <a:ext cx="483326" cy="404948"/>
          </a:xfrm>
          <a:prstGeom prst="ellipse">
            <a:avLst/>
          </a:prstGeom>
          <a:solidFill>
            <a:srgbClr val="D6E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3775166" y="1189894"/>
            <a:ext cx="39580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Partida de defunción del causante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Partida de nacimiento 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Partida de matrimonio o certificado negativo de unión de hecho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Certificado negativo de testamento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Certificado negativo de sucesión intestada</a:t>
            </a:r>
          </a:p>
          <a:p>
            <a:endParaRPr lang="es-PE" dirty="0"/>
          </a:p>
          <a:p>
            <a:endParaRPr lang="es-PE" dirty="0" smtClean="0"/>
          </a:p>
          <a:p>
            <a:r>
              <a:rPr lang="es-PE" dirty="0" smtClean="0"/>
              <a:t>Copia literal de los inmuebles</a:t>
            </a: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7833360" y="2131202"/>
            <a:ext cx="483326" cy="404948"/>
          </a:xfrm>
          <a:prstGeom prst="ellipse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7833360" y="2976043"/>
            <a:ext cx="483326" cy="404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7846423" y="3934791"/>
            <a:ext cx="483326" cy="404948"/>
          </a:xfrm>
          <a:prstGeom prst="ellipse">
            <a:avLst/>
          </a:prstGeom>
          <a:solidFill>
            <a:srgbClr val="6BA4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7809412" y="4876099"/>
            <a:ext cx="483326" cy="404948"/>
          </a:xfrm>
          <a:prstGeom prst="ellipse">
            <a:avLst/>
          </a:prstGeom>
          <a:solidFill>
            <a:srgbClr val="6CA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7809412" y="5815443"/>
            <a:ext cx="483326" cy="404948"/>
          </a:xfrm>
          <a:prstGeom prst="ellipse">
            <a:avLst/>
          </a:prstGeom>
          <a:solidFill>
            <a:srgbClr val="619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1867988" y="339634"/>
            <a:ext cx="54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REQUISITOS PARA LA SUCESION INTESTADA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122023"/>
            <a:ext cx="1071153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</a:rPr>
              <a:t>Sucesión Intestada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59279" y="4019007"/>
            <a:ext cx="992777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Vía notarial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59280" y="2538550"/>
            <a:ext cx="992777" cy="52322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Vía judicial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mbo 7"/>
          <p:cNvSpPr/>
          <p:nvPr/>
        </p:nvSpPr>
        <p:spPr>
          <a:xfrm>
            <a:off x="1245325" y="3239589"/>
            <a:ext cx="439783" cy="40565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8" idx="0"/>
            <a:endCxn id="6" idx="1"/>
          </p:cNvCxnSpPr>
          <p:nvPr/>
        </p:nvCxnSpPr>
        <p:spPr>
          <a:xfrm rot="5400000" flipH="1" flipV="1">
            <a:off x="1442534" y="2822844"/>
            <a:ext cx="439429" cy="394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endCxn id="5" idx="1"/>
          </p:cNvCxnSpPr>
          <p:nvPr/>
        </p:nvCxnSpPr>
        <p:spPr>
          <a:xfrm rot="16200000" flipH="1">
            <a:off x="1403343" y="3824681"/>
            <a:ext cx="517808" cy="394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54825" y="3001239"/>
            <a:ext cx="51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si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461656" y="3971854"/>
            <a:ext cx="1397727" cy="738664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Presentación solicitud y documentos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68983" y="3948676"/>
            <a:ext cx="1493520" cy="1169551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Publicación en diario peruano y otro de mayor  circulación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4702553"/>
            <a:ext cx="1123950" cy="6953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54" y="1731197"/>
            <a:ext cx="981075" cy="62865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537268" y="4019007"/>
            <a:ext cx="1489166" cy="923330"/>
          </a:xfrm>
          <a:prstGeom prst="rect">
            <a:avLst/>
          </a:prstGeom>
          <a:solidFill>
            <a:srgbClr val="C7E6A4"/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Se emite acta a  SUNARP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7053943" y="4280617"/>
            <a:ext cx="483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962503" y="3948676"/>
            <a:ext cx="744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 15</a:t>
            </a:r>
          </a:p>
          <a:p>
            <a:endParaRPr lang="es-PE" sz="1200" dirty="0"/>
          </a:p>
          <a:p>
            <a:r>
              <a:rPr lang="es-PE" sz="1200" dirty="0" smtClean="0"/>
              <a:t> días hábiles</a:t>
            </a:r>
            <a:endParaRPr lang="en-US" sz="1200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852056" y="4280617"/>
            <a:ext cx="661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859383" y="4257411"/>
            <a:ext cx="661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8482" y="630049"/>
            <a:ext cx="7943369" cy="400110"/>
          </a:xfrm>
          <a:prstGeom prst="rect">
            <a:avLst/>
          </a:prstGeom>
          <a:solidFill>
            <a:srgbClr val="E5E14D"/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PROCEDIMIENTO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751</TotalTime>
  <Words>351</Words>
  <Application>Microsoft Office PowerPoint</Application>
  <PresentationFormat>Presentación en pantalla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Luffi</cp:lastModifiedBy>
  <cp:revision>54</cp:revision>
  <dcterms:created xsi:type="dcterms:W3CDTF">2019-05-23T16:22:11Z</dcterms:created>
  <dcterms:modified xsi:type="dcterms:W3CDTF">2019-06-04T06:11:55Z</dcterms:modified>
</cp:coreProperties>
</file>