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4/8/2021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9696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9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4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6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0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3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0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4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9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2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0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8DDC302-DBEC-4742-B54B-5E9AAFE96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430001" cy="6858000"/>
          </a:xfrm>
          <a:custGeom>
            <a:avLst/>
            <a:gdLst>
              <a:gd name="connsiteX0" fmla="*/ 0 w 11430001"/>
              <a:gd name="connsiteY0" fmla="*/ 0 h 6858000"/>
              <a:gd name="connsiteX1" fmla="*/ 5330522 w 11430001"/>
              <a:gd name="connsiteY1" fmla="*/ 0 h 6858000"/>
              <a:gd name="connsiteX2" fmla="*/ 5334002 w 11430001"/>
              <a:gd name="connsiteY2" fmla="*/ 0 h 6858000"/>
              <a:gd name="connsiteX3" fmla="*/ 5334002 w 11430001"/>
              <a:gd name="connsiteY3" fmla="*/ 762270 h 6858000"/>
              <a:gd name="connsiteX4" fmla="*/ 11430001 w 11430001"/>
              <a:gd name="connsiteY4" fmla="*/ 762270 h 6858000"/>
              <a:gd name="connsiteX5" fmla="*/ 11430001 w 11430001"/>
              <a:gd name="connsiteY5" fmla="*/ 6094807 h 6858000"/>
              <a:gd name="connsiteX6" fmla="*/ 5330522 w 11430001"/>
              <a:gd name="connsiteY6" fmla="*/ 6094807 h 6858000"/>
              <a:gd name="connsiteX7" fmla="*/ 5330522 w 11430001"/>
              <a:gd name="connsiteY7" fmla="*/ 6858000 h 6858000"/>
              <a:gd name="connsiteX8" fmla="*/ 0 w 11430001"/>
              <a:gd name="connsiteY8" fmla="*/ 6858000 h 6858000"/>
              <a:gd name="connsiteX9" fmla="*/ 0 w 11430001"/>
              <a:gd name="connsiteY9" fmla="*/ 60948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0001" h="6858000">
                <a:moveTo>
                  <a:pt x="0" y="0"/>
                </a:moveTo>
                <a:lnTo>
                  <a:pt x="5330522" y="0"/>
                </a:lnTo>
                <a:lnTo>
                  <a:pt x="5334002" y="0"/>
                </a:lnTo>
                <a:lnTo>
                  <a:pt x="5334002" y="762270"/>
                </a:lnTo>
                <a:lnTo>
                  <a:pt x="11430001" y="762270"/>
                </a:lnTo>
                <a:lnTo>
                  <a:pt x="11430001" y="6094807"/>
                </a:lnTo>
                <a:lnTo>
                  <a:pt x="5330522" y="6094807"/>
                </a:lnTo>
                <a:lnTo>
                  <a:pt x="5330522" y="6858000"/>
                </a:lnTo>
                <a:lnTo>
                  <a:pt x="0" y="6858000"/>
                </a:lnTo>
                <a:lnTo>
                  <a:pt x="0" y="6094807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285029-8122-4CF6-8579-ED6242825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0914" y="1074057"/>
            <a:ext cx="5907315" cy="700791"/>
          </a:xfrm>
        </p:spPr>
        <p:txBody>
          <a:bodyPr>
            <a:normAutofit/>
          </a:bodyPr>
          <a:lstStyle/>
          <a:p>
            <a:pPr algn="l"/>
            <a:r>
              <a:rPr lang="es-ES_tradn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Entrevista en profundidad</a:t>
            </a:r>
            <a:endParaRPr lang="es-ES_tradnl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39F236-CF7A-47E9-9397-2992CD95A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9943" y="2046514"/>
            <a:ext cx="5892800" cy="4049485"/>
          </a:xfrm>
        </p:spPr>
        <p:txBody>
          <a:bodyPr>
            <a:normAutofit fontScale="92500"/>
          </a:bodyPr>
          <a:lstStyle/>
          <a:p>
            <a:pPr algn="l"/>
            <a:r>
              <a:rPr lang="es-ES_tradn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Las entrevistas en profundidad son herramientas de recolección de datos cualitativos que permiten recopilar una gran cantidad de información sobre el comportamiento, actitud y percepción de los entrevistados.  Son técnicas cualitativas de investigación que se estructuran a partir de objetivos concretos (</a:t>
            </a:r>
            <a:r>
              <a:rPr lang="es-ES_tradn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Patton</a:t>
            </a:r>
            <a:r>
              <a:rPr lang="es-ES_tradnl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1990).  Se basan en el seguimiento de un guion (guía de pautas), en el que se plasman todos los tópicos que se desean abordar a lo largo de los encuentros.</a:t>
            </a:r>
            <a:endParaRPr lang="es-ES_tradnl" sz="3200" dirty="0"/>
          </a:p>
        </p:txBody>
      </p:sp>
      <p:pic>
        <p:nvPicPr>
          <p:cNvPr id="4" name="Picture 3" descr="Formas geométricas de neón">
            <a:extLst>
              <a:ext uri="{FF2B5EF4-FFF2-40B4-BE49-F238E27FC236}">
                <a16:creationId xmlns:a16="http://schemas.microsoft.com/office/drawing/2014/main" id="{29136CB1-A84E-498F-93AE-874DC3F734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14" r="36020"/>
          <a:stretch/>
        </p:blipFill>
        <p:spPr>
          <a:xfrm>
            <a:off x="20" y="758953"/>
            <a:ext cx="5327883" cy="533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A892896-7244-4CC4-AE94-5F2FE9887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013126"/>
              </p:ext>
            </p:extLst>
          </p:nvPr>
        </p:nvGraphicFramePr>
        <p:xfrm>
          <a:off x="0" y="-101600"/>
          <a:ext cx="12192001" cy="7167852"/>
        </p:xfrm>
        <a:graphic>
          <a:graphicData uri="http://schemas.openxmlformats.org/drawingml/2006/table">
            <a:tbl>
              <a:tblPr firstRow="1" firstCol="1" bandRow="1"/>
              <a:tblGrid>
                <a:gridCol w="1512464">
                  <a:extLst>
                    <a:ext uri="{9D8B030D-6E8A-4147-A177-3AD203B41FA5}">
                      <a16:colId xmlns:a16="http://schemas.microsoft.com/office/drawing/2014/main" val="2993876014"/>
                    </a:ext>
                  </a:extLst>
                </a:gridCol>
                <a:gridCol w="5336948">
                  <a:extLst>
                    <a:ext uri="{9D8B030D-6E8A-4147-A177-3AD203B41FA5}">
                      <a16:colId xmlns:a16="http://schemas.microsoft.com/office/drawing/2014/main" val="3297843029"/>
                    </a:ext>
                  </a:extLst>
                </a:gridCol>
                <a:gridCol w="5342589">
                  <a:extLst>
                    <a:ext uri="{9D8B030D-6E8A-4147-A177-3AD203B41FA5}">
                      <a16:colId xmlns:a16="http://schemas.microsoft.com/office/drawing/2014/main" val="426236906"/>
                    </a:ext>
                  </a:extLst>
                </a:gridCol>
              </a:tblGrid>
              <a:tr h="437984"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PERFIL DEL INFORMANTE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APORTE DE LA INVESTIGACIÓN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194996"/>
                  </a:ext>
                </a:extLst>
              </a:tr>
              <a:tr h="116246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s-ES_tradnl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_tradnl" sz="13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Geovanny Debrús 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Jiménez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Escritor (1973), educador, politólogo y promotor cultural, director y fundador de la revista Cultura CR.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Symbol" panose="05050102010706020507" pitchFamily="18" charset="2"/>
                        <a:buChar char="·"/>
                      </a:pP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Colaboró con la entrevista en torno a su novela, </a:t>
                      </a:r>
                      <a:r>
                        <a:rPr lang="es-ES_tradnl" sz="1300" b="0" i="1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 sola huella</a:t>
                      </a: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Enviando información sobre los mitos ngäbes y su cultura; envió su novela en la versión PDF y la obra impresa, además del libro </a:t>
                      </a:r>
                      <a:r>
                        <a:rPr lang="es-ES_tradnl" sz="1300" b="0" i="1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Kugwe</a:t>
                      </a:r>
                      <a:r>
                        <a:rPr lang="es-ES_tradnl" sz="1300" b="0" i="1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ngäbere. Leyendas y tradiciones ngäbes</a:t>
                      </a: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(2010) de Miguel Ángel Quesada. 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86369"/>
                  </a:ext>
                </a:extLst>
              </a:tr>
              <a:tr h="116246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Pedro Luis Prados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Escritor, docente y crítico de arte, orientado principalmente al ensayo filosófico y de estética. 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Symbol" panose="05050102010706020507" pitchFamily="18" charset="2"/>
                        <a:buChar char="·"/>
                      </a:pP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Concedió entrevista sobre diferentes tópicos: mitológicos, literarios y filosóficos; participó en los grupos de discusión con alumnos de primer ingreso de la Universidad Santa María la Antigua en relación con el cuento “La noche de las aves y el contexto de la invasión de Panamá en 1989.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323691"/>
                  </a:ext>
                </a:extLst>
              </a:tr>
              <a:tr h="116246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Luis Porras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Músico, Periodista y creador del Proyecto Jirondai.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Symbol" panose="05050102010706020507" pitchFamily="18" charset="2"/>
                        <a:buChar char="·"/>
                      </a:pP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Fue entrevistado debido a las actividades que realiza en cuanto a la recopilación de los cantos rituales de algunas culturas originarias, incluyendo la Ngäbe- </a:t>
                      </a:r>
                      <a:r>
                        <a:rPr lang="es-ES_tradnl" sz="13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Bugle.Envió</a:t>
                      </a: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 material de “Nuevas Voces + Antiguas Palabras” y el álbum de música “</a:t>
                      </a:r>
                      <a:r>
                        <a:rPr lang="es-ES_tradnl" sz="1300" b="0" i="0" u="none" strike="noStrike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Kukwe</a:t>
                      </a: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Kira” del Proyecto Jirondai.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65033"/>
                  </a:ext>
                </a:extLst>
              </a:tr>
              <a:tr h="47081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Isabela Bejerano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Anciana informante de la oralidad ngäbe, residente en la comunidad de Soloy, Comarca Ngäbe- Bugle.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Symbol" panose="05050102010706020507" pitchFamily="18" charset="2"/>
                        <a:buChar char="·"/>
                      </a:pP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Colaboró contando varias historias en ngäbere, entre ella el relato del mito sobre el origen de la Danza y del Canto.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586039"/>
                  </a:ext>
                </a:extLst>
              </a:tr>
              <a:tr h="582221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Urcinia Palacios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Anciana informante de la oralidad ngäbe, residente en la comunidad de Soloy, Comarca Ngäbe- Bugle.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Symbol" panose="05050102010706020507" pitchFamily="18" charset="2"/>
                        <a:buChar char="·"/>
                      </a:pP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 sido una asidua colaboradora, transmitiendo su conocimiento sobre botánica, ceremoniales y diversos </a:t>
                      </a:r>
                      <a:r>
                        <a:rPr lang="es-ES_tradnl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mitos.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676585"/>
                  </a:ext>
                </a:extLst>
              </a:tr>
              <a:tr h="79558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Luciano Bejerano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Anciano de la comunidad de Soloy, Comarca Ngäbe- Bugle.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Symbol" panose="05050102010706020507" pitchFamily="18" charset="2"/>
                        <a:buChar char="·"/>
                      </a:pP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Relató diferentes historias y mitos; sobre el colibrí, la transformación de distintos animales en personas; sobre la balsería, el ritual de sanidad para los balseros lastimados y dio algunas referencias de los entierros. 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04946"/>
                  </a:ext>
                </a:extLst>
              </a:tr>
              <a:tr h="139386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Mitzity Tugrí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ES_tradnl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Docente e informante ngäbe, vive fuera de la comarca, pero se mantiene en contacto con la comunidad, trabaja en la enseñanza del ngäbere a los docentes del Ministerio de Educación y ha colaborado con la Dra. Luz Graciela Joly en algunas de sus obras.</a:t>
                      </a:r>
                      <a:endParaRPr lang="es-ES_tradnl" sz="13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7472" indent="-347472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100"/>
                        <a:buFont typeface="Symbol" panose="05050102010706020507" pitchFamily="18" charset="2"/>
                        <a:buChar char="·"/>
                      </a:pPr>
                      <a:r>
                        <a:rPr lang="es-ES_tradnl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 sido y es una colaboradora permanente, desde el inicio de esta investigación. Ha proporcionado documentación, información sobre libros y publicaciones donde aparecen costumbres, rituales y mitos del pueblo ngäbe, así como videos e invitaciones a diversos eventos culturales que han coadyuvado en el avance de este proyecto investigativo.</a:t>
                      </a:r>
                      <a:endParaRPr lang="es-ES_tradnl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14" marR="38514" marT="53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300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532084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RegularSeedRightStep">
      <a:dk1>
        <a:srgbClr val="000000"/>
      </a:dk1>
      <a:lt1>
        <a:srgbClr val="FFFFFF"/>
      </a:lt1>
      <a:dk2>
        <a:srgbClr val="1F2239"/>
      </a:dk2>
      <a:lt2>
        <a:srgbClr val="E8E4E2"/>
      </a:lt2>
      <a:accent1>
        <a:srgbClr val="29A4E7"/>
      </a:accent1>
      <a:accent2>
        <a:srgbClr val="1743D5"/>
      </a:accent2>
      <a:accent3>
        <a:srgbClr val="4C29E7"/>
      </a:accent3>
      <a:accent4>
        <a:srgbClr val="8917D5"/>
      </a:accent4>
      <a:accent5>
        <a:srgbClr val="E729E3"/>
      </a:accent5>
      <a:accent6>
        <a:srgbClr val="D51782"/>
      </a:accent6>
      <a:hlink>
        <a:srgbClr val="BF6C3F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Aharoni</vt:lpstr>
      <vt:lpstr>Arial</vt:lpstr>
      <vt:lpstr>Avenir Next LT Pro</vt:lpstr>
      <vt:lpstr>Symbol</vt:lpstr>
      <vt:lpstr>Times New Roman</vt:lpstr>
      <vt:lpstr>PrismaticVTI</vt:lpstr>
      <vt:lpstr>Entrevista en profundidad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Entrevista en profundidad</dc:title>
  <dc:creator>DORIS EDITH SANCHEZ ACEVEDO POLANCO</dc:creator>
  <cp:lastModifiedBy>DORIS EDITH SANCHEZ ACEVEDO POLANCO</cp:lastModifiedBy>
  <cp:revision>3</cp:revision>
  <dcterms:created xsi:type="dcterms:W3CDTF">2021-04-08T21:29:08Z</dcterms:created>
  <dcterms:modified xsi:type="dcterms:W3CDTF">2021-04-08T21:40:29Z</dcterms:modified>
</cp:coreProperties>
</file>