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4"/>
  </p:notes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71" r:id="rId13"/>
    <p:sldId id="268" r:id="rId14"/>
    <p:sldId id="270" r:id="rId15"/>
    <p:sldId id="272" r:id="rId16"/>
    <p:sldId id="273" r:id="rId17"/>
    <p:sldId id="276" r:id="rId18"/>
    <p:sldId id="274" r:id="rId19"/>
    <p:sldId id="287" r:id="rId20"/>
    <p:sldId id="278" r:id="rId21"/>
    <p:sldId id="277" r:id="rId22"/>
    <p:sldId id="275" r:id="rId23"/>
    <p:sldId id="279" r:id="rId24"/>
    <p:sldId id="280" r:id="rId25"/>
    <p:sldId id="281" r:id="rId26"/>
    <p:sldId id="286" r:id="rId27"/>
    <p:sldId id="282" r:id="rId28"/>
    <p:sldId id="284" r:id="rId29"/>
    <p:sldId id="288" r:id="rId30"/>
    <p:sldId id="285" r:id="rId31"/>
    <p:sldId id="283" r:id="rId32"/>
    <p:sldId id="289" r:id="rId3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6" autoAdjust="0"/>
    <p:restoredTop sz="86306" autoAdjust="0"/>
  </p:normalViewPr>
  <p:slideViewPr>
    <p:cSldViewPr>
      <p:cViewPr varScale="1">
        <p:scale>
          <a:sx n="64" d="100"/>
          <a:sy n="64" d="100"/>
        </p:scale>
        <p:origin x="-30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2EAB52A-DAA6-4FC4-B72C-1C591D5FC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96DC2D-D540-4E68-8CEB-402A913AED73}" type="slidenum">
              <a:rPr lang="en-US"/>
              <a:pPr/>
              <a:t>1</a:t>
            </a:fld>
            <a:endParaRPr lang="en-US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222B25-BC1E-4B04-915D-2DADF367E8EF}" type="slidenum">
              <a:rPr lang="en-US"/>
              <a:pPr/>
              <a:t>10</a:t>
            </a:fld>
            <a:endParaRPr lang="en-US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4265B0-BA44-4FB0-8A27-BB6A3E87CDEA}" type="slidenum">
              <a:rPr lang="en-US"/>
              <a:pPr/>
              <a:t>11</a:t>
            </a:fld>
            <a:endParaRPr lang="en-US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C72C00-961E-4555-A2AC-3AF3AD5F45FE}" type="slidenum">
              <a:rPr lang="en-US"/>
              <a:pPr/>
              <a:t>12</a:t>
            </a:fld>
            <a:endParaRPr lang="en-US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12F0AE-C602-4C04-BE86-39C30EF3681C}" type="slidenum">
              <a:rPr lang="en-US"/>
              <a:pPr/>
              <a:t>13</a:t>
            </a:fld>
            <a:endParaRPr lang="en-US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B9060B-4CAF-4109-B768-A6A5503175F5}" type="slidenum">
              <a:rPr lang="en-US"/>
              <a:pPr/>
              <a:t>14</a:t>
            </a:fld>
            <a:endParaRPr lang="en-US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BDA4AF-D146-49C6-B239-95AB1D94EAA5}" type="slidenum">
              <a:rPr lang="en-US"/>
              <a:pPr/>
              <a:t>15</a:t>
            </a:fld>
            <a:endParaRPr lang="en-US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7723D9-E5F5-47D9-B8A8-94E4C783E799}" type="slidenum">
              <a:rPr lang="en-US"/>
              <a:pPr/>
              <a:t>16</a:t>
            </a:fld>
            <a:endParaRPr lang="en-US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9B6664-DD55-47E7-895F-07BB2A0238AE}" type="slidenum">
              <a:rPr lang="en-US"/>
              <a:pPr/>
              <a:t>17</a:t>
            </a:fld>
            <a:endParaRPr lang="en-US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B58BDF-6317-4D9A-A545-86FCCE8ED3B7}" type="slidenum">
              <a:rPr lang="en-US"/>
              <a:pPr/>
              <a:t>18</a:t>
            </a:fld>
            <a:endParaRPr lang="en-US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6F21DC-29A2-4271-86EE-7A18763C6394}" type="slidenum">
              <a:rPr lang="en-US"/>
              <a:pPr/>
              <a:t>20</a:t>
            </a:fld>
            <a:endParaRPr lang="en-US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9EB7E4-0549-4DF7-B34A-252C98565D49}" type="slidenum">
              <a:rPr lang="en-US"/>
              <a:pPr/>
              <a:t>2</a:t>
            </a:fld>
            <a:endParaRPr lang="en-US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D3D255-4CF6-44AF-A4A9-E78C134109A5}" type="slidenum">
              <a:rPr lang="en-US"/>
              <a:pPr/>
              <a:t>21</a:t>
            </a:fld>
            <a:endParaRPr lang="en-US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477C20-4BBA-464F-9643-2AA819EE5DB0}" type="slidenum">
              <a:rPr lang="en-US"/>
              <a:pPr/>
              <a:t>22</a:t>
            </a:fld>
            <a:endParaRPr lang="en-US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F12DBE-7979-4C08-8A12-3A65CFC188FC}" type="slidenum">
              <a:rPr lang="en-US"/>
              <a:pPr/>
              <a:t>23</a:t>
            </a:fld>
            <a:endParaRPr lang="en-US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84BE72-FCF2-40FD-A45C-2A80611D3613}" type="slidenum">
              <a:rPr lang="en-US"/>
              <a:pPr/>
              <a:t>24</a:t>
            </a:fld>
            <a:endParaRPr lang="en-US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FE86EE-C773-4A17-8AF3-FA9694AF1D99}" type="slidenum">
              <a:rPr lang="en-US"/>
              <a:pPr/>
              <a:t>25</a:t>
            </a:fld>
            <a:endParaRPr lang="en-US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1FAA96-D0FC-4063-9A46-3679073F977B}" type="slidenum">
              <a:rPr lang="en-US"/>
              <a:pPr/>
              <a:t>27</a:t>
            </a:fld>
            <a:endParaRPr lang="en-US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EC5A60-589A-41A9-86D4-FFBE7C5093FF}" type="slidenum">
              <a:rPr lang="en-US"/>
              <a:pPr/>
              <a:t>28</a:t>
            </a:fld>
            <a:endParaRPr lang="en-US"/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7F1ABA-2EF3-4435-B065-738E2A62E899}" type="slidenum">
              <a:rPr lang="en-US"/>
              <a:pPr/>
              <a:t>30</a:t>
            </a:fld>
            <a:endParaRPr lang="en-US"/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07AE1B-DD71-4022-B5CC-724CD55EB187}" type="slidenum">
              <a:rPr lang="en-US"/>
              <a:pPr/>
              <a:t>31</a:t>
            </a:fld>
            <a:endParaRPr lang="en-US"/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C4BFE0-1CE6-4B74-A65A-B3409D64B981}" type="slidenum">
              <a:rPr lang="en-US"/>
              <a:pPr/>
              <a:t>3</a:t>
            </a:fld>
            <a:endParaRPr lang="en-US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2E7A65-0F33-4BC2-A895-675CC67A7586}" type="slidenum">
              <a:rPr lang="en-US"/>
              <a:pPr/>
              <a:t>4</a:t>
            </a:fld>
            <a:endParaRPr lang="en-US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3EB54C-9050-4688-ABD9-2382F3E044CC}" type="slidenum">
              <a:rPr lang="en-US"/>
              <a:pPr/>
              <a:t>5</a:t>
            </a:fld>
            <a:endParaRPr lang="en-US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55132F-7965-4FC7-8978-67AC1F155DA9}" type="slidenum">
              <a:rPr lang="en-US"/>
              <a:pPr/>
              <a:t>6</a:t>
            </a:fld>
            <a:endParaRPr lang="en-US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D8D02-D31F-45EF-B38D-C77B5DC562E5}" type="slidenum">
              <a:rPr lang="en-US"/>
              <a:pPr/>
              <a:t>7</a:t>
            </a:fld>
            <a:endParaRPr lang="en-US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AC61BB-B8FD-4E56-ACE7-4EA672ABE0C3}" type="slidenum">
              <a:rPr lang="en-US"/>
              <a:pPr/>
              <a:t>8</a:t>
            </a:fld>
            <a:endParaRPr lang="en-US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6EC0E0-688F-465F-921F-F53376E9008A}" type="slidenum">
              <a:rPr lang="en-US"/>
              <a:pPr/>
              <a:t>9</a:t>
            </a:fld>
            <a:endParaRPr lang="en-US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33FEE8-4199-48FB-B2D7-96D27BF01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8B4B3-AD06-49E4-91AA-028F22B59B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46C7A-2671-4CA9-A06A-8464FD2512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5938D-D374-4297-BF38-F9718DED4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71E96-3F99-41B5-8736-5F1D1EC72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2EF05-8AA1-4948-9937-E2AA640A0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2FE25-9E4F-4C76-BD3B-14BD93E4CE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6C311-E107-4D85-887D-2498FCF2C7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AD39C-055F-42BD-9310-2A3AFFD0B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24332-EF95-40EC-B216-73DF8CD496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32A8F-3656-46A1-9935-36AA1476F5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4099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0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1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2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3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3075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7DE5B428-865E-410D-ABA9-72561F73FF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9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ucom.ohio.edu/dbms-witmer/anatomy_immersion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PATIENT CARE IN RADIOGRAPHY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CLASS  #1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REFERENCES;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ERHLICH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ELECTROMAGNETIC RADIATION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GAMMA</a:t>
            </a:r>
          </a:p>
          <a:p>
            <a:pPr eaLnBrk="1" hangingPunct="1"/>
            <a:r>
              <a:rPr lang="en-US" sz="4000" smtClean="0"/>
              <a:t>X-RAY</a:t>
            </a:r>
          </a:p>
          <a:p>
            <a:pPr eaLnBrk="1" hangingPunct="1"/>
            <a:r>
              <a:rPr lang="en-US" sz="2800" smtClean="0"/>
              <a:t>VISIBLE LIGHT</a:t>
            </a:r>
          </a:p>
          <a:p>
            <a:pPr eaLnBrk="1" hangingPunct="1"/>
            <a:r>
              <a:rPr lang="en-US" sz="1800" smtClean="0"/>
              <a:t>MICROWAVES</a:t>
            </a:r>
          </a:p>
          <a:p>
            <a:pPr eaLnBrk="1" hangingPunct="1"/>
            <a:r>
              <a:rPr lang="en-US" sz="1400" smtClean="0"/>
              <a:t>RADIO WAVES</a:t>
            </a:r>
          </a:p>
          <a:p>
            <a:pPr eaLnBrk="1" hangingPunct="1"/>
            <a:endParaRPr lang="en-US" sz="1400" smtClean="0"/>
          </a:p>
          <a:p>
            <a:pPr eaLnBrk="1" hangingPunct="1"/>
            <a:r>
              <a:rPr lang="en-US" sz="2400" smtClean="0"/>
              <a:t>COMPARE THE WAVELENGTH (SHORTER OR LONGER?) THE FREQUENCY (LONGER OR SHORTER) OF THESE ENERGIES TO X-RAYS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945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X-RAY                  VS   VISIBLE LIGHT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TRAVEL IN STRAIGHT LINES</a:t>
            </a:r>
          </a:p>
          <a:p>
            <a:pPr eaLnBrk="1" hangingPunct="1"/>
            <a:r>
              <a:rPr lang="en-US" smtClean="0"/>
              <a:t>AFFECT PHOTOGRAPHIC EMULSIONS</a:t>
            </a:r>
          </a:p>
          <a:p>
            <a:pPr eaLnBrk="1" hangingPunct="1"/>
            <a:r>
              <a:rPr lang="en-US" smtClean="0"/>
              <a:t>CAN PRODUCE HARMFUL EFFECTS TO BODY 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TRAVEL IN STRAIGHT LINES</a:t>
            </a:r>
          </a:p>
          <a:p>
            <a:pPr eaLnBrk="1" hangingPunct="1"/>
            <a:r>
              <a:rPr lang="en-US" smtClean="0"/>
              <a:t>AFFECT PHOTOGRAPHIC EMULSIONS</a:t>
            </a:r>
          </a:p>
          <a:p>
            <a:pPr eaLnBrk="1" hangingPunct="1"/>
            <a:r>
              <a:rPr lang="en-US" smtClean="0"/>
              <a:t>CAN PRODUCE HARMFUL EFFECTS TO BODY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X-RAY                  VS   VISIBLE LIGHT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THE DIFFERENCE?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8194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5100" b="1" smtClean="0">
                <a:solidFill>
                  <a:schemeClr val="bg2"/>
                </a:solidFill>
                <a:latin typeface="Staccato222 BT" pitchFamily="66" charset="0"/>
              </a:rPr>
              <a:t>IONIZATION</a:t>
            </a:r>
            <a:r>
              <a:rPr lang="en-US" sz="5100" b="1" smtClean="0">
                <a:latin typeface="Staccato222 BT" pitchFamily="66" charset="0"/>
              </a:rPr>
              <a:t/>
            </a:r>
            <a:br>
              <a:rPr lang="en-US" sz="5100" b="1" smtClean="0">
                <a:latin typeface="Staccato222 BT" pitchFamily="66" charset="0"/>
              </a:rPr>
            </a:br>
            <a:r>
              <a:rPr lang="en-US" sz="5100" b="1" smtClean="0">
                <a:latin typeface="Staccato222 BT" pitchFamily="66" charset="0"/>
              </a:rPr>
              <a:t/>
            </a:r>
            <a:br>
              <a:rPr lang="en-US" sz="5100" b="1" smtClean="0">
                <a:latin typeface="Staccato222 BT" pitchFamily="66" charset="0"/>
              </a:rPr>
            </a:br>
            <a:r>
              <a:rPr lang="en-US" sz="5100" b="1" smtClean="0">
                <a:solidFill>
                  <a:schemeClr val="bg2"/>
                </a:solidFill>
                <a:latin typeface="Staccato222 BT" pitchFamily="66" charset="0"/>
              </a:rPr>
              <a:t>IT’S NOT AS BAD AS IT SOUNDS!!!!</a:t>
            </a:r>
            <a:endParaRPr lang="en-US" b="1" smtClean="0">
              <a:latin typeface="Staccato222 BT" pitchFamily="66" charset="0"/>
            </a:endParaRP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2057400" y="0"/>
          <a:ext cx="1828800" cy="1676400"/>
        </p:xfrm>
        <a:graphic>
          <a:graphicData uri="http://schemas.openxmlformats.org/presentationml/2006/ole">
            <p:oleObj spid="_x0000_s2050" name="ClipArt" r:id="rId4" imgW="4016520" imgH="394524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Ionization is the process of when a neutral atom loses or gains an electron. When the loss or gain occurs,  a net charge is produced.  Ionization can disrupt matter.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/>
            </a:r>
            <a:br>
              <a:rPr lang="en-US" sz="3400" smtClean="0"/>
            </a:br>
            <a:r>
              <a:rPr lang="en-US" sz="3400" smtClean="0"/>
              <a:t>SOURCES OF IONIZING RADIATION Bushong, pgs 5-6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MAN-MADE</a:t>
            </a:r>
          </a:p>
          <a:p>
            <a:pPr eaLnBrk="1" hangingPunct="1"/>
            <a:r>
              <a:rPr lang="en-US" smtClean="0"/>
              <a:t>X-RAYS</a:t>
            </a:r>
          </a:p>
          <a:p>
            <a:pPr eaLnBrk="1" hangingPunct="1"/>
            <a:r>
              <a:rPr lang="en-US" smtClean="0"/>
              <a:t>NUCLEAR POWER /WASTE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NATURAL</a:t>
            </a:r>
          </a:p>
          <a:p>
            <a:pPr eaLnBrk="1" hangingPunct="1"/>
            <a:r>
              <a:rPr lang="en-US" smtClean="0"/>
              <a:t>COSMIC</a:t>
            </a:r>
          </a:p>
          <a:p>
            <a:pPr eaLnBrk="1" hangingPunct="1"/>
            <a:r>
              <a:rPr lang="en-US" smtClean="0"/>
              <a:t>RADIOACTIVE MATERIAL IN EARTH</a:t>
            </a:r>
          </a:p>
          <a:p>
            <a:pPr eaLnBrk="1" hangingPunct="1"/>
            <a:r>
              <a:rPr lang="en-US" smtClean="0"/>
              <a:t>POTASSIUM 40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X-RAY BEAM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 eaLnBrk="1" hangingPunct="1"/>
            <a:r>
              <a:rPr lang="en-US" sz="2400" smtClean="0"/>
              <a:t>Small area of target</a:t>
            </a:r>
          </a:p>
          <a:p>
            <a:pPr algn="ctr" eaLnBrk="1" hangingPunct="1"/>
            <a:r>
              <a:rPr lang="en-US" sz="2400" smtClean="0"/>
              <a:t>Cone shaped</a:t>
            </a:r>
          </a:p>
          <a:p>
            <a:pPr algn="ctr" eaLnBrk="1" hangingPunct="1"/>
            <a:r>
              <a:rPr lang="en-US" sz="2400" smtClean="0"/>
              <a:t>Primary beam</a:t>
            </a:r>
          </a:p>
          <a:p>
            <a:pPr algn="ctr" eaLnBrk="1" hangingPunct="1"/>
            <a:r>
              <a:rPr lang="en-US" sz="2400" smtClean="0"/>
              <a:t>Radiation field</a:t>
            </a:r>
          </a:p>
          <a:p>
            <a:pPr algn="ctr" eaLnBrk="1" hangingPunct="1"/>
            <a:r>
              <a:rPr lang="en-US" sz="2400" smtClean="0"/>
              <a:t>Central ray</a:t>
            </a:r>
          </a:p>
          <a:p>
            <a:pPr algn="ctr" eaLnBrk="1" hangingPunct="1"/>
            <a:r>
              <a:rPr lang="en-US" sz="2400" smtClean="0"/>
              <a:t>collimator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Scatter</a:t>
            </a:r>
          </a:p>
          <a:p>
            <a:pPr algn="ctr" eaLnBrk="1" hangingPunct="1"/>
            <a:r>
              <a:rPr lang="en-US" smtClean="0"/>
              <a:t>Why is called that?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  <p:bldP spid="28677" grpId="0" build="p"/>
      <p:bldP spid="2867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RETURN TO SCAVENGER HUNT RESULTS AND REVIEW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 the following to your scavenger hunt notes</a:t>
            </a:r>
          </a:p>
          <a:p>
            <a:pPr eaLnBrk="1" hangingPunct="1"/>
            <a:r>
              <a:rPr lang="en-US" smtClean="0"/>
              <a:t>DISTANCE</a:t>
            </a:r>
          </a:p>
          <a:p>
            <a:pPr lvl="1" eaLnBrk="1" hangingPunct="1"/>
            <a:r>
              <a:rPr lang="en-US" smtClean="0"/>
              <a:t>SID AND OID</a:t>
            </a:r>
          </a:p>
          <a:p>
            <a:pPr eaLnBrk="1" hangingPunct="1"/>
            <a:r>
              <a:rPr lang="en-US" smtClean="0"/>
              <a:t>DENSITY</a:t>
            </a:r>
          </a:p>
          <a:p>
            <a:pPr lvl="1" eaLnBrk="1" hangingPunct="1"/>
            <a:r>
              <a:rPr lang="en-US" smtClean="0"/>
              <a:t>mA, mAs</a:t>
            </a:r>
          </a:p>
          <a:p>
            <a:pPr eaLnBrk="1" hangingPunct="1"/>
            <a:r>
              <a:rPr lang="en-US" smtClean="0"/>
              <a:t>CONTRAST</a:t>
            </a:r>
          </a:p>
          <a:p>
            <a:pPr lvl="1" eaLnBrk="1" hangingPunct="1"/>
            <a:r>
              <a:rPr lang="en-US" smtClean="0"/>
              <a:t>kVp</a:t>
            </a:r>
          </a:p>
          <a:p>
            <a:pPr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UNITS OF MEASUREMENT IN RADIOGRAPHY</a:t>
            </a:r>
            <a:br>
              <a:rPr lang="en-US" sz="3400" smtClean="0"/>
            </a:br>
            <a:r>
              <a:rPr lang="en-US" sz="1800" b="1" smtClean="0"/>
              <a:t>TRADITIONAL	</a:t>
            </a:r>
            <a:r>
              <a:rPr lang="en-US" sz="1800" smtClean="0"/>
              <a:t>			</a:t>
            </a:r>
            <a:r>
              <a:rPr lang="en-US" sz="1800" b="1" smtClean="0"/>
              <a:t>SI UNIT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ROENTGEN 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RAD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REM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CURIE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MILLI-  1000</a:t>
            </a:r>
            <a:r>
              <a:rPr lang="en-US" sz="2400" baseline="30000" smtClean="0"/>
              <a:t>TH</a:t>
            </a:r>
            <a:r>
              <a:rPr lang="en-US" sz="2400" smtClean="0"/>
              <a:t> OF A UNIT 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COULOUMB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GRAY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SIEVERT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BECQUEREL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  <p:bldP spid="3072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Weighting Factor 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Useful for measuring occupational dose</a:t>
            </a:r>
          </a:p>
          <a:p>
            <a:pPr eaLnBrk="1" hangingPunct="1"/>
            <a:r>
              <a:rPr lang="en-US" smtClean="0"/>
              <a:t>Look at the table 1-3 on page 29…which of these ionizing radiation do you think would produce the most harm?</a:t>
            </a:r>
          </a:p>
          <a:p>
            <a:pPr eaLnBrk="1" hangingPunct="1"/>
            <a:r>
              <a:rPr lang="en-US" smtClean="0"/>
              <a:t>Why?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7680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RADIATION!!!!!!!!!!!!!!!!!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“When the term ‘radiation’ is used, it generally evokes concern and a sense of danger”</a:t>
            </a:r>
          </a:p>
          <a:p>
            <a:pPr eaLnBrk="1" hangingPunct="1"/>
            <a:r>
              <a:rPr lang="en-US" sz="1200" u="sng" smtClean="0"/>
              <a:t>Introduction to Radiology Technology and Patient Care,</a:t>
            </a:r>
            <a:r>
              <a:rPr lang="en-US" sz="1200" smtClean="0"/>
              <a:t> Adler and Carlton 1999</a:t>
            </a:r>
            <a:r>
              <a:rPr lang="en-US" sz="1000" smtClean="0"/>
              <a:t> 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930900" y="0"/>
          <a:ext cx="3213100" cy="3124200"/>
        </p:xfrm>
        <a:graphic>
          <a:graphicData uri="http://schemas.openxmlformats.org/presentationml/2006/ole">
            <p:oleObj spid="_x0000_s1026" name="ClipArt" r:id="rId4" imgW="3212280" imgH="393552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Brief overview of radiobiology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Laws of Bergonie and Tribondeau  pg 30 in Ehrlich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Differentiation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Metabolic rate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Mitotic rate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Effects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Short term/Long term somatic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Genetic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KEEPING SAFE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just discussed a method of recording radiation…how do we keep this exposure to its lowest level</a:t>
            </a:r>
          </a:p>
          <a:p>
            <a:pPr eaLnBrk="1" hangingPunct="1"/>
            <a:r>
              <a:rPr lang="en-US" smtClean="0"/>
              <a:t>QUIT THE PROGRAM??????</a:t>
            </a:r>
          </a:p>
          <a:p>
            <a:pPr eaLnBrk="1" hangingPunct="1"/>
            <a:r>
              <a:rPr lang="en-US" sz="6600" smtClean="0"/>
              <a:t>No…there are better ways!!!!!</a:t>
            </a:r>
            <a:r>
              <a:rPr lang="en-US" smtClean="0"/>
              <a:t>   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337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MEASURING RADIATION FOR THE RADIOGRAPHER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FILM BADGE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TLD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OSL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CONTROL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5 rem per year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1 rem x age is cumulative dose limit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Cardinal principles of protection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TIME</a:t>
            </a:r>
          </a:p>
          <a:p>
            <a:pPr eaLnBrk="1" hangingPunct="1"/>
            <a:r>
              <a:rPr lang="en-US" smtClean="0"/>
              <a:t>DISTANCE </a:t>
            </a:r>
          </a:p>
          <a:p>
            <a:pPr eaLnBrk="1" hangingPunct="1"/>
            <a:r>
              <a:rPr lang="en-US" smtClean="0"/>
              <a:t>SHIELDING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DESCRIBE HOW THESE APPLY TO BOTH PATIENT AND OCCUPATIONAL WORKER?</a:t>
            </a:r>
          </a:p>
          <a:p>
            <a:pPr eaLnBrk="1" hangingPunct="1"/>
            <a:r>
              <a:rPr lang="en-US" smtClean="0"/>
              <a:t>PRIMARY BEAM AND CR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6000" smtClean="0"/>
              <a:t>ALARA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</a:t>
            </a:r>
          </a:p>
          <a:p>
            <a:pPr eaLnBrk="1" hangingPunct="1"/>
            <a:r>
              <a:rPr lang="en-US" smtClean="0"/>
              <a:t>LOW</a:t>
            </a:r>
          </a:p>
          <a:p>
            <a:pPr eaLnBrk="1" hangingPunct="1"/>
            <a:r>
              <a:rPr lang="en-US" smtClean="0"/>
              <a:t>AS</a:t>
            </a:r>
          </a:p>
          <a:p>
            <a:pPr eaLnBrk="1" hangingPunct="1"/>
            <a:r>
              <a:rPr lang="en-US" smtClean="0"/>
              <a:t>REASONABLY</a:t>
            </a:r>
          </a:p>
          <a:p>
            <a:pPr eaLnBrk="1" hangingPunct="1"/>
            <a:r>
              <a:rPr lang="en-US" smtClean="0"/>
              <a:t>ACHIEVABLE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PATIENT PROTECTION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ERRORS</a:t>
            </a:r>
          </a:p>
          <a:p>
            <a:pPr eaLnBrk="1" hangingPunct="1"/>
            <a:r>
              <a:rPr lang="en-US" sz="2800" smtClean="0"/>
              <a:t>REPEATS</a:t>
            </a:r>
          </a:p>
          <a:p>
            <a:pPr eaLnBrk="1" hangingPunct="1"/>
            <a:r>
              <a:rPr lang="en-US" sz="2800" smtClean="0"/>
              <a:t>COLLIMATION</a:t>
            </a:r>
          </a:p>
          <a:p>
            <a:pPr eaLnBrk="1" hangingPunct="1"/>
            <a:r>
              <a:rPr lang="en-US" sz="2800" smtClean="0"/>
              <a:t>HIGHEST KVP. WHY?</a:t>
            </a:r>
          </a:p>
          <a:p>
            <a:pPr eaLnBrk="1" hangingPunct="1"/>
            <a:r>
              <a:rPr lang="en-US" sz="2800" smtClean="0"/>
              <a:t>FAST SCREEN/FILM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AT LEAST 40” SID</a:t>
            </a:r>
          </a:p>
          <a:p>
            <a:pPr lvl="1" eaLnBrk="1" hangingPunct="1"/>
            <a:endParaRPr lang="en-US" sz="2300" smtClean="0"/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Patients are frightened about radiation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can we say or do to educate them?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OCCUPATIONAL PROTECTION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 TELL ME!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.5MM LEAD SHOULD ATTENUATE 90% OF RADIATION AT 75 kVp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Thyroid shields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ROSE AEHLE RT (R,M)</a:t>
            </a:r>
          </a:p>
        </p:txBody>
      </p:sp>
      <p:sp>
        <p:nvSpPr>
          <p:cNvPr id="3072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Appendix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DO RADIOGRAPHER’S DO?</a:t>
            </a:r>
          </a:p>
        </p:txBody>
      </p:sp>
      <p:sp>
        <p:nvSpPr>
          <p:cNvPr id="3174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OUR SCOPE OF PRACTICE?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HISTORY NOV. 8, 1895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WILHELM CONRAD ROENTGEN</a:t>
            </a:r>
          </a:p>
          <a:p>
            <a:pPr eaLnBrk="1" hangingPunct="1"/>
            <a:r>
              <a:rPr lang="en-US" sz="2400" smtClean="0"/>
              <a:t>SIR WILLIAM CROOKS</a:t>
            </a:r>
          </a:p>
          <a:p>
            <a:pPr eaLnBrk="1" hangingPunct="1"/>
            <a:r>
              <a:rPr lang="en-US" sz="2400" smtClean="0"/>
              <a:t>”X”</a:t>
            </a:r>
          </a:p>
          <a:p>
            <a:pPr eaLnBrk="1" hangingPunct="1"/>
            <a:r>
              <a:rPr lang="en-US" sz="2400" smtClean="0"/>
              <a:t>WILLIAM COOLIDGE </a:t>
            </a:r>
          </a:p>
          <a:p>
            <a:pPr eaLnBrk="1" hangingPunct="1"/>
            <a:r>
              <a:rPr lang="en-US" sz="2400" smtClean="0"/>
              <a:t>H.C.SNOOKS</a:t>
            </a:r>
          </a:p>
          <a:p>
            <a:pPr eaLnBrk="1" hangingPunct="1"/>
            <a:r>
              <a:rPr lang="en-US" sz="2400" smtClean="0"/>
              <a:t>THOMAS EDISON</a:t>
            </a:r>
          </a:p>
          <a:p>
            <a:pPr eaLnBrk="1" hangingPunct="1"/>
            <a:r>
              <a:rPr lang="en-US" sz="2400" smtClean="0"/>
              <a:t>CLARENCE DALLY</a:t>
            </a:r>
          </a:p>
          <a:p>
            <a:pPr eaLnBrk="1" hangingPunct="1"/>
            <a:r>
              <a:rPr lang="en-US" sz="2400" smtClean="0"/>
              <a:t>GEORGE EASTMAN</a:t>
            </a:r>
          </a:p>
          <a:p>
            <a:pPr eaLnBrk="1" hangingPunct="1"/>
            <a:endParaRPr lang="en-US" sz="2400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DISCOVERED X-RAYS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CATHODE RAY TUBE</a:t>
            </a:r>
          </a:p>
          <a:p>
            <a:pPr eaLnBrk="1" hangingPunct="1"/>
            <a:r>
              <a:rPr lang="en-US" sz="2400" smtClean="0"/>
              <a:t>UNKNOWN ENERGY</a:t>
            </a:r>
          </a:p>
          <a:p>
            <a:pPr eaLnBrk="1" hangingPunct="1"/>
            <a:r>
              <a:rPr lang="en-US" sz="2000" smtClean="0"/>
              <a:t>HOT CATHODE RAY TUBE</a:t>
            </a:r>
          </a:p>
          <a:p>
            <a:pPr eaLnBrk="1" hangingPunct="1"/>
            <a:r>
              <a:rPr lang="en-US" sz="2000" smtClean="0"/>
              <a:t>ELECTRICAL SUPPLY</a:t>
            </a:r>
          </a:p>
          <a:p>
            <a:pPr eaLnBrk="1" hangingPunct="1"/>
            <a:r>
              <a:rPr lang="en-US" sz="2400" smtClean="0"/>
              <a:t>FLUOROSCOPY</a:t>
            </a:r>
          </a:p>
          <a:p>
            <a:pPr eaLnBrk="1" hangingPunct="1"/>
            <a:r>
              <a:rPr lang="en-US" sz="2400" smtClean="0"/>
              <a:t>ROENTGEN MARTYR</a:t>
            </a:r>
          </a:p>
          <a:p>
            <a:pPr eaLnBrk="1" hangingPunct="1"/>
            <a:r>
              <a:rPr lang="en-US" sz="2400" smtClean="0"/>
              <a:t>PLASTIC FILM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98" decel="1000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98" decel="1000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98" decel="1000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98" decel="100000" fill="hold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98" decel="100000" fill="hold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898" decel="100000" fill="hold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898" decel="100000" fill="hold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898" decel="100000" fill="hold"/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898" decel="100000" fill="hold"/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  <p:bldP spid="9220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12, EHRLICH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In addition to radiographers being trained in the OR, in trauma radiography and in mobile radiography they can cross train in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SPECIAL IMAGING MODALITIES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300" smtClean="0"/>
              <a:t>CARDIOVASCULAR AND INTERVENTIONAL RADIOGRAPHY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300" smtClean="0"/>
              <a:t>CT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300" smtClean="0"/>
              <a:t>MRI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300" smtClean="0"/>
              <a:t>MAMMOGRAPHY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300" smtClean="0"/>
              <a:t> DIAGNOSTIC MEDICAL SONOGRAPHY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300" smtClean="0"/>
              <a:t>NUCLEAR MEDICINE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300" smtClean="0"/>
              <a:t>POSITRON EMISSION TOMOGRAPHY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PROFESSION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ACRONYMS YOU NEED TO KNOW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300" smtClean="0"/>
              <a:t>PACS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300" smtClean="0"/>
              <a:t>ASRT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300" smtClean="0"/>
              <a:t>ARRT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300" smtClean="0"/>
              <a:t>ACR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300" smtClean="0"/>
              <a:t>CARE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300" smtClean="0"/>
              <a:t>JCAHO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300" smtClean="0"/>
              <a:t>JRCERT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DESCRIBE THE TYPE OF PATIENT YOU MAY HAVE TO X-RAY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BODY HABITUS</a:t>
            </a:r>
          </a:p>
          <a:p>
            <a:pPr eaLnBrk="1" hangingPunct="1"/>
            <a:r>
              <a:rPr lang="en-US" smtClean="0"/>
              <a:t>PHYSICAL CONDITION</a:t>
            </a:r>
          </a:p>
          <a:p>
            <a:pPr eaLnBrk="1" hangingPunct="1"/>
            <a:r>
              <a:rPr lang="en-US" smtClean="0"/>
              <a:t>EMOTIONAL CONDITION</a:t>
            </a:r>
          </a:p>
          <a:p>
            <a:pPr eaLnBrk="1" hangingPunct="1"/>
            <a:r>
              <a:rPr lang="en-US" smtClean="0"/>
              <a:t>AGE</a:t>
            </a:r>
          </a:p>
          <a:p>
            <a:pPr eaLnBrk="1" hangingPunct="1"/>
            <a:r>
              <a:rPr lang="en-US" smtClean="0"/>
              <a:t>OTHER FACTORS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RADIATION INJURIES</a:t>
            </a:r>
            <a:br>
              <a:rPr lang="en-US" sz="3400" smtClean="0"/>
            </a:br>
            <a:r>
              <a:rPr lang="en-US" sz="3400" smtClean="0"/>
              <a:t>EARLY 20</a:t>
            </a:r>
            <a:r>
              <a:rPr lang="en-US" sz="3400" baseline="30000" smtClean="0"/>
              <a:t>TH</a:t>
            </a:r>
            <a:r>
              <a:rPr lang="en-US" sz="3400" smtClean="0"/>
              <a:t> CENTURY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SKIN BURNS</a:t>
            </a:r>
          </a:p>
          <a:p>
            <a:pPr eaLnBrk="1" hangingPunct="1"/>
            <a:r>
              <a:rPr lang="en-US" smtClean="0"/>
              <a:t>HAIR LOSS</a:t>
            </a:r>
          </a:p>
          <a:p>
            <a:pPr eaLnBrk="1" hangingPunct="1"/>
            <a:r>
              <a:rPr lang="en-US" smtClean="0"/>
              <a:t>ANEMIA</a:t>
            </a:r>
          </a:p>
          <a:p>
            <a:pPr eaLnBrk="1" hangingPunct="1"/>
            <a:r>
              <a:rPr lang="en-US" smtClean="0"/>
              <a:t>TO BOTH PT AND DOCTOR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HISTORY OF RADIOGRAPHERS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PHYSICISTS</a:t>
            </a:r>
          </a:p>
          <a:p>
            <a:pPr eaLnBrk="1" hangingPunct="1"/>
            <a:r>
              <a:rPr lang="en-US" smtClean="0"/>
              <a:t>OJT (TECHNICIANS)</a:t>
            </a:r>
          </a:p>
          <a:p>
            <a:pPr eaLnBrk="1" hangingPunct="1"/>
            <a:r>
              <a:rPr lang="en-US" smtClean="0"/>
              <a:t>HOSPITAL BASED PROGRAMS</a:t>
            </a:r>
          </a:p>
          <a:p>
            <a:pPr eaLnBrk="1" hangingPunct="1"/>
            <a:r>
              <a:rPr lang="en-US" smtClean="0"/>
              <a:t>COMMUNITY COLLEGES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25146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OVERVIEW OF RADIOLOGY AND RADIOGRAPHIC PROCEDURES</a:t>
            </a:r>
            <a:br>
              <a:rPr lang="en-US" smtClean="0"/>
            </a:br>
            <a:r>
              <a:rPr lang="en-US" smtClean="0"/>
              <a:t>WHAT DO YOU ALREADY KNOW?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/>
          <a:lstStyle/>
          <a:p>
            <a:pPr eaLnBrk="1" hangingPunct="1"/>
            <a:r>
              <a:rPr lang="en-US" sz="3400" smtClean="0"/>
              <a:t>HOW ARE X-RAYS PRODUCED?</a:t>
            </a:r>
            <a:br>
              <a:rPr lang="en-US" sz="3400" smtClean="0"/>
            </a:br>
            <a:r>
              <a:rPr lang="en-US" sz="3400" smtClean="0">
                <a:hlinkClick r:id="rId3"/>
              </a:rPr>
              <a:t>http://www.oucom.ohio.edu/dbms-witmer/anatomy_immersion.htm</a:t>
            </a:r>
            <a:endParaRPr lang="en-US" sz="3400" smtClean="0"/>
          </a:p>
        </p:txBody>
      </p:sp>
      <p:pic>
        <p:nvPicPr>
          <p:cNvPr id="10243" name="Picture 4" descr="j0282748"/>
          <p:cNvPicPr>
            <a:picLocks noChangeAspect="1" noChangeArrowheads="1" noCrop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200400" y="1981200"/>
            <a:ext cx="3886200" cy="3962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X-RAY PRODUCTION</a:t>
            </a:r>
            <a:br>
              <a:rPr lang="en-US" sz="3400" smtClean="0"/>
            </a:br>
            <a:r>
              <a:rPr lang="en-US" sz="3400" smtClean="0"/>
              <a:t>AN OVERVIEW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VACUUM TUBE----WHY?</a:t>
            </a:r>
          </a:p>
          <a:p>
            <a:pPr eaLnBrk="1" hangingPunct="1"/>
            <a:r>
              <a:rPr lang="en-US" smtClean="0"/>
              <a:t>SOURCE OF ELECTRONS (TUNGSTON)WHY?</a:t>
            </a:r>
          </a:p>
          <a:p>
            <a:pPr eaLnBrk="1" hangingPunct="1"/>
            <a:r>
              <a:rPr lang="en-US" smtClean="0"/>
              <a:t>TARGET (TUNGSTON) WHY?</a:t>
            </a:r>
          </a:p>
          <a:p>
            <a:pPr eaLnBrk="1" hangingPunct="1"/>
            <a:r>
              <a:rPr lang="en-US" smtClean="0"/>
              <a:t>HIGH POTENTIAL DIFFERENCE(VOLTAGE)   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RAD. TERMS/FACTS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ELECTRON CLOUD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SPACE CHARGE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99% HEAT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1% X-RAY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WAVELENGTHS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AMPLITUDE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FREQUENCY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SHORTER THE WAVELENGTH ,THE HIGHER THE FREQUENCY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372</TotalTime>
  <Words>663</Words>
  <Application>Microsoft Office PowerPoint</Application>
  <PresentationFormat>On-screen Show (4:3)</PresentationFormat>
  <Paragraphs>235</Paragraphs>
  <Slides>32</Slides>
  <Notes>28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Wingdings</vt:lpstr>
      <vt:lpstr>Times New Roman</vt:lpstr>
      <vt:lpstr>Staccato222 BT</vt:lpstr>
      <vt:lpstr>Watermark</vt:lpstr>
      <vt:lpstr>Microsoft ClipArt Gallery</vt:lpstr>
      <vt:lpstr>PATIENT CARE IN RADIOGRAPHY</vt:lpstr>
      <vt:lpstr>RADIATION!!!!!!!!!!!!!!!!!</vt:lpstr>
      <vt:lpstr>HISTORY NOV. 8, 1895</vt:lpstr>
      <vt:lpstr>RADIATION INJURIES EARLY 20TH CENTURY</vt:lpstr>
      <vt:lpstr>HISTORY OF RADIOGRAPHERS</vt:lpstr>
      <vt:lpstr>OVERVIEW OF RADIOLOGY AND RADIOGRAPHIC PROCEDURES WHAT DO YOU ALREADY KNOW?</vt:lpstr>
      <vt:lpstr>HOW ARE X-RAYS PRODUCED? http://www.oucom.ohio.edu/dbms-witmer/anatomy_immersion.htm</vt:lpstr>
      <vt:lpstr>X-RAY PRODUCTION AN OVERVIEW</vt:lpstr>
      <vt:lpstr>RAD. TERMS/FACTS </vt:lpstr>
      <vt:lpstr>ELECTROMAGNETIC RADIATION</vt:lpstr>
      <vt:lpstr>X-RAY                  VS   VISIBLE LIGHT</vt:lpstr>
      <vt:lpstr>X-RAY                  VS   VISIBLE LIGHT</vt:lpstr>
      <vt:lpstr>IONIZATION  IT’S NOT AS BAD AS IT SOUNDS!!!!</vt:lpstr>
      <vt:lpstr>Slide 14</vt:lpstr>
      <vt:lpstr> SOURCES OF IONIZING RADIATION Bushong, pgs 5-6</vt:lpstr>
      <vt:lpstr>THE X-RAY BEAM</vt:lpstr>
      <vt:lpstr>RETURN TO SCAVENGER HUNT RESULTS AND REVIEW</vt:lpstr>
      <vt:lpstr>UNITS OF MEASUREMENT IN RADIOGRAPHY TRADITIONAL    SI UNIT</vt:lpstr>
      <vt:lpstr>Weighting Factor </vt:lpstr>
      <vt:lpstr>Brief overview of radiobiology</vt:lpstr>
      <vt:lpstr>KEEPING SAFE</vt:lpstr>
      <vt:lpstr>MEASURING RADIATION FOR THE RADIOGRAPHER</vt:lpstr>
      <vt:lpstr>Cardinal principles of protection</vt:lpstr>
      <vt:lpstr>ALARA</vt:lpstr>
      <vt:lpstr>PATIENT PROTECTION</vt:lpstr>
      <vt:lpstr>Patients are frightened about radiation</vt:lpstr>
      <vt:lpstr>OCCUPATIONAL PROTECTION</vt:lpstr>
      <vt:lpstr>ROSE AEHLE RT (R,M)</vt:lpstr>
      <vt:lpstr>WHAT DO RADIOGRAPHER’S DO?</vt:lpstr>
      <vt:lpstr>CHAPTER 12, EHRLICH</vt:lpstr>
      <vt:lpstr>THE PROFESSION</vt:lpstr>
      <vt:lpstr>DESCRIBE THE TYPE OF PATIENT YOU MAY HAVE TO X-RAY</vt:lpstr>
    </vt:vector>
  </TitlesOfParts>
  <Company>Montgomery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 CARE IN RADIOGRAPHY</dc:title>
  <dc:creator>raehle</dc:creator>
  <cp:lastModifiedBy>imaging</cp:lastModifiedBy>
  <cp:revision>8</cp:revision>
  <dcterms:created xsi:type="dcterms:W3CDTF">2004-08-30T16:06:12Z</dcterms:created>
  <dcterms:modified xsi:type="dcterms:W3CDTF">2009-09-30T16:40:28Z</dcterms:modified>
</cp:coreProperties>
</file>