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C7929-1572-4264-9D06-0BC3AF35F634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B3E12-11E7-4D23-9B2C-670303D745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google.com.co/imgres?imgurl=http://zaragozaciudad.net/apartamento/upload/20090521160615-gatos-desparasitar.jpg&amp;imgrefurl=http://zaragozaciudad.net/apartamento/2009/mayo.php&amp;h=300&amp;w=300&amp;sz=15&amp;tbnid=he6insrKDGDg2M:&amp;tbnh=116&amp;tbnw=116&amp;prev=/images?q=imagenes+de+gatos&amp;hl=es&amp;usg=__H21FgedE76vToDTLYHyf2Gyh_-g=&amp;ei=Zi_oS62tBYP88AapkPmdDQ&amp;sa=X&amp;oi=image_result&amp;resnum=3&amp;ct=image&amp;ved=0CB8Q9QEwAg" TargetMode="External"/><Relationship Id="rId7" Type="http://schemas.openxmlformats.org/officeDocument/2006/relationships/hyperlink" Target="http://www.google.com.co/imgres?imgurl=http://zaragozaciudad.net/tejeros/upload/20080414122439-perro25.jpg&amp;imgrefurl=http://zaragozaciudad.net/tejeros/2008/abril.php&amp;h=510&amp;w=435&amp;sz=13&amp;tbnid=_WPLmwFD94zBNM:&amp;tbnh=131&amp;tbnw=112&amp;prev=/images?q=imagenes+de+perro&amp;hl=es&amp;usg=__BXVoZY2b5BHmTXd4Hj5kaPaESLg=&amp;ei=eTDoS8u0GcH-8AaxlPSBDQ&amp;sa=X&amp;oi=image_result&amp;resnum=2&amp;ct=image&amp;ved=0CB8Q9QEwAQ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m.co/imgres?imgurl=http://www.leizasl.com/images/Gatos-hidraulicos-CAT02_05B.JPG&amp;imgrefurl=http://www.leizasl.com/Gatos-hidraulicos.html&amp;h=288&amp;w=226&amp;sz=27&amp;tbnid=9phSPkl6KiHG_M:&amp;tbnh=115&amp;tbnw=90&amp;prev=/images?q=imagenes+de+gatos+hidraulicos&amp;hl=es&amp;usg=__daQiBJrK3Ui01JzecaAp1MnJeVY=&amp;ei=ly_oS6XhN4O88gbI1aTJBA&amp;sa=X&amp;oi=image_result&amp;resnum=4&amp;ct=image&amp;ved=0CCQQ9QEwAw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hyperlink" Target="http://www.google.com.co/imgres?imgurl=http://www.harveycomidas.com/photos/perro-caliente2.jpg&amp;imgrefurl=http://www.harveycomidas.com/productos.html&amp;h=307&amp;w=460&amp;sz=29&amp;tbnid=RBB55Fkyv_DaNM:&amp;tbnh=85&amp;tbnw=128&amp;prev=/images?q=imagenes+de+perro+caliente&amp;hl=es&amp;usg=__yjuOpBYuIUXfkZTDVZEY94IRe_A=&amp;ei=oDDoS6zQOMT68AazhoW-BA&amp;sa=X&amp;oi=image_result&amp;resnum=1&amp;ct=image&amp;ved=0CBsQ9QEwA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3" y="-142900"/>
            <a:ext cx="9644130" cy="721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Rectángulo"/>
          <p:cNvSpPr/>
          <p:nvPr/>
        </p:nvSpPr>
        <p:spPr>
          <a:xfrm>
            <a:off x="214282" y="642918"/>
            <a:ext cx="85900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¿QUÉ SIGNIFICA “</a:t>
            </a:r>
            <a:r>
              <a:rPr lang="es-CO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SIGNIFICAR</a:t>
            </a:r>
            <a:r>
              <a:rPr lang="es-CO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”?</a:t>
            </a:r>
            <a:endParaRPr lang="es-E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034" y="1714488"/>
            <a:ext cx="3571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Cuando hablamos de un tema determinado, podemos dar significado de las diferentes palabras, de acuerdo a la relación que tengamos con el contexto. Para las personas, muchas palabras son polisémicas y por tanto hay que saber manejarlas.</a:t>
            </a:r>
            <a:endParaRPr lang="es-ES" dirty="0"/>
          </a:p>
        </p:txBody>
      </p:sp>
      <p:pic>
        <p:nvPicPr>
          <p:cNvPr id="1026" name="Picture 2" descr="http://www.google.com.co/images?q=tbn:he6insrKDGDg2M::zaragozaciudad.net/apartamento/upload/20090521160615-gatos-desparasitar.jpg&amp;h=94&amp;w=94&amp;usg=__-cz93KAq4eFO99-QFIic7MQ18D8=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1857364"/>
            <a:ext cx="1214446" cy="1214447"/>
          </a:xfrm>
          <a:prstGeom prst="rect">
            <a:avLst/>
          </a:prstGeom>
          <a:noFill/>
        </p:spPr>
      </p:pic>
      <p:sp>
        <p:nvSpPr>
          <p:cNvPr id="7" name="6 Flecha derecha"/>
          <p:cNvSpPr/>
          <p:nvPr/>
        </p:nvSpPr>
        <p:spPr>
          <a:xfrm>
            <a:off x="5857884" y="2143116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8" name="Picture 4" descr="http://www.google.com.co/images?q=tbn:9phSPkl6KiHG_M::www.leizasl.com/images/Gatos-hidraulicos-CAT02_05B.JPG&amp;h=94&amp;w=73&amp;usg=__iN5YQqKuaEyFIq6cwBizfB2p7bQ=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72330" y="1785926"/>
            <a:ext cx="1071570" cy="1379831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4143372" y="321468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GATO (</a:t>
            </a:r>
            <a:r>
              <a:rPr lang="es-CO" dirty="0" smtClean="0"/>
              <a:t>animal)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6858016" y="335756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GATO </a:t>
            </a:r>
            <a:r>
              <a:rPr lang="es-CO" dirty="0" smtClean="0"/>
              <a:t>(hidráulico)</a:t>
            </a:r>
            <a:endParaRPr lang="es-ES" dirty="0"/>
          </a:p>
        </p:txBody>
      </p:sp>
      <p:pic>
        <p:nvPicPr>
          <p:cNvPr id="1030" name="Picture 6" descr="http://www.google.com.co/images?q=tbn:_WPLmwFD94zBNM::zaragozaciudad.net/tejeros/upload/20080414122439-perro25.jpg&amp;h=94&amp;w=80&amp;usg=__FruOPLWvvJ7Hyu8RxY0_E_16mg8=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10" y="4214818"/>
            <a:ext cx="1214446" cy="1426976"/>
          </a:xfrm>
          <a:prstGeom prst="rect">
            <a:avLst/>
          </a:prstGeom>
          <a:noFill/>
        </p:spPr>
      </p:pic>
      <p:pic>
        <p:nvPicPr>
          <p:cNvPr id="1032" name="Picture 8" descr="http://www.google.com.co/images?q=tbn:RBB55Fkyv_DaNM::www.harveycomidas.com/photos/perro-caliente2.jpg&amp;h=94&amp;w=140&amp;usg=__dK-MUrCZq1nMkRiH0s32aj90miI=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57620" y="4572008"/>
            <a:ext cx="1759090" cy="1181104"/>
          </a:xfrm>
          <a:prstGeom prst="rect">
            <a:avLst/>
          </a:prstGeom>
          <a:noFill/>
        </p:spPr>
      </p:pic>
      <p:sp>
        <p:nvSpPr>
          <p:cNvPr id="13" name="12 Flecha derecha"/>
          <p:cNvSpPr/>
          <p:nvPr/>
        </p:nvSpPr>
        <p:spPr>
          <a:xfrm>
            <a:off x="2143108" y="4786322"/>
            <a:ext cx="928694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357158" y="578645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PERRO (animal)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714744" y="585789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PERRO (alimento)</a:t>
            </a:r>
            <a:endParaRPr lang="es-E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42910" y="214290"/>
            <a:ext cx="7786742" cy="31393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Pero, en realidad ¿qué significa “significar”?, ¿qué sentido se le da  a la palabra?</a:t>
            </a:r>
          </a:p>
          <a:p>
            <a:endParaRPr lang="es-CO" dirty="0" smtClean="0"/>
          </a:p>
          <a:p>
            <a:r>
              <a:rPr lang="es-CO" dirty="0" smtClean="0"/>
              <a:t>Veámoslo en los siguientes ejemplos:</a:t>
            </a:r>
          </a:p>
          <a:p>
            <a:endParaRPr lang="es-CO" dirty="0"/>
          </a:p>
          <a:p>
            <a:pPr marL="342900" indent="-342900">
              <a:buAutoNum type="arabicParenR"/>
            </a:pPr>
            <a:r>
              <a:rPr lang="es-CO" dirty="0" smtClean="0"/>
              <a:t>Lo dicho por él </a:t>
            </a:r>
            <a:r>
              <a:rPr lang="es-CO" u="sng" dirty="0" smtClean="0">
                <a:solidFill>
                  <a:srgbClr val="FF0000"/>
                </a:solidFill>
              </a:rPr>
              <a:t>significa</a:t>
            </a:r>
            <a:r>
              <a:rPr lang="es-CO" u="sng" dirty="0" smtClean="0"/>
              <a:t> </a:t>
            </a:r>
            <a:r>
              <a:rPr lang="es-CO" dirty="0" smtClean="0"/>
              <a:t>hacer mención a este libro.              </a:t>
            </a:r>
            <a:r>
              <a:rPr lang="es-CO" dirty="0" smtClean="0">
                <a:solidFill>
                  <a:srgbClr val="00B0F0"/>
                </a:solidFill>
              </a:rPr>
              <a:t> (referencia)</a:t>
            </a:r>
          </a:p>
          <a:p>
            <a:pPr marL="342900" indent="-342900">
              <a:buAutoNum type="arabicParenR"/>
            </a:pPr>
            <a:r>
              <a:rPr lang="es-CO" dirty="0" smtClean="0"/>
              <a:t>Este suceso no </a:t>
            </a:r>
            <a:r>
              <a:rPr lang="es-CO" u="sng" dirty="0" smtClean="0">
                <a:solidFill>
                  <a:srgbClr val="FF0000"/>
                </a:solidFill>
              </a:rPr>
              <a:t>significa </a:t>
            </a:r>
            <a:r>
              <a:rPr lang="es-CO" dirty="0" smtClean="0"/>
              <a:t>mucho para mí.                               </a:t>
            </a:r>
            <a:r>
              <a:rPr lang="es-CO" dirty="0" smtClean="0">
                <a:solidFill>
                  <a:srgbClr val="00B0F0"/>
                </a:solidFill>
              </a:rPr>
              <a:t> (importancia)</a:t>
            </a:r>
          </a:p>
          <a:p>
            <a:pPr marL="342900" indent="-342900">
              <a:buAutoNum type="arabicParenR"/>
            </a:pPr>
            <a:r>
              <a:rPr lang="es-CO" dirty="0" smtClean="0"/>
              <a:t>La compañía de Mary le </a:t>
            </a:r>
            <a:r>
              <a:rPr lang="es-CO" u="sng" dirty="0" smtClean="0">
                <a:solidFill>
                  <a:srgbClr val="FF0000"/>
                </a:solidFill>
              </a:rPr>
              <a:t>significa</a:t>
            </a:r>
            <a:r>
              <a:rPr lang="es-CO" u="sng" dirty="0" smtClean="0"/>
              <a:t> </a:t>
            </a:r>
            <a:r>
              <a:rPr lang="es-CO" dirty="0" smtClean="0"/>
              <a:t>mucho.                                          </a:t>
            </a:r>
            <a:r>
              <a:rPr lang="es-CO" dirty="0" smtClean="0">
                <a:solidFill>
                  <a:srgbClr val="00B0F0"/>
                </a:solidFill>
              </a:rPr>
              <a:t>(valor)</a:t>
            </a:r>
          </a:p>
          <a:p>
            <a:pPr marL="342900" indent="-342900">
              <a:buAutoNum type="arabicParenR"/>
            </a:pPr>
            <a:r>
              <a:rPr lang="es-CO" dirty="0" smtClean="0"/>
              <a:t>¿Qué </a:t>
            </a:r>
            <a:r>
              <a:rPr lang="es-CO" u="sng" dirty="0" smtClean="0">
                <a:solidFill>
                  <a:srgbClr val="FF0000"/>
                </a:solidFill>
              </a:rPr>
              <a:t>significa</a:t>
            </a:r>
            <a:r>
              <a:rPr lang="es-CO" u="sng" dirty="0" smtClean="0"/>
              <a:t> </a:t>
            </a:r>
            <a:r>
              <a:rPr lang="es-CO" dirty="0" smtClean="0"/>
              <a:t>esta reunión sin ser solicitada.                         </a:t>
            </a:r>
            <a:r>
              <a:rPr lang="es-CO" dirty="0" smtClean="0">
                <a:solidFill>
                  <a:srgbClr val="00B0F0"/>
                </a:solidFill>
              </a:rPr>
              <a:t>(explicación)</a:t>
            </a:r>
          </a:p>
          <a:p>
            <a:pPr marL="342900" indent="-342900">
              <a:buAutoNum type="arabicParenR"/>
            </a:pPr>
            <a:r>
              <a:rPr lang="es-CO" dirty="0" smtClean="0"/>
              <a:t>La marca de este producto </a:t>
            </a:r>
            <a:r>
              <a:rPr lang="es-CO" u="sng" dirty="0" smtClean="0">
                <a:solidFill>
                  <a:srgbClr val="FF0000"/>
                </a:solidFill>
              </a:rPr>
              <a:t>significa</a:t>
            </a:r>
            <a:r>
              <a:rPr lang="es-CO" u="sng" dirty="0" smtClean="0"/>
              <a:t> </a:t>
            </a:r>
            <a:r>
              <a:rPr lang="es-CO" dirty="0" smtClean="0"/>
              <a:t>calidad.                            </a:t>
            </a:r>
            <a:r>
              <a:rPr lang="es-CO" dirty="0" smtClean="0">
                <a:solidFill>
                  <a:srgbClr val="00B0F0"/>
                </a:solidFill>
              </a:rPr>
              <a:t>(asociación)</a:t>
            </a:r>
          </a:p>
          <a:p>
            <a:pPr marL="342900" indent="-342900">
              <a:buAutoNum type="arabicParenR"/>
            </a:pPr>
            <a:r>
              <a:rPr lang="es-CO" dirty="0" smtClean="0"/>
              <a:t>Lo dijo con un </a:t>
            </a:r>
            <a:r>
              <a:rPr lang="es-CO" u="sng" dirty="0" smtClean="0">
                <a:solidFill>
                  <a:srgbClr val="FF0000"/>
                </a:solidFill>
              </a:rPr>
              <a:t>significado</a:t>
            </a:r>
            <a:r>
              <a:rPr lang="es-CO" u="sng" dirty="0" smtClean="0"/>
              <a:t> </a:t>
            </a:r>
            <a:r>
              <a:rPr lang="es-CO" dirty="0" smtClean="0"/>
              <a:t>muy hondo.                                         </a:t>
            </a:r>
            <a:r>
              <a:rPr lang="es-CO" dirty="0" smtClean="0">
                <a:solidFill>
                  <a:srgbClr val="00B0F0"/>
                </a:solidFill>
              </a:rPr>
              <a:t>(emoción)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 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428992" y="4071942"/>
            <a:ext cx="5500726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Comic Sans MS" pitchFamily="66" charset="0"/>
              </a:rPr>
              <a:t>Como se ve en los ejemplos anteriores, cuando un interlocutor habla de </a:t>
            </a:r>
            <a:r>
              <a:rPr lang="es-CO" b="1" dirty="0" smtClean="0">
                <a:latin typeface="Comic Sans MS" pitchFamily="66" charset="0"/>
              </a:rPr>
              <a:t>significar</a:t>
            </a:r>
            <a:r>
              <a:rPr lang="es-CO" dirty="0" smtClean="0">
                <a:latin typeface="Comic Sans MS" pitchFamily="66" charset="0"/>
              </a:rPr>
              <a:t> está dando a “entender algo” así como una referencia, importancia, valor, explicación, asociación y emoción, en su orden. Se podrían seguir citando otros enunciados  en que significar indique causa, consecuencia, implicación, señalamiento, sensaciones, sensibilidad estética, acciones, creencias y </a:t>
            </a:r>
            <a:r>
              <a:rPr lang="es-CO" dirty="0" smtClean="0">
                <a:latin typeface="Comic Sans MS" pitchFamily="66" charset="0"/>
              </a:rPr>
              <a:t>otros.</a:t>
            </a:r>
            <a:endParaRPr lang="es-CO" dirty="0" smtClean="0">
              <a:latin typeface="Comic Sans MS" pitchFamily="66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693154"/>
            <a:ext cx="2500330" cy="2752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6017" y="0"/>
            <a:ext cx="930001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428596" y="428604"/>
            <a:ext cx="8358246" cy="2031325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s-CO" dirty="0" smtClean="0"/>
              <a:t>En principio, “significar” etimológicamente es un </a:t>
            </a:r>
            <a:r>
              <a:rPr lang="es-CO" b="1" dirty="0" smtClean="0"/>
              <a:t>“hacer el significado con el signo”, </a:t>
            </a:r>
            <a:r>
              <a:rPr lang="es-CO" dirty="0" smtClean="0"/>
              <a:t>desarrollar un proceso sígnico o semiosis, la cual implica, entre otros hechos, transponer de un plano significante a un significado, buscar y producir sentido, interpretar al mundo y comunicarlo. De ahí la riqueza polisémica de la palabra que nos ocupa. Pero quizás para nuestro caso, interesa no tanto el significar, sino lo que con este proceso e constituye, el </a:t>
            </a:r>
            <a:r>
              <a:rPr lang="es-CO" b="1" dirty="0" smtClean="0"/>
              <a:t>significado del significado</a:t>
            </a:r>
            <a:r>
              <a:rPr lang="es-CO" dirty="0" smtClean="0"/>
              <a:t>, mejor, </a:t>
            </a:r>
            <a:r>
              <a:rPr lang="es-CO" b="1" dirty="0" smtClean="0"/>
              <a:t>la forma de entenderlo o concebirlo </a:t>
            </a:r>
            <a:r>
              <a:rPr lang="es-CO" dirty="0" smtClean="0"/>
              <a:t> desde la semántica</a:t>
            </a:r>
            <a:r>
              <a:rPr lang="es-ES" dirty="0" smtClean="0"/>
              <a:t>.</a:t>
            </a:r>
            <a:endParaRPr lang="es-CO" dirty="0" smtClean="0"/>
          </a:p>
        </p:txBody>
      </p:sp>
      <p:pic>
        <p:nvPicPr>
          <p:cNvPr id="14338" name="Picture 2" descr="http://images.inmagine.com/img/lushpixillus/unn121/u198768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643182"/>
            <a:ext cx="3162300" cy="3810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2786058"/>
            <a:ext cx="3929090" cy="361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331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Ministerio de Educación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Estudiante</dc:creator>
  <cp:lastModifiedBy>Estudiante</cp:lastModifiedBy>
  <cp:revision>12</cp:revision>
  <dcterms:created xsi:type="dcterms:W3CDTF">2010-05-10T16:01:30Z</dcterms:created>
  <dcterms:modified xsi:type="dcterms:W3CDTF">2010-05-12T12:50:45Z</dcterms:modified>
</cp:coreProperties>
</file>