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3" r:id="rId3"/>
    <p:sldId id="264" r:id="rId4"/>
    <p:sldId id="257" r:id="rId5"/>
    <p:sldId id="258" r:id="rId6"/>
    <p:sldId id="259" r:id="rId7"/>
    <p:sldId id="265" r:id="rId8"/>
    <p:sldId id="266" r:id="rId9"/>
    <p:sldId id="267" r:id="rId10"/>
    <p:sldId id="268" r:id="rId11"/>
    <p:sldId id="269" r:id="rId12"/>
    <p:sldId id="270" r:id="rId13"/>
    <p:sldId id="271" r:id="rId14"/>
    <p:sldId id="272" r:id="rId15"/>
    <p:sldId id="260" r:id="rId16"/>
    <p:sldId id="273" r:id="rId17"/>
    <p:sldId id="274" r:id="rId18"/>
    <p:sldId id="275" r:id="rId19"/>
    <p:sldId id="276" r:id="rId20"/>
    <p:sldId id="277" r:id="rId21"/>
    <p:sldId id="278" r:id="rId22"/>
    <p:sldId id="279" r:id="rId23"/>
    <p:sldId id="261" r:id="rId24"/>
    <p:sldId id="290" r:id="rId25"/>
    <p:sldId id="291" r:id="rId26"/>
    <p:sldId id="280" r:id="rId27"/>
    <p:sldId id="283" r:id="rId28"/>
    <p:sldId id="281" r:id="rId29"/>
    <p:sldId id="282" r:id="rId30"/>
    <p:sldId id="284" r:id="rId31"/>
    <p:sldId id="285" r:id="rId32"/>
    <p:sldId id="286" r:id="rId33"/>
    <p:sldId id="287" r:id="rId34"/>
    <p:sldId id="288" r:id="rId35"/>
    <p:sldId id="289" r:id="rId3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0ECC"/>
    <a:srgbClr val="DD1D58"/>
    <a:srgbClr val="82207B"/>
    <a:srgbClr val="00CC00"/>
    <a:srgbClr val="66FF33"/>
    <a:srgbClr val="CC00CC"/>
    <a:srgbClr val="AF2BA6"/>
    <a:srgbClr val="FFCC00"/>
    <a:srgbClr val="CC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149" autoAdjust="0"/>
    <p:restoredTop sz="94660"/>
  </p:normalViewPr>
  <p:slideViewPr>
    <p:cSldViewPr>
      <p:cViewPr varScale="1">
        <p:scale>
          <a:sx n="96" d="100"/>
          <a:sy n="96" d="100"/>
        </p:scale>
        <p:origin x="-7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BD99C987-8BAC-4E6F-A59B-251377F6E8FA}" type="datetimeFigureOut">
              <a:rPr lang="es-ES" smtClean="0"/>
              <a:pPr/>
              <a:t>03/10/2010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1EEAE35-EEAC-4D89-97EB-82C8ADD0E67F}"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D99C987-8BAC-4E6F-A59B-251377F6E8FA}" type="datetimeFigureOut">
              <a:rPr lang="es-ES" smtClean="0"/>
              <a:pPr/>
              <a:t>03/10/2010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1EEAE35-EEAC-4D89-97EB-82C8ADD0E67F}"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D99C987-8BAC-4E6F-A59B-251377F6E8FA}" type="datetimeFigureOut">
              <a:rPr lang="es-ES" smtClean="0"/>
              <a:pPr/>
              <a:t>03/10/2010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1EEAE35-EEAC-4D89-97EB-82C8ADD0E67F}"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D99C987-8BAC-4E6F-A59B-251377F6E8FA}" type="datetimeFigureOut">
              <a:rPr lang="es-ES" smtClean="0"/>
              <a:pPr/>
              <a:t>03/10/2010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1EEAE35-EEAC-4D89-97EB-82C8ADD0E67F}"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BD99C987-8BAC-4E6F-A59B-251377F6E8FA}" type="datetimeFigureOut">
              <a:rPr lang="es-ES" smtClean="0"/>
              <a:pPr/>
              <a:t>03/10/2010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1EEAE35-EEAC-4D89-97EB-82C8ADD0E67F}"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BD99C987-8BAC-4E6F-A59B-251377F6E8FA}" type="datetimeFigureOut">
              <a:rPr lang="es-ES" smtClean="0"/>
              <a:pPr/>
              <a:t>03/10/2010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D1EEAE35-EEAC-4D89-97EB-82C8ADD0E67F}"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BD99C987-8BAC-4E6F-A59B-251377F6E8FA}" type="datetimeFigureOut">
              <a:rPr lang="es-ES" smtClean="0"/>
              <a:pPr/>
              <a:t>03/10/2010</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D1EEAE35-EEAC-4D89-97EB-82C8ADD0E67F}"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BD99C987-8BAC-4E6F-A59B-251377F6E8FA}" type="datetimeFigureOut">
              <a:rPr lang="es-ES" smtClean="0"/>
              <a:pPr/>
              <a:t>03/10/2010</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D1EEAE35-EEAC-4D89-97EB-82C8ADD0E67F}"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D99C987-8BAC-4E6F-A59B-251377F6E8FA}" type="datetimeFigureOut">
              <a:rPr lang="es-ES" smtClean="0"/>
              <a:pPr/>
              <a:t>03/10/2010</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D1EEAE35-EEAC-4D89-97EB-82C8ADD0E67F}"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D99C987-8BAC-4E6F-A59B-251377F6E8FA}" type="datetimeFigureOut">
              <a:rPr lang="es-ES" smtClean="0"/>
              <a:pPr/>
              <a:t>03/10/2010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D1EEAE35-EEAC-4D89-97EB-82C8ADD0E67F}"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D99C987-8BAC-4E6F-A59B-251377F6E8FA}" type="datetimeFigureOut">
              <a:rPr lang="es-ES" smtClean="0"/>
              <a:pPr/>
              <a:t>03/10/2010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D1EEAE35-EEAC-4D89-97EB-82C8ADD0E67F}"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99C987-8BAC-4E6F-A59B-251377F6E8FA}" type="datetimeFigureOut">
              <a:rPr lang="es-ES" smtClean="0"/>
              <a:pPr/>
              <a:t>03/10/2010</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EEAE35-EEAC-4D89-97EB-82C8ADD0E67F}"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scribd.com/doc/11636363/Euskararen-Irakaskuntza-Europako-Erreferentzia-Markoaren-Baitan"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scribd.com/doc/11636363/Euskararen-Irakaskuntza-Europako-Erreferentzia-Markoaren-Baitan" TargetMode="External"/><Relationship Id="rId2" Type="http://schemas.openxmlformats.org/officeDocument/2006/relationships/hyperlink" Target="http://www.google.es/search?client=firefox-a&amp;rls=org.mozilla:es-ES:official&amp;channel=s&amp;hl=es&amp;source=hp&amp;q=gorputz+hizkuntza&amp;meta=&amp;btnG=Buscar+con+Google"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82207B"/>
        </a:solid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643570" y="4714884"/>
            <a:ext cx="3043230" cy="1928826"/>
          </a:xfrm>
        </p:spPr>
        <p:txBody>
          <a:bodyPr>
            <a:normAutofit fontScale="47500" lnSpcReduction="20000"/>
          </a:bodyPr>
          <a:lstStyle/>
          <a:p>
            <a:endParaRPr lang="eu-ES" dirty="0" smtClean="0"/>
          </a:p>
          <a:p>
            <a:pPr>
              <a:buNone/>
            </a:pPr>
            <a:r>
              <a:rPr lang="es-ES" sz="4400" b="1" dirty="0" smtClean="0">
                <a:solidFill>
                  <a:srgbClr val="66FF33"/>
                </a:solidFill>
              </a:rPr>
              <a:t>Itziar </a:t>
            </a:r>
            <a:r>
              <a:rPr lang="es-ES" sz="4400" b="1" dirty="0" err="1" smtClean="0">
                <a:solidFill>
                  <a:srgbClr val="66FF33"/>
                </a:solidFill>
              </a:rPr>
              <a:t>Blazquez</a:t>
            </a:r>
            <a:endParaRPr lang="es-ES" sz="4400" b="1" dirty="0" smtClean="0">
              <a:solidFill>
                <a:srgbClr val="66FF33"/>
              </a:solidFill>
            </a:endParaRPr>
          </a:p>
          <a:p>
            <a:pPr>
              <a:buNone/>
            </a:pPr>
            <a:r>
              <a:rPr lang="es-ES" sz="4400" b="1" dirty="0" smtClean="0">
                <a:solidFill>
                  <a:srgbClr val="66FF33"/>
                </a:solidFill>
              </a:rPr>
              <a:t>Ainhoa Fdez.  de </a:t>
            </a:r>
            <a:r>
              <a:rPr lang="es-ES" sz="4400" b="1" dirty="0" err="1" smtClean="0">
                <a:solidFill>
                  <a:srgbClr val="66FF33"/>
                </a:solidFill>
              </a:rPr>
              <a:t>Arroiabe</a:t>
            </a:r>
            <a:endParaRPr lang="es-ES" sz="4400" b="1" dirty="0" smtClean="0">
              <a:solidFill>
                <a:srgbClr val="66FF33"/>
              </a:solidFill>
            </a:endParaRPr>
          </a:p>
          <a:p>
            <a:pPr>
              <a:buNone/>
            </a:pPr>
            <a:r>
              <a:rPr lang="es-ES" sz="4400" b="1" dirty="0" err="1" smtClean="0">
                <a:solidFill>
                  <a:srgbClr val="66FF33"/>
                </a:solidFill>
              </a:rPr>
              <a:t>Iosu</a:t>
            </a:r>
            <a:r>
              <a:rPr lang="es-ES" sz="4400" b="1" dirty="0" smtClean="0">
                <a:solidFill>
                  <a:srgbClr val="66FF33"/>
                </a:solidFill>
              </a:rPr>
              <a:t> </a:t>
            </a:r>
            <a:r>
              <a:rPr lang="es-ES" sz="4400" b="1" dirty="0" err="1" smtClean="0">
                <a:solidFill>
                  <a:srgbClr val="66FF33"/>
                </a:solidFill>
              </a:rPr>
              <a:t>Elorza</a:t>
            </a:r>
            <a:endParaRPr lang="es-ES" sz="4400" b="1" dirty="0" smtClean="0">
              <a:solidFill>
                <a:srgbClr val="66FF33"/>
              </a:solidFill>
            </a:endParaRPr>
          </a:p>
          <a:p>
            <a:pPr>
              <a:buNone/>
            </a:pPr>
            <a:r>
              <a:rPr lang="es-ES" sz="4400" b="1" dirty="0" smtClean="0">
                <a:solidFill>
                  <a:srgbClr val="66FF33"/>
                </a:solidFill>
              </a:rPr>
              <a:t>Maite Osa</a:t>
            </a:r>
            <a:endParaRPr lang="eu-ES" sz="4400" b="1" dirty="0" smtClean="0">
              <a:solidFill>
                <a:srgbClr val="66FF33"/>
              </a:solidFill>
            </a:endParaRPr>
          </a:p>
          <a:p>
            <a:pPr>
              <a:buNone/>
            </a:pPr>
            <a:endParaRPr lang="eu-ES" sz="4400" dirty="0"/>
          </a:p>
        </p:txBody>
      </p:sp>
      <p:sp>
        <p:nvSpPr>
          <p:cNvPr id="4" name="3 CuadroTexto"/>
          <p:cNvSpPr txBox="1"/>
          <p:nvPr/>
        </p:nvSpPr>
        <p:spPr>
          <a:xfrm>
            <a:off x="1071538" y="785794"/>
            <a:ext cx="7429552" cy="2554545"/>
          </a:xfrm>
          <a:prstGeom prst="rect">
            <a:avLst/>
          </a:prstGeom>
          <a:noFill/>
        </p:spPr>
        <p:txBody>
          <a:bodyPr wrap="square" rtlCol="0">
            <a:spAutoFit/>
          </a:bodyPr>
          <a:lstStyle/>
          <a:p>
            <a:pPr>
              <a:buNone/>
            </a:pPr>
            <a:r>
              <a:rPr lang="eu-ES" sz="4000" dirty="0" smtClean="0">
                <a:solidFill>
                  <a:schemeClr val="bg1"/>
                </a:solidFill>
              </a:rPr>
              <a:t>                   </a:t>
            </a:r>
          </a:p>
          <a:p>
            <a:pPr>
              <a:buNone/>
            </a:pPr>
            <a:r>
              <a:rPr lang="eu-ES" sz="4000" dirty="0" smtClean="0">
                <a:solidFill>
                  <a:schemeClr val="bg1"/>
                </a:solidFill>
              </a:rPr>
              <a:t>                    DEKRETOA   </a:t>
            </a:r>
            <a:r>
              <a:rPr lang="eu-ES" sz="2400" dirty="0" smtClean="0">
                <a:solidFill>
                  <a:schemeClr val="bg1"/>
                </a:solidFill>
              </a:rPr>
              <a:t>(12/2009)</a:t>
            </a:r>
          </a:p>
          <a:p>
            <a:pPr>
              <a:buNone/>
            </a:pPr>
            <a:r>
              <a:rPr lang="eu-ES" sz="4000" dirty="0" smtClean="0">
                <a:solidFill>
                  <a:schemeClr val="bg1"/>
                </a:solidFill>
              </a:rPr>
              <a:t>    ETA IZAN DITUEN ALDAKETAK</a:t>
            </a:r>
          </a:p>
          <a:p>
            <a:pPr>
              <a:buNone/>
            </a:pPr>
            <a:r>
              <a:rPr lang="eu-ES" sz="4000" dirty="0" smtClean="0">
                <a:solidFill>
                  <a:schemeClr val="bg1"/>
                </a:solidFill>
              </a:rPr>
              <a:t> </a:t>
            </a:r>
            <a:endParaRPr lang="eu-ES" sz="4000" dirty="0"/>
          </a:p>
        </p:txBody>
      </p:sp>
      <p:pic>
        <p:nvPicPr>
          <p:cNvPr id="5" name="4 Imagen" descr="lupa foto.gif"/>
          <p:cNvPicPr>
            <a:picLocks noChangeAspect="1"/>
          </p:cNvPicPr>
          <p:nvPr/>
        </p:nvPicPr>
        <p:blipFill>
          <a:blip r:embed="rId2"/>
          <a:stretch>
            <a:fillRect/>
          </a:stretch>
        </p:blipFill>
        <p:spPr>
          <a:xfrm>
            <a:off x="2571736" y="3033712"/>
            <a:ext cx="2357451" cy="175261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357166"/>
            <a:ext cx="8229600" cy="1143008"/>
          </a:xfrm>
        </p:spPr>
        <p:txBody>
          <a:bodyPr>
            <a:normAutofit fontScale="90000"/>
          </a:bodyPr>
          <a:lstStyle/>
          <a:p>
            <a:r>
              <a:rPr lang="es-ES" dirty="0" smtClean="0">
                <a:effectLst>
                  <a:outerShdw blurRad="38100" dist="38100" dir="2700000" algn="tl">
                    <a:srgbClr val="000000">
                      <a:alpha val="43137"/>
                    </a:srgbClr>
                  </a:outerShdw>
                </a:effectLst>
                <a:latin typeface="Kristen ITC" pitchFamily="66" charset="0"/>
              </a:rPr>
              <a:t/>
            </a:r>
            <a:br>
              <a:rPr lang="es-ES" dirty="0" smtClean="0">
                <a:effectLst>
                  <a:outerShdw blurRad="38100" dist="38100" dir="2700000" algn="tl">
                    <a:srgbClr val="000000">
                      <a:alpha val="43137"/>
                    </a:srgbClr>
                  </a:outerShdw>
                </a:effectLst>
                <a:latin typeface="Kristen ITC" pitchFamily="66" charset="0"/>
              </a:rPr>
            </a:br>
            <a:r>
              <a:rPr lang="es-ES" sz="2200" dirty="0" smtClean="0">
                <a:solidFill>
                  <a:schemeClr val="bg1"/>
                </a:solidFill>
                <a:effectLst>
                  <a:outerShdw blurRad="38100" dist="38100" dir="2700000" algn="tl">
                    <a:srgbClr val="000000">
                      <a:alpha val="43137"/>
                    </a:srgbClr>
                  </a:outerShdw>
                </a:effectLst>
                <a:latin typeface="Kristen ITC" pitchFamily="66" charset="0"/>
              </a:rPr>
              <a:t>4-</a:t>
            </a:r>
            <a:r>
              <a:rPr lang="eu-ES" sz="2200" dirty="0" err="1" smtClean="0">
                <a:solidFill>
                  <a:schemeClr val="bg1"/>
                </a:solidFill>
                <a:effectLst>
                  <a:outerShdw blurRad="38100" dist="38100" dir="2700000" algn="tl">
                    <a:srgbClr val="000000">
                      <a:alpha val="43137"/>
                    </a:srgbClr>
                  </a:outerShdw>
                </a:effectLst>
                <a:latin typeface="Kristen ITC" pitchFamily="66" charset="0"/>
              </a:rPr>
              <a:t>HHko</a:t>
            </a:r>
            <a:r>
              <a:rPr lang="eu-ES" sz="2200" dirty="0" smtClean="0">
                <a:solidFill>
                  <a:schemeClr val="bg1"/>
                </a:solidFill>
                <a:effectLst>
                  <a:outerShdw blurRad="38100" dist="38100" dir="2700000" algn="tl">
                    <a:srgbClr val="000000">
                      <a:alpha val="43137"/>
                    </a:srgbClr>
                  </a:outerShdw>
                </a:effectLst>
                <a:latin typeface="Kristen ITC" pitchFamily="66" charset="0"/>
              </a:rPr>
              <a:t> etaparen eskema</a:t>
            </a:r>
            <a:br>
              <a:rPr lang="eu-ES" sz="2200" dirty="0" smtClean="0">
                <a:solidFill>
                  <a:schemeClr val="bg1"/>
                </a:solidFill>
                <a:effectLst>
                  <a:outerShdw blurRad="38100" dist="38100" dir="2700000" algn="tl">
                    <a:srgbClr val="000000">
                      <a:alpha val="43137"/>
                    </a:srgbClr>
                  </a:outerShdw>
                </a:effectLst>
                <a:latin typeface="Kristen ITC" pitchFamily="66" charset="0"/>
              </a:rPr>
            </a:br>
            <a:r>
              <a:rPr lang="eu-ES" sz="2200" b="1" u="sng" dirty="0" smtClean="0">
                <a:solidFill>
                  <a:schemeClr val="bg1"/>
                </a:solidFill>
                <a:effectLst>
                  <a:outerShdw blurRad="38100" dist="38100" dir="2700000" algn="tl">
                    <a:srgbClr val="000000">
                      <a:alpha val="43137"/>
                    </a:srgbClr>
                  </a:outerShdw>
                </a:effectLst>
                <a:latin typeface="Kristen ITC" pitchFamily="66" charset="0"/>
              </a:rPr>
              <a:t>Esperientzia eremuak </a:t>
            </a:r>
            <a:r>
              <a:rPr lang="eu-ES" sz="2200" b="1" u="sng" dirty="0" smtClean="0">
                <a:solidFill>
                  <a:schemeClr val="bg1"/>
                </a:solidFill>
                <a:effectLst>
                  <a:outerShdw blurRad="38100" dist="38100" dir="2700000" algn="tl">
                    <a:srgbClr val="000000">
                      <a:alpha val="43137"/>
                    </a:srgbClr>
                  </a:outerShdw>
                </a:effectLst>
                <a:latin typeface="Kristen ITC" pitchFamily="66" charset="0"/>
                <a:sym typeface="Wingdings" pitchFamily="2" charset="2"/>
              </a:rPr>
              <a:t> ingurumenaren ezaguera</a:t>
            </a:r>
            <a:br>
              <a:rPr lang="eu-ES" sz="2200" b="1" u="sng" dirty="0" smtClean="0">
                <a:solidFill>
                  <a:schemeClr val="bg1"/>
                </a:solidFill>
                <a:effectLst>
                  <a:outerShdw blurRad="38100" dist="38100" dir="2700000" algn="tl">
                    <a:srgbClr val="000000">
                      <a:alpha val="43137"/>
                    </a:srgbClr>
                  </a:outerShdw>
                </a:effectLst>
                <a:latin typeface="Kristen ITC" pitchFamily="66" charset="0"/>
                <a:sym typeface="Wingdings" pitchFamily="2" charset="2"/>
              </a:rPr>
            </a:br>
            <a:r>
              <a:rPr lang="eu-ES" sz="2200" dirty="0" smtClean="0">
                <a:solidFill>
                  <a:schemeClr val="bg1"/>
                </a:solidFill>
                <a:effectLst>
                  <a:outerShdw blurRad="38100" dist="38100" dir="2700000" algn="tl">
                    <a:srgbClr val="000000">
                      <a:alpha val="43137"/>
                    </a:srgbClr>
                  </a:outerShdw>
                </a:effectLst>
                <a:latin typeface="Kristen ITC" pitchFamily="66" charset="0"/>
              </a:rPr>
              <a:t>(sarrera, helburuak, ebaluazioa irizpideak).</a:t>
            </a:r>
            <a:r>
              <a:rPr lang="es-ES" sz="3100" dirty="0" smtClean="0">
                <a:effectLst>
                  <a:outerShdw blurRad="38100" dist="38100" dir="2700000" algn="tl">
                    <a:srgbClr val="000000">
                      <a:alpha val="43137"/>
                    </a:srgbClr>
                  </a:outerShdw>
                </a:effectLst>
                <a:latin typeface="Kristen ITC" pitchFamily="66" charset="0"/>
              </a:rPr>
              <a:t/>
            </a:r>
            <a:br>
              <a:rPr lang="es-ES" sz="3100" dirty="0" smtClean="0">
                <a:effectLst>
                  <a:outerShdw blurRad="38100" dist="38100" dir="2700000" algn="tl">
                    <a:srgbClr val="000000">
                      <a:alpha val="43137"/>
                    </a:srgbClr>
                  </a:outerShdw>
                </a:effectLst>
                <a:latin typeface="Kristen ITC" pitchFamily="66" charset="0"/>
              </a:rPr>
            </a:br>
            <a:r>
              <a:rPr lang="es-ES" dirty="0" smtClean="0">
                <a:effectLst>
                  <a:outerShdw blurRad="38100" dist="38100" dir="2700000" algn="tl">
                    <a:srgbClr val="000000">
                      <a:alpha val="43137"/>
                    </a:srgbClr>
                  </a:outerShdw>
                </a:effectLst>
                <a:latin typeface="Kristen ITC" pitchFamily="66" charset="0"/>
              </a:rPr>
              <a:t/>
            </a:r>
            <a:br>
              <a:rPr lang="es-ES" dirty="0" smtClean="0">
                <a:effectLst>
                  <a:outerShdw blurRad="38100" dist="38100" dir="2700000" algn="tl">
                    <a:srgbClr val="000000">
                      <a:alpha val="43137"/>
                    </a:srgbClr>
                  </a:outerShdw>
                </a:effectLst>
                <a:latin typeface="Kristen ITC" pitchFamily="66" charset="0"/>
              </a:rPr>
            </a:br>
            <a:endParaRPr lang="es-ES" dirty="0">
              <a:effectLst>
                <a:outerShdw blurRad="38100" dist="38100" dir="2700000" algn="tl">
                  <a:srgbClr val="000000">
                    <a:alpha val="43137"/>
                  </a:srgbClr>
                </a:outerShdw>
              </a:effectLst>
              <a:latin typeface="Kristen ITC" pitchFamily="66" charset="0"/>
            </a:endParaRPr>
          </a:p>
        </p:txBody>
      </p:sp>
      <p:sp>
        <p:nvSpPr>
          <p:cNvPr id="3" name="2 Marcador de contenido"/>
          <p:cNvSpPr>
            <a:spLocks noGrp="1"/>
          </p:cNvSpPr>
          <p:nvPr>
            <p:ph idx="1"/>
          </p:nvPr>
        </p:nvSpPr>
        <p:spPr>
          <a:xfrm rot="293325">
            <a:off x="405980" y="1423846"/>
            <a:ext cx="8614430" cy="4093680"/>
          </a:xfrm>
          <a:solidFill>
            <a:srgbClr val="CC00CC"/>
          </a:solidFill>
          <a:ln w="38100">
            <a:solidFill>
              <a:schemeClr val="tx1"/>
            </a:solidFill>
          </a:ln>
        </p:spPr>
        <p:txBody>
          <a:bodyPr>
            <a:normAutofit fontScale="77500" lnSpcReduction="20000"/>
          </a:bodyPr>
          <a:lstStyle/>
          <a:p>
            <a:pPr>
              <a:buNone/>
            </a:pPr>
            <a:endParaRPr lang="es-ES" b="1" i="1" u="sng" dirty="0" smtClean="0"/>
          </a:p>
          <a:p>
            <a:pPr>
              <a:buNone/>
            </a:pPr>
            <a:r>
              <a:rPr lang="eu-ES" u="sng" dirty="0" smtClean="0"/>
              <a:t>IGURUMENAREN EZAGUERA (helburua)</a:t>
            </a:r>
          </a:p>
          <a:p>
            <a:pPr>
              <a:buNone/>
            </a:pPr>
            <a:endParaRPr lang="es-ES" dirty="0" smtClean="0"/>
          </a:p>
          <a:p>
            <a:pPr>
              <a:buNone/>
            </a:pPr>
            <a:r>
              <a:rPr lang="eu-ES" dirty="0" smtClean="0"/>
              <a:t>-Ingurune fisikoa, naturala eta soziala modu aktiboan esploratzea.</a:t>
            </a:r>
            <a:endParaRPr lang="es-ES" dirty="0" smtClean="0"/>
          </a:p>
          <a:p>
            <a:pPr>
              <a:buNone/>
            </a:pPr>
            <a:r>
              <a:rPr lang="eu-ES" dirty="0" smtClean="0"/>
              <a:t>-Portaera sozialeko oinarrizko arauak barneratzea.</a:t>
            </a:r>
            <a:endParaRPr lang="es-ES" dirty="0" smtClean="0"/>
          </a:p>
          <a:p>
            <a:pPr>
              <a:buNone/>
            </a:pPr>
            <a:r>
              <a:rPr lang="eu-ES" dirty="0" smtClean="0"/>
              <a:t>- Naturako animaliak, landareak, elementuak eta fenomenoak aztertzea.</a:t>
            </a:r>
            <a:endParaRPr lang="es-ES" dirty="0" smtClean="0"/>
          </a:p>
          <a:p>
            <a:pPr>
              <a:buNone/>
            </a:pPr>
            <a:r>
              <a:rPr lang="eu-ES" dirty="0" smtClean="0"/>
              <a:t>-Inguruko jai, tradizio eta ohituren berri izatea.</a:t>
            </a:r>
            <a:endParaRPr lang="es-ES" dirty="0" smtClean="0"/>
          </a:p>
          <a:p>
            <a:pPr>
              <a:buNone/>
            </a:pPr>
            <a:r>
              <a:rPr lang="eu-ES" dirty="0" smtClean="0"/>
              <a:t>- ….</a:t>
            </a:r>
            <a:endParaRPr lang="es-ES" dirty="0" smtClean="0"/>
          </a:p>
          <a:p>
            <a:pPr>
              <a:buNone/>
            </a:pPr>
            <a:r>
              <a:rPr lang="es-ES" dirty="0" smtClean="0"/>
              <a:t> </a:t>
            </a:r>
          </a:p>
          <a:p>
            <a:pPr>
              <a:buNone/>
            </a:pPr>
            <a:endParaRPr lang="es-ES" dirty="0" smtClean="0"/>
          </a:p>
          <a:p>
            <a:pPr>
              <a:buFontTx/>
              <a:buChar char="-"/>
            </a:pPr>
            <a:endParaRPr lang="eu-ES" b="1" dirty="0" smtClean="0">
              <a:solidFill>
                <a:srgbClr val="7030A0"/>
              </a:solidFill>
            </a:endParaRPr>
          </a:p>
          <a:p>
            <a:pPr>
              <a:buNone/>
            </a:pPr>
            <a:endParaRPr lang="eu-ES" b="1" dirty="0" smtClean="0">
              <a:solidFill>
                <a:srgbClr val="7030A0"/>
              </a:solidFill>
            </a:endParaRPr>
          </a:p>
          <a:p>
            <a:endParaRPr lang="eu-ES" dirty="0" smtClean="0"/>
          </a:p>
          <a:p>
            <a:endParaRPr lang="eu-ES" dirty="0" smtClean="0"/>
          </a:p>
          <a:p>
            <a:endParaRPr lang="eu-ES" dirty="0" smtClean="0"/>
          </a:p>
          <a:p>
            <a:endParaRPr lang="eu-ES" dirty="0" smtClean="0"/>
          </a:p>
          <a:p>
            <a:endParaRPr lang="es-ES" dirty="0" smtClean="0"/>
          </a:p>
          <a:p>
            <a:pPr>
              <a:buNone/>
            </a:pPr>
            <a:endParaRPr lang="es-ES" dirty="0" smtClean="0"/>
          </a:p>
        </p:txBody>
      </p:sp>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357166"/>
            <a:ext cx="8229600" cy="1143008"/>
          </a:xfrm>
        </p:spPr>
        <p:txBody>
          <a:bodyPr>
            <a:normAutofit fontScale="90000"/>
          </a:bodyPr>
          <a:lstStyle/>
          <a:p>
            <a:r>
              <a:rPr lang="es-ES" dirty="0" smtClean="0">
                <a:effectLst>
                  <a:outerShdw blurRad="38100" dist="38100" dir="2700000" algn="tl">
                    <a:srgbClr val="000000">
                      <a:alpha val="43137"/>
                    </a:srgbClr>
                  </a:outerShdw>
                </a:effectLst>
                <a:latin typeface="Kristen ITC" pitchFamily="66" charset="0"/>
              </a:rPr>
              <a:t/>
            </a:r>
            <a:br>
              <a:rPr lang="es-ES" dirty="0" smtClean="0">
                <a:effectLst>
                  <a:outerShdw blurRad="38100" dist="38100" dir="2700000" algn="tl">
                    <a:srgbClr val="000000">
                      <a:alpha val="43137"/>
                    </a:srgbClr>
                  </a:outerShdw>
                </a:effectLst>
                <a:latin typeface="Kristen ITC" pitchFamily="66" charset="0"/>
              </a:rPr>
            </a:br>
            <a:r>
              <a:rPr lang="es-ES" sz="2200" dirty="0" smtClean="0">
                <a:solidFill>
                  <a:schemeClr val="bg1"/>
                </a:solidFill>
                <a:effectLst>
                  <a:outerShdw blurRad="38100" dist="38100" dir="2700000" algn="tl">
                    <a:srgbClr val="000000">
                      <a:alpha val="43137"/>
                    </a:srgbClr>
                  </a:outerShdw>
                </a:effectLst>
                <a:latin typeface="Kristen ITC" pitchFamily="66" charset="0"/>
              </a:rPr>
              <a:t>4-</a:t>
            </a:r>
            <a:r>
              <a:rPr lang="eu-ES" sz="2200" dirty="0" err="1" smtClean="0">
                <a:solidFill>
                  <a:schemeClr val="bg1"/>
                </a:solidFill>
                <a:effectLst>
                  <a:outerShdw blurRad="38100" dist="38100" dir="2700000" algn="tl">
                    <a:srgbClr val="000000">
                      <a:alpha val="43137"/>
                    </a:srgbClr>
                  </a:outerShdw>
                </a:effectLst>
                <a:latin typeface="Kristen ITC" pitchFamily="66" charset="0"/>
              </a:rPr>
              <a:t>HHko</a:t>
            </a:r>
            <a:r>
              <a:rPr lang="eu-ES" sz="2200" dirty="0" smtClean="0">
                <a:solidFill>
                  <a:schemeClr val="bg1"/>
                </a:solidFill>
                <a:effectLst>
                  <a:outerShdw blurRad="38100" dist="38100" dir="2700000" algn="tl">
                    <a:srgbClr val="000000">
                      <a:alpha val="43137"/>
                    </a:srgbClr>
                  </a:outerShdw>
                </a:effectLst>
                <a:latin typeface="Kristen ITC" pitchFamily="66" charset="0"/>
              </a:rPr>
              <a:t> etaparen eskema</a:t>
            </a:r>
            <a:br>
              <a:rPr lang="eu-ES" sz="2200" dirty="0" smtClean="0">
                <a:solidFill>
                  <a:schemeClr val="bg1"/>
                </a:solidFill>
                <a:effectLst>
                  <a:outerShdw blurRad="38100" dist="38100" dir="2700000" algn="tl">
                    <a:srgbClr val="000000">
                      <a:alpha val="43137"/>
                    </a:srgbClr>
                  </a:outerShdw>
                </a:effectLst>
                <a:latin typeface="Kristen ITC" pitchFamily="66" charset="0"/>
              </a:rPr>
            </a:br>
            <a:r>
              <a:rPr lang="eu-ES" sz="2200" b="1" u="sng" dirty="0" smtClean="0">
                <a:solidFill>
                  <a:schemeClr val="bg1"/>
                </a:solidFill>
                <a:effectLst>
                  <a:outerShdw blurRad="38100" dist="38100" dir="2700000" algn="tl">
                    <a:srgbClr val="000000">
                      <a:alpha val="43137"/>
                    </a:srgbClr>
                  </a:outerShdw>
                </a:effectLst>
                <a:latin typeface="Kristen ITC" pitchFamily="66" charset="0"/>
              </a:rPr>
              <a:t>Esperientzia eremuak </a:t>
            </a:r>
            <a:r>
              <a:rPr lang="eu-ES" sz="2200" b="1" u="sng" dirty="0" smtClean="0">
                <a:solidFill>
                  <a:schemeClr val="bg1"/>
                </a:solidFill>
                <a:effectLst>
                  <a:outerShdw blurRad="38100" dist="38100" dir="2700000" algn="tl">
                    <a:srgbClr val="000000">
                      <a:alpha val="43137"/>
                    </a:srgbClr>
                  </a:outerShdw>
                </a:effectLst>
                <a:latin typeface="Kristen ITC" pitchFamily="66" charset="0"/>
                <a:sym typeface="Wingdings" pitchFamily="2" charset="2"/>
              </a:rPr>
              <a:t> ingurumenaren ezaguera</a:t>
            </a:r>
            <a:br>
              <a:rPr lang="eu-ES" sz="2200" b="1" u="sng" dirty="0" smtClean="0">
                <a:solidFill>
                  <a:schemeClr val="bg1"/>
                </a:solidFill>
                <a:effectLst>
                  <a:outerShdw blurRad="38100" dist="38100" dir="2700000" algn="tl">
                    <a:srgbClr val="000000">
                      <a:alpha val="43137"/>
                    </a:srgbClr>
                  </a:outerShdw>
                </a:effectLst>
                <a:latin typeface="Kristen ITC" pitchFamily="66" charset="0"/>
                <a:sym typeface="Wingdings" pitchFamily="2" charset="2"/>
              </a:rPr>
            </a:br>
            <a:r>
              <a:rPr lang="eu-ES" sz="2200" dirty="0" smtClean="0">
                <a:solidFill>
                  <a:schemeClr val="bg1"/>
                </a:solidFill>
                <a:effectLst>
                  <a:outerShdw blurRad="38100" dist="38100" dir="2700000" algn="tl">
                    <a:srgbClr val="000000">
                      <a:alpha val="43137"/>
                    </a:srgbClr>
                  </a:outerShdw>
                </a:effectLst>
                <a:latin typeface="Kristen ITC" pitchFamily="66" charset="0"/>
              </a:rPr>
              <a:t>(sarrera, helburuak, ebaluazioa irizpideak).</a:t>
            </a:r>
            <a:r>
              <a:rPr lang="es-ES" sz="3100" dirty="0" smtClean="0">
                <a:effectLst>
                  <a:outerShdw blurRad="38100" dist="38100" dir="2700000" algn="tl">
                    <a:srgbClr val="000000">
                      <a:alpha val="43137"/>
                    </a:srgbClr>
                  </a:outerShdw>
                </a:effectLst>
                <a:latin typeface="Kristen ITC" pitchFamily="66" charset="0"/>
              </a:rPr>
              <a:t/>
            </a:r>
            <a:br>
              <a:rPr lang="es-ES" sz="3100" dirty="0" smtClean="0">
                <a:effectLst>
                  <a:outerShdw blurRad="38100" dist="38100" dir="2700000" algn="tl">
                    <a:srgbClr val="000000">
                      <a:alpha val="43137"/>
                    </a:srgbClr>
                  </a:outerShdw>
                </a:effectLst>
                <a:latin typeface="Kristen ITC" pitchFamily="66" charset="0"/>
              </a:rPr>
            </a:br>
            <a:r>
              <a:rPr lang="es-ES" dirty="0" smtClean="0">
                <a:effectLst>
                  <a:outerShdw blurRad="38100" dist="38100" dir="2700000" algn="tl">
                    <a:srgbClr val="000000">
                      <a:alpha val="43137"/>
                    </a:srgbClr>
                  </a:outerShdw>
                </a:effectLst>
                <a:latin typeface="Kristen ITC" pitchFamily="66" charset="0"/>
              </a:rPr>
              <a:t/>
            </a:r>
            <a:br>
              <a:rPr lang="es-ES" dirty="0" smtClean="0">
                <a:effectLst>
                  <a:outerShdw blurRad="38100" dist="38100" dir="2700000" algn="tl">
                    <a:srgbClr val="000000">
                      <a:alpha val="43137"/>
                    </a:srgbClr>
                  </a:outerShdw>
                </a:effectLst>
                <a:latin typeface="Kristen ITC" pitchFamily="66" charset="0"/>
              </a:rPr>
            </a:br>
            <a:endParaRPr lang="es-ES" dirty="0">
              <a:effectLst>
                <a:outerShdw blurRad="38100" dist="38100" dir="2700000" algn="tl">
                  <a:srgbClr val="000000">
                    <a:alpha val="43137"/>
                  </a:srgbClr>
                </a:outerShdw>
              </a:effectLst>
              <a:latin typeface="Kristen ITC" pitchFamily="66" charset="0"/>
            </a:endParaRPr>
          </a:p>
        </p:txBody>
      </p:sp>
      <p:sp>
        <p:nvSpPr>
          <p:cNvPr id="3" name="2 Marcador de contenido"/>
          <p:cNvSpPr>
            <a:spLocks noGrp="1"/>
          </p:cNvSpPr>
          <p:nvPr>
            <p:ph idx="1"/>
          </p:nvPr>
        </p:nvSpPr>
        <p:spPr>
          <a:xfrm rot="293325">
            <a:off x="405980" y="1423846"/>
            <a:ext cx="8614430" cy="4093680"/>
          </a:xfrm>
          <a:solidFill>
            <a:srgbClr val="CC00CC"/>
          </a:solidFill>
          <a:ln w="38100">
            <a:solidFill>
              <a:schemeClr val="tx1"/>
            </a:solidFill>
          </a:ln>
        </p:spPr>
        <p:txBody>
          <a:bodyPr>
            <a:normAutofit fontScale="55000" lnSpcReduction="20000"/>
          </a:bodyPr>
          <a:lstStyle/>
          <a:p>
            <a:pPr>
              <a:buNone/>
            </a:pPr>
            <a:endParaRPr lang="es-ES" b="1" i="1" u="sng" dirty="0" smtClean="0"/>
          </a:p>
          <a:p>
            <a:pPr>
              <a:buNone/>
            </a:pPr>
            <a:r>
              <a:rPr lang="es-ES" sz="4400" b="1" i="1" u="sng" dirty="0" smtClean="0"/>
              <a:t>INGURUNEAREN EZAGUERA</a:t>
            </a:r>
          </a:p>
          <a:p>
            <a:pPr>
              <a:buNone/>
            </a:pPr>
            <a:endParaRPr lang="es-ES" dirty="0" smtClean="0"/>
          </a:p>
          <a:p>
            <a:pPr>
              <a:buNone/>
            </a:pPr>
            <a:r>
              <a:rPr lang="eu-ES" sz="3300" u="sng" dirty="0" smtClean="0"/>
              <a:t>   Haur Hezkuntzako etaparako ebaluazio-irizpideak, oro har, behatu eta neur daitezkeen jokabideei buruzko adierazleetan zehazten dira.</a:t>
            </a:r>
          </a:p>
          <a:p>
            <a:pPr>
              <a:buNone/>
            </a:pPr>
            <a:endParaRPr lang="es-ES" sz="3300" u="sng" dirty="0" smtClean="0"/>
          </a:p>
          <a:p>
            <a:pPr algn="just">
              <a:buNone/>
            </a:pPr>
            <a:r>
              <a:rPr lang="eu-ES" sz="3300" dirty="0" smtClean="0"/>
              <a:t>      Ingurunearen ezaguera nola ebaluatzen da? Ingurunea ezagutzeko jakin-mina erakutsiz, bertako elementuen behaketaren, manipulazioaren eta miaketaren bitartez; normalean ibiltzen den eremuetan orientatuz eta kokatuz, oinarrizko espazio-nozioak behar bezala erabiliz; eguneroko jarduerek eta gizarteko gertakizun garrantzitsuenak denboran duten segida identifikatuz eta aurrez adieraziz; ingurune naturala ezagutzeko jakin-mina adi­eraziz, eta ingurune naturaleko elementuen arteko elkar mendekotasun harremanak ezartzen hasiz; eta azkenik,  gizarte-ingurunea ezagutzeko jakin-mina era­kutsiz, eta, horretarako, erreferentziazko gizarte-taldee­tan modu aktiboan parte hartu behar dute.</a:t>
            </a:r>
            <a:endParaRPr lang="es-ES" sz="3300" dirty="0" smtClean="0"/>
          </a:p>
          <a:p>
            <a:pPr algn="just">
              <a:buNone/>
            </a:pPr>
            <a:r>
              <a:rPr lang="eu-ES" sz="3300" dirty="0" smtClean="0"/>
              <a:t> </a:t>
            </a:r>
            <a:endParaRPr lang="es-ES" sz="3300" dirty="0" smtClean="0"/>
          </a:p>
          <a:p>
            <a:pPr>
              <a:buNone/>
            </a:pPr>
            <a:endParaRPr lang="es-ES" dirty="0" smtClean="0"/>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CC00"/>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357166"/>
            <a:ext cx="8229600" cy="1143008"/>
          </a:xfrm>
        </p:spPr>
        <p:txBody>
          <a:bodyPr>
            <a:normAutofit fontScale="90000"/>
          </a:bodyPr>
          <a:lstStyle/>
          <a:p>
            <a:r>
              <a:rPr lang="es-ES" dirty="0" smtClean="0">
                <a:effectLst>
                  <a:outerShdw blurRad="38100" dist="38100" dir="2700000" algn="tl">
                    <a:srgbClr val="000000">
                      <a:alpha val="43137"/>
                    </a:srgbClr>
                  </a:outerShdw>
                </a:effectLst>
                <a:latin typeface="Kristen ITC" pitchFamily="66" charset="0"/>
              </a:rPr>
              <a:t/>
            </a:r>
            <a:br>
              <a:rPr lang="es-ES" dirty="0" smtClean="0">
                <a:effectLst>
                  <a:outerShdw blurRad="38100" dist="38100" dir="2700000" algn="tl">
                    <a:srgbClr val="000000">
                      <a:alpha val="43137"/>
                    </a:srgbClr>
                  </a:outerShdw>
                </a:effectLst>
                <a:latin typeface="Kristen ITC" pitchFamily="66" charset="0"/>
              </a:rPr>
            </a:br>
            <a:r>
              <a:rPr lang="es-ES" sz="2200" dirty="0" smtClean="0">
                <a:solidFill>
                  <a:schemeClr val="bg1"/>
                </a:solidFill>
                <a:effectLst>
                  <a:outerShdw blurRad="38100" dist="38100" dir="2700000" algn="tl">
                    <a:srgbClr val="000000">
                      <a:alpha val="43137"/>
                    </a:srgbClr>
                  </a:outerShdw>
                </a:effectLst>
                <a:latin typeface="Kristen ITC" pitchFamily="66" charset="0"/>
              </a:rPr>
              <a:t>4-</a:t>
            </a:r>
            <a:r>
              <a:rPr lang="eu-ES" sz="2200" dirty="0" err="1" smtClean="0">
                <a:solidFill>
                  <a:schemeClr val="bg1"/>
                </a:solidFill>
                <a:effectLst>
                  <a:outerShdw blurRad="38100" dist="38100" dir="2700000" algn="tl">
                    <a:srgbClr val="000000">
                      <a:alpha val="43137"/>
                    </a:srgbClr>
                  </a:outerShdw>
                </a:effectLst>
                <a:latin typeface="Kristen ITC" pitchFamily="66" charset="0"/>
              </a:rPr>
              <a:t>HHko</a:t>
            </a:r>
            <a:r>
              <a:rPr lang="eu-ES" sz="2200" dirty="0" smtClean="0">
                <a:solidFill>
                  <a:schemeClr val="bg1"/>
                </a:solidFill>
                <a:effectLst>
                  <a:outerShdw blurRad="38100" dist="38100" dir="2700000" algn="tl">
                    <a:srgbClr val="000000">
                      <a:alpha val="43137"/>
                    </a:srgbClr>
                  </a:outerShdw>
                </a:effectLst>
                <a:latin typeface="Kristen ITC" pitchFamily="66" charset="0"/>
              </a:rPr>
              <a:t> etaparen eskema</a:t>
            </a:r>
            <a:br>
              <a:rPr lang="eu-ES" sz="2200" dirty="0" smtClean="0">
                <a:solidFill>
                  <a:schemeClr val="bg1"/>
                </a:solidFill>
                <a:effectLst>
                  <a:outerShdw blurRad="38100" dist="38100" dir="2700000" algn="tl">
                    <a:srgbClr val="000000">
                      <a:alpha val="43137"/>
                    </a:srgbClr>
                  </a:outerShdw>
                </a:effectLst>
                <a:latin typeface="Kristen ITC" pitchFamily="66" charset="0"/>
              </a:rPr>
            </a:br>
            <a:r>
              <a:rPr lang="eu-ES" sz="2200" b="1" u="sng" dirty="0" smtClean="0">
                <a:solidFill>
                  <a:schemeClr val="bg1"/>
                </a:solidFill>
                <a:effectLst>
                  <a:outerShdw blurRad="38100" dist="38100" dir="2700000" algn="tl">
                    <a:srgbClr val="000000">
                      <a:alpha val="43137"/>
                    </a:srgbClr>
                  </a:outerShdw>
                </a:effectLst>
                <a:latin typeface="Kristen ITC" pitchFamily="66" charset="0"/>
              </a:rPr>
              <a:t>Esperientzia eremuak </a:t>
            </a:r>
            <a:r>
              <a:rPr lang="eu-ES" sz="2200" b="1" u="sng" dirty="0" smtClean="0">
                <a:solidFill>
                  <a:schemeClr val="bg1"/>
                </a:solidFill>
                <a:effectLst>
                  <a:outerShdw blurRad="38100" dist="38100" dir="2700000" algn="tl">
                    <a:srgbClr val="000000">
                      <a:alpha val="43137"/>
                    </a:srgbClr>
                  </a:outerShdw>
                </a:effectLst>
                <a:latin typeface="Kristen ITC" pitchFamily="66" charset="0"/>
                <a:sym typeface="Wingdings" pitchFamily="2" charset="2"/>
              </a:rPr>
              <a:t> ingurumenaren ezaguera</a:t>
            </a:r>
            <a:br>
              <a:rPr lang="eu-ES" sz="2200" b="1" u="sng" dirty="0" smtClean="0">
                <a:solidFill>
                  <a:schemeClr val="bg1"/>
                </a:solidFill>
                <a:effectLst>
                  <a:outerShdw blurRad="38100" dist="38100" dir="2700000" algn="tl">
                    <a:srgbClr val="000000">
                      <a:alpha val="43137"/>
                    </a:srgbClr>
                  </a:outerShdw>
                </a:effectLst>
                <a:latin typeface="Kristen ITC" pitchFamily="66" charset="0"/>
                <a:sym typeface="Wingdings" pitchFamily="2" charset="2"/>
              </a:rPr>
            </a:br>
            <a:r>
              <a:rPr lang="eu-ES" sz="2200" dirty="0" smtClean="0">
                <a:solidFill>
                  <a:schemeClr val="bg1"/>
                </a:solidFill>
                <a:effectLst>
                  <a:outerShdw blurRad="38100" dist="38100" dir="2700000" algn="tl">
                    <a:srgbClr val="000000">
                      <a:alpha val="43137"/>
                    </a:srgbClr>
                  </a:outerShdw>
                </a:effectLst>
                <a:latin typeface="Kristen ITC" pitchFamily="66" charset="0"/>
              </a:rPr>
              <a:t>(sarrera, helburuak, ebaluazioa irizpideak).</a:t>
            </a:r>
            <a:r>
              <a:rPr lang="es-ES" sz="3100" dirty="0" smtClean="0">
                <a:effectLst>
                  <a:outerShdw blurRad="38100" dist="38100" dir="2700000" algn="tl">
                    <a:srgbClr val="000000">
                      <a:alpha val="43137"/>
                    </a:srgbClr>
                  </a:outerShdw>
                </a:effectLst>
                <a:latin typeface="Kristen ITC" pitchFamily="66" charset="0"/>
              </a:rPr>
              <a:t/>
            </a:r>
            <a:br>
              <a:rPr lang="es-ES" sz="3100" dirty="0" smtClean="0">
                <a:effectLst>
                  <a:outerShdw blurRad="38100" dist="38100" dir="2700000" algn="tl">
                    <a:srgbClr val="000000">
                      <a:alpha val="43137"/>
                    </a:srgbClr>
                  </a:outerShdw>
                </a:effectLst>
                <a:latin typeface="Kristen ITC" pitchFamily="66" charset="0"/>
              </a:rPr>
            </a:br>
            <a:r>
              <a:rPr lang="es-ES" dirty="0" smtClean="0">
                <a:effectLst>
                  <a:outerShdw blurRad="38100" dist="38100" dir="2700000" algn="tl">
                    <a:srgbClr val="000000">
                      <a:alpha val="43137"/>
                    </a:srgbClr>
                  </a:outerShdw>
                </a:effectLst>
                <a:latin typeface="Kristen ITC" pitchFamily="66" charset="0"/>
              </a:rPr>
              <a:t/>
            </a:r>
            <a:br>
              <a:rPr lang="es-ES" dirty="0" smtClean="0">
                <a:effectLst>
                  <a:outerShdw blurRad="38100" dist="38100" dir="2700000" algn="tl">
                    <a:srgbClr val="000000">
                      <a:alpha val="43137"/>
                    </a:srgbClr>
                  </a:outerShdw>
                </a:effectLst>
                <a:latin typeface="Kristen ITC" pitchFamily="66" charset="0"/>
              </a:rPr>
            </a:br>
            <a:endParaRPr lang="es-ES" dirty="0">
              <a:effectLst>
                <a:outerShdw blurRad="38100" dist="38100" dir="2700000" algn="tl">
                  <a:srgbClr val="000000">
                    <a:alpha val="43137"/>
                  </a:srgbClr>
                </a:outerShdw>
              </a:effectLst>
              <a:latin typeface="Kristen ITC" pitchFamily="66" charset="0"/>
            </a:endParaRPr>
          </a:p>
        </p:txBody>
      </p:sp>
      <p:sp>
        <p:nvSpPr>
          <p:cNvPr id="3" name="2 Marcador de contenido"/>
          <p:cNvSpPr>
            <a:spLocks noGrp="1"/>
          </p:cNvSpPr>
          <p:nvPr>
            <p:ph idx="1"/>
          </p:nvPr>
        </p:nvSpPr>
        <p:spPr>
          <a:xfrm rot="293325">
            <a:off x="405980" y="1423846"/>
            <a:ext cx="8614430" cy="4093680"/>
          </a:xfrm>
          <a:solidFill>
            <a:schemeClr val="tx2">
              <a:lumMod val="60000"/>
              <a:lumOff val="40000"/>
            </a:schemeClr>
          </a:solidFill>
          <a:ln w="38100">
            <a:solidFill>
              <a:schemeClr val="tx1"/>
            </a:solidFill>
          </a:ln>
        </p:spPr>
        <p:txBody>
          <a:bodyPr>
            <a:normAutofit fontScale="77500" lnSpcReduction="20000"/>
          </a:bodyPr>
          <a:lstStyle/>
          <a:p>
            <a:pPr>
              <a:buNone/>
            </a:pPr>
            <a:endParaRPr lang="es-ES" b="1" i="1" u="sng" dirty="0" smtClean="0"/>
          </a:p>
          <a:p>
            <a:r>
              <a:rPr lang="es-ES" b="1" i="1" u="sng" dirty="0" smtClean="0"/>
              <a:t>HIZKUN</a:t>
            </a:r>
            <a:r>
              <a:rPr lang="eu-ES" b="1" i="1" u="sng" dirty="0" smtClean="0"/>
              <a:t>TZAK: KOMUNIKAZIOA ETA ADIERAZPENA(sarrera) </a:t>
            </a:r>
          </a:p>
          <a:p>
            <a:pPr>
              <a:buNone/>
            </a:pPr>
            <a:endParaRPr lang="es-ES" dirty="0" smtClean="0"/>
          </a:p>
          <a:p>
            <a:pPr algn="just">
              <a:buNone/>
            </a:pPr>
            <a:r>
              <a:rPr lang="eu-ES" dirty="0" smtClean="0"/>
              <a:t>    Eremu honek banakoaren eta ingurunearen arteko harremanak zabaltzen laguntzea du xede. Hizkuntzak barneko munduaren eta kanpokoaren arteko lotura dira, tresna egokia baitira errealitatea adierazteko, norberaren jokabidea arautzeko, harremanetarako, eta pentsamenduak, sentimenduak, bizipenak eta abar adi­erazteko.</a:t>
            </a:r>
            <a:endParaRPr lang="es-ES" dirty="0" smtClean="0"/>
          </a:p>
          <a:p>
            <a:pPr algn="just">
              <a:buNone/>
            </a:pPr>
            <a:endParaRPr lang="es-ES" b="1" i="1" u="sng" dirty="0" smtClean="0"/>
          </a:p>
          <a:p>
            <a:pPr algn="just">
              <a:buNone/>
            </a:pPr>
            <a:r>
              <a:rPr lang="eu-ES" dirty="0" smtClean="0"/>
              <a:t> </a:t>
            </a:r>
            <a:endParaRPr lang="es-ES" dirty="0" smtClean="0"/>
          </a:p>
          <a:p>
            <a:pPr>
              <a:buNone/>
            </a:pPr>
            <a:endParaRPr lang="es-ES" dirty="0" smtClean="0"/>
          </a:p>
        </p:txBody>
      </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CC00"/>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357166"/>
            <a:ext cx="8229600" cy="1143008"/>
          </a:xfrm>
        </p:spPr>
        <p:txBody>
          <a:bodyPr>
            <a:normAutofit fontScale="90000"/>
          </a:bodyPr>
          <a:lstStyle/>
          <a:p>
            <a:r>
              <a:rPr lang="es-ES" dirty="0" smtClean="0">
                <a:effectLst>
                  <a:outerShdw blurRad="38100" dist="38100" dir="2700000" algn="tl">
                    <a:srgbClr val="000000">
                      <a:alpha val="43137"/>
                    </a:srgbClr>
                  </a:outerShdw>
                </a:effectLst>
                <a:latin typeface="Kristen ITC" pitchFamily="66" charset="0"/>
              </a:rPr>
              <a:t/>
            </a:r>
            <a:br>
              <a:rPr lang="es-ES" dirty="0" smtClean="0">
                <a:effectLst>
                  <a:outerShdw blurRad="38100" dist="38100" dir="2700000" algn="tl">
                    <a:srgbClr val="000000">
                      <a:alpha val="43137"/>
                    </a:srgbClr>
                  </a:outerShdw>
                </a:effectLst>
                <a:latin typeface="Kristen ITC" pitchFamily="66" charset="0"/>
              </a:rPr>
            </a:br>
            <a:r>
              <a:rPr lang="es-ES" sz="2200" dirty="0" smtClean="0">
                <a:solidFill>
                  <a:schemeClr val="bg1"/>
                </a:solidFill>
                <a:effectLst>
                  <a:outerShdw blurRad="38100" dist="38100" dir="2700000" algn="tl">
                    <a:srgbClr val="000000">
                      <a:alpha val="43137"/>
                    </a:srgbClr>
                  </a:outerShdw>
                </a:effectLst>
                <a:latin typeface="Kristen ITC" pitchFamily="66" charset="0"/>
              </a:rPr>
              <a:t>4-</a:t>
            </a:r>
            <a:r>
              <a:rPr lang="eu-ES" sz="2200" dirty="0" err="1" smtClean="0">
                <a:solidFill>
                  <a:schemeClr val="bg1"/>
                </a:solidFill>
                <a:effectLst>
                  <a:outerShdw blurRad="38100" dist="38100" dir="2700000" algn="tl">
                    <a:srgbClr val="000000">
                      <a:alpha val="43137"/>
                    </a:srgbClr>
                  </a:outerShdw>
                </a:effectLst>
                <a:latin typeface="Kristen ITC" pitchFamily="66" charset="0"/>
              </a:rPr>
              <a:t>HHko</a:t>
            </a:r>
            <a:r>
              <a:rPr lang="eu-ES" sz="2200" dirty="0" smtClean="0">
                <a:solidFill>
                  <a:schemeClr val="bg1"/>
                </a:solidFill>
                <a:effectLst>
                  <a:outerShdw blurRad="38100" dist="38100" dir="2700000" algn="tl">
                    <a:srgbClr val="000000">
                      <a:alpha val="43137"/>
                    </a:srgbClr>
                  </a:outerShdw>
                </a:effectLst>
                <a:latin typeface="Kristen ITC" pitchFamily="66" charset="0"/>
              </a:rPr>
              <a:t> etaparen eskema</a:t>
            </a:r>
            <a:br>
              <a:rPr lang="eu-ES" sz="2200" dirty="0" smtClean="0">
                <a:solidFill>
                  <a:schemeClr val="bg1"/>
                </a:solidFill>
                <a:effectLst>
                  <a:outerShdw blurRad="38100" dist="38100" dir="2700000" algn="tl">
                    <a:srgbClr val="000000">
                      <a:alpha val="43137"/>
                    </a:srgbClr>
                  </a:outerShdw>
                </a:effectLst>
                <a:latin typeface="Kristen ITC" pitchFamily="66" charset="0"/>
              </a:rPr>
            </a:br>
            <a:r>
              <a:rPr lang="eu-ES" sz="2200" b="1" u="sng" dirty="0" smtClean="0">
                <a:solidFill>
                  <a:schemeClr val="bg1"/>
                </a:solidFill>
                <a:effectLst>
                  <a:outerShdw blurRad="38100" dist="38100" dir="2700000" algn="tl">
                    <a:srgbClr val="000000">
                      <a:alpha val="43137"/>
                    </a:srgbClr>
                  </a:outerShdw>
                </a:effectLst>
                <a:latin typeface="Kristen ITC" pitchFamily="66" charset="0"/>
              </a:rPr>
              <a:t>Esperientzia eremuak </a:t>
            </a:r>
            <a:r>
              <a:rPr lang="eu-ES" sz="2200" b="1" u="sng" dirty="0" smtClean="0">
                <a:solidFill>
                  <a:schemeClr val="bg1"/>
                </a:solidFill>
                <a:effectLst>
                  <a:outerShdw blurRad="38100" dist="38100" dir="2700000" algn="tl">
                    <a:srgbClr val="000000">
                      <a:alpha val="43137"/>
                    </a:srgbClr>
                  </a:outerShdw>
                </a:effectLst>
                <a:latin typeface="Kristen ITC" pitchFamily="66" charset="0"/>
                <a:sym typeface="Wingdings" pitchFamily="2" charset="2"/>
              </a:rPr>
              <a:t> ingurumenaren ezaguera</a:t>
            </a:r>
            <a:br>
              <a:rPr lang="eu-ES" sz="2200" b="1" u="sng" dirty="0" smtClean="0">
                <a:solidFill>
                  <a:schemeClr val="bg1"/>
                </a:solidFill>
                <a:effectLst>
                  <a:outerShdw blurRad="38100" dist="38100" dir="2700000" algn="tl">
                    <a:srgbClr val="000000">
                      <a:alpha val="43137"/>
                    </a:srgbClr>
                  </a:outerShdw>
                </a:effectLst>
                <a:latin typeface="Kristen ITC" pitchFamily="66" charset="0"/>
                <a:sym typeface="Wingdings" pitchFamily="2" charset="2"/>
              </a:rPr>
            </a:br>
            <a:r>
              <a:rPr lang="eu-ES" sz="2200" dirty="0" smtClean="0">
                <a:solidFill>
                  <a:schemeClr val="bg1"/>
                </a:solidFill>
                <a:effectLst>
                  <a:outerShdw blurRad="38100" dist="38100" dir="2700000" algn="tl">
                    <a:srgbClr val="000000">
                      <a:alpha val="43137"/>
                    </a:srgbClr>
                  </a:outerShdw>
                </a:effectLst>
                <a:latin typeface="Kristen ITC" pitchFamily="66" charset="0"/>
              </a:rPr>
              <a:t>(sarrera, helburuak, ebaluazioa irizpideak).</a:t>
            </a:r>
            <a:r>
              <a:rPr lang="es-ES" sz="3100" dirty="0" smtClean="0">
                <a:effectLst>
                  <a:outerShdw blurRad="38100" dist="38100" dir="2700000" algn="tl">
                    <a:srgbClr val="000000">
                      <a:alpha val="43137"/>
                    </a:srgbClr>
                  </a:outerShdw>
                </a:effectLst>
                <a:latin typeface="Kristen ITC" pitchFamily="66" charset="0"/>
              </a:rPr>
              <a:t/>
            </a:r>
            <a:br>
              <a:rPr lang="es-ES" sz="3100" dirty="0" smtClean="0">
                <a:effectLst>
                  <a:outerShdw blurRad="38100" dist="38100" dir="2700000" algn="tl">
                    <a:srgbClr val="000000">
                      <a:alpha val="43137"/>
                    </a:srgbClr>
                  </a:outerShdw>
                </a:effectLst>
                <a:latin typeface="Kristen ITC" pitchFamily="66" charset="0"/>
              </a:rPr>
            </a:br>
            <a:r>
              <a:rPr lang="es-ES" dirty="0" smtClean="0">
                <a:effectLst>
                  <a:outerShdw blurRad="38100" dist="38100" dir="2700000" algn="tl">
                    <a:srgbClr val="000000">
                      <a:alpha val="43137"/>
                    </a:srgbClr>
                  </a:outerShdw>
                </a:effectLst>
                <a:latin typeface="Kristen ITC" pitchFamily="66" charset="0"/>
              </a:rPr>
              <a:t/>
            </a:r>
            <a:br>
              <a:rPr lang="es-ES" dirty="0" smtClean="0">
                <a:effectLst>
                  <a:outerShdw blurRad="38100" dist="38100" dir="2700000" algn="tl">
                    <a:srgbClr val="000000">
                      <a:alpha val="43137"/>
                    </a:srgbClr>
                  </a:outerShdw>
                </a:effectLst>
                <a:latin typeface="Kristen ITC" pitchFamily="66" charset="0"/>
              </a:rPr>
            </a:br>
            <a:endParaRPr lang="es-ES" dirty="0">
              <a:effectLst>
                <a:outerShdw blurRad="38100" dist="38100" dir="2700000" algn="tl">
                  <a:srgbClr val="000000">
                    <a:alpha val="43137"/>
                  </a:srgbClr>
                </a:outerShdw>
              </a:effectLst>
              <a:latin typeface="Kristen ITC" pitchFamily="66" charset="0"/>
            </a:endParaRPr>
          </a:p>
        </p:txBody>
      </p:sp>
      <p:sp>
        <p:nvSpPr>
          <p:cNvPr id="3" name="2 Marcador de contenido"/>
          <p:cNvSpPr>
            <a:spLocks noGrp="1"/>
          </p:cNvSpPr>
          <p:nvPr>
            <p:ph idx="1"/>
          </p:nvPr>
        </p:nvSpPr>
        <p:spPr>
          <a:xfrm rot="293325">
            <a:off x="405980" y="1423846"/>
            <a:ext cx="8614430" cy="4093680"/>
          </a:xfrm>
          <a:solidFill>
            <a:schemeClr val="tx2">
              <a:lumMod val="60000"/>
              <a:lumOff val="40000"/>
            </a:schemeClr>
          </a:solidFill>
          <a:ln w="38100">
            <a:solidFill>
              <a:schemeClr val="tx1"/>
            </a:solidFill>
          </a:ln>
        </p:spPr>
        <p:txBody>
          <a:bodyPr>
            <a:normAutofit fontScale="70000" lnSpcReduction="20000"/>
          </a:bodyPr>
          <a:lstStyle/>
          <a:p>
            <a:pPr>
              <a:buNone/>
            </a:pPr>
            <a:endParaRPr lang="es-ES" b="1" i="1" u="sng" dirty="0" smtClean="0"/>
          </a:p>
          <a:p>
            <a:pPr>
              <a:buNone/>
            </a:pPr>
            <a:r>
              <a:rPr lang="eu-ES" u="sng" dirty="0" smtClean="0"/>
              <a:t>HIZKUNTZAK: KOMUNIKAZIOA ETA ADIERAZPENA (helburua)</a:t>
            </a:r>
            <a:endParaRPr lang="es-ES" dirty="0" smtClean="0"/>
          </a:p>
          <a:p>
            <a:pPr>
              <a:buNone/>
            </a:pPr>
            <a:r>
              <a:rPr lang="eu-ES" dirty="0" smtClean="0"/>
              <a:t>-Komunikazioa eta adierazpena lantzea.</a:t>
            </a:r>
            <a:endParaRPr lang="es-ES" dirty="0" smtClean="0"/>
          </a:p>
          <a:p>
            <a:pPr>
              <a:buNone/>
            </a:pPr>
            <a:r>
              <a:rPr lang="eu-ES" dirty="0" smtClean="0"/>
              <a:t>-Gorputz, plastika, musika eta teknologia hizkuntzekin saiakuntzak egitea.</a:t>
            </a:r>
            <a:endParaRPr lang="es-ES" dirty="0" smtClean="0"/>
          </a:p>
          <a:p>
            <a:pPr>
              <a:buNone/>
            </a:pPr>
            <a:r>
              <a:rPr lang="eu-ES" dirty="0" smtClean="0"/>
              <a:t>-Hizkuntza sentimenduak adierazteko tresna bezala erabiltzea.</a:t>
            </a:r>
            <a:endParaRPr lang="es-ES" dirty="0" smtClean="0"/>
          </a:p>
          <a:p>
            <a:pPr>
              <a:buNone/>
            </a:pPr>
            <a:r>
              <a:rPr lang="eu-ES" dirty="0" smtClean="0"/>
              <a:t>-Beste haurren eta helduen mezuak ulertzea.</a:t>
            </a:r>
            <a:endParaRPr lang="es-ES" dirty="0" smtClean="0"/>
          </a:p>
          <a:p>
            <a:pPr>
              <a:buNone/>
            </a:pPr>
            <a:r>
              <a:rPr lang="eu-ES" dirty="0" smtClean="0"/>
              <a:t>-Komunikazioaren aldeko jarrera erakustea.</a:t>
            </a:r>
            <a:endParaRPr lang="es-ES" dirty="0" smtClean="0"/>
          </a:p>
          <a:p>
            <a:pPr>
              <a:buNone/>
            </a:pPr>
            <a:r>
              <a:rPr lang="eu-ES" dirty="0" smtClean="0"/>
              <a:t>-Kultura-tradizio desberdineko zenbait literatura testu ulertzea.</a:t>
            </a:r>
            <a:endParaRPr lang="es-ES" dirty="0" smtClean="0"/>
          </a:p>
          <a:p>
            <a:pPr>
              <a:buNone/>
            </a:pPr>
            <a:r>
              <a:rPr lang="eu-ES" dirty="0" smtClean="0"/>
              <a:t>-Atzerriko hizkuntza bat ahoz erabiltzen hastea.</a:t>
            </a:r>
            <a:endParaRPr lang="es-ES" dirty="0" smtClean="0"/>
          </a:p>
          <a:p>
            <a:pPr>
              <a:buNone/>
            </a:pPr>
            <a:r>
              <a:rPr lang="es-ES" dirty="0" smtClean="0"/>
              <a:t>-….</a:t>
            </a:r>
          </a:p>
          <a:p>
            <a:pPr>
              <a:buNone/>
            </a:pPr>
            <a:endParaRPr lang="es-ES" b="1" i="1" u="sng" dirty="0" smtClean="0"/>
          </a:p>
          <a:p>
            <a:pPr>
              <a:buNone/>
            </a:pPr>
            <a:r>
              <a:rPr lang="eu-ES" dirty="0" smtClean="0"/>
              <a:t> </a:t>
            </a:r>
            <a:endParaRPr lang="es-ES" dirty="0" smtClean="0"/>
          </a:p>
          <a:p>
            <a:pPr>
              <a:buNone/>
            </a:pPr>
            <a:endParaRPr lang="es-ES" dirty="0" smtClean="0"/>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CC00"/>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357166"/>
            <a:ext cx="8229600" cy="1143008"/>
          </a:xfrm>
        </p:spPr>
        <p:txBody>
          <a:bodyPr>
            <a:normAutofit fontScale="90000"/>
          </a:bodyPr>
          <a:lstStyle/>
          <a:p>
            <a:r>
              <a:rPr lang="es-ES" dirty="0" smtClean="0">
                <a:effectLst>
                  <a:outerShdw blurRad="38100" dist="38100" dir="2700000" algn="tl">
                    <a:srgbClr val="000000">
                      <a:alpha val="43137"/>
                    </a:srgbClr>
                  </a:outerShdw>
                </a:effectLst>
                <a:latin typeface="Kristen ITC" pitchFamily="66" charset="0"/>
              </a:rPr>
              <a:t/>
            </a:r>
            <a:br>
              <a:rPr lang="es-ES" dirty="0" smtClean="0">
                <a:effectLst>
                  <a:outerShdw blurRad="38100" dist="38100" dir="2700000" algn="tl">
                    <a:srgbClr val="000000">
                      <a:alpha val="43137"/>
                    </a:srgbClr>
                  </a:outerShdw>
                </a:effectLst>
                <a:latin typeface="Kristen ITC" pitchFamily="66" charset="0"/>
              </a:rPr>
            </a:br>
            <a:r>
              <a:rPr lang="es-ES" sz="2200" dirty="0" smtClean="0">
                <a:solidFill>
                  <a:schemeClr val="bg1"/>
                </a:solidFill>
                <a:effectLst>
                  <a:outerShdw blurRad="38100" dist="38100" dir="2700000" algn="tl">
                    <a:srgbClr val="000000">
                      <a:alpha val="43137"/>
                    </a:srgbClr>
                  </a:outerShdw>
                </a:effectLst>
                <a:latin typeface="Kristen ITC" pitchFamily="66" charset="0"/>
              </a:rPr>
              <a:t>4-</a:t>
            </a:r>
            <a:r>
              <a:rPr lang="eu-ES" sz="2200" dirty="0" err="1" smtClean="0">
                <a:solidFill>
                  <a:schemeClr val="bg1"/>
                </a:solidFill>
                <a:effectLst>
                  <a:outerShdw blurRad="38100" dist="38100" dir="2700000" algn="tl">
                    <a:srgbClr val="000000">
                      <a:alpha val="43137"/>
                    </a:srgbClr>
                  </a:outerShdw>
                </a:effectLst>
                <a:latin typeface="Kristen ITC" pitchFamily="66" charset="0"/>
              </a:rPr>
              <a:t>HHko</a:t>
            </a:r>
            <a:r>
              <a:rPr lang="eu-ES" sz="2200" dirty="0" smtClean="0">
                <a:solidFill>
                  <a:schemeClr val="bg1"/>
                </a:solidFill>
                <a:effectLst>
                  <a:outerShdw blurRad="38100" dist="38100" dir="2700000" algn="tl">
                    <a:srgbClr val="000000">
                      <a:alpha val="43137"/>
                    </a:srgbClr>
                  </a:outerShdw>
                </a:effectLst>
                <a:latin typeface="Kristen ITC" pitchFamily="66" charset="0"/>
              </a:rPr>
              <a:t> etaparen eskema</a:t>
            </a:r>
            <a:br>
              <a:rPr lang="eu-ES" sz="2200" dirty="0" smtClean="0">
                <a:solidFill>
                  <a:schemeClr val="bg1"/>
                </a:solidFill>
                <a:effectLst>
                  <a:outerShdw blurRad="38100" dist="38100" dir="2700000" algn="tl">
                    <a:srgbClr val="000000">
                      <a:alpha val="43137"/>
                    </a:srgbClr>
                  </a:outerShdw>
                </a:effectLst>
                <a:latin typeface="Kristen ITC" pitchFamily="66" charset="0"/>
              </a:rPr>
            </a:br>
            <a:r>
              <a:rPr lang="eu-ES" sz="2200" b="1" u="sng" dirty="0" smtClean="0">
                <a:solidFill>
                  <a:schemeClr val="bg1"/>
                </a:solidFill>
                <a:effectLst>
                  <a:outerShdw blurRad="38100" dist="38100" dir="2700000" algn="tl">
                    <a:srgbClr val="000000">
                      <a:alpha val="43137"/>
                    </a:srgbClr>
                  </a:outerShdw>
                </a:effectLst>
                <a:latin typeface="Kristen ITC" pitchFamily="66" charset="0"/>
              </a:rPr>
              <a:t>Esperientzia eremuak </a:t>
            </a:r>
            <a:r>
              <a:rPr lang="eu-ES" sz="2200" b="1" u="sng" dirty="0" smtClean="0">
                <a:solidFill>
                  <a:schemeClr val="bg1"/>
                </a:solidFill>
                <a:effectLst>
                  <a:outerShdw blurRad="38100" dist="38100" dir="2700000" algn="tl">
                    <a:srgbClr val="000000">
                      <a:alpha val="43137"/>
                    </a:srgbClr>
                  </a:outerShdw>
                </a:effectLst>
                <a:latin typeface="Kristen ITC" pitchFamily="66" charset="0"/>
                <a:sym typeface="Wingdings" pitchFamily="2" charset="2"/>
              </a:rPr>
              <a:t> ingurumenaren ezaguera</a:t>
            </a:r>
            <a:br>
              <a:rPr lang="eu-ES" sz="2200" b="1" u="sng" dirty="0" smtClean="0">
                <a:solidFill>
                  <a:schemeClr val="bg1"/>
                </a:solidFill>
                <a:effectLst>
                  <a:outerShdw blurRad="38100" dist="38100" dir="2700000" algn="tl">
                    <a:srgbClr val="000000">
                      <a:alpha val="43137"/>
                    </a:srgbClr>
                  </a:outerShdw>
                </a:effectLst>
                <a:latin typeface="Kristen ITC" pitchFamily="66" charset="0"/>
                <a:sym typeface="Wingdings" pitchFamily="2" charset="2"/>
              </a:rPr>
            </a:br>
            <a:r>
              <a:rPr lang="eu-ES" sz="2200" dirty="0" smtClean="0">
                <a:solidFill>
                  <a:schemeClr val="bg1"/>
                </a:solidFill>
                <a:effectLst>
                  <a:outerShdw blurRad="38100" dist="38100" dir="2700000" algn="tl">
                    <a:srgbClr val="000000">
                      <a:alpha val="43137"/>
                    </a:srgbClr>
                  </a:outerShdw>
                </a:effectLst>
                <a:latin typeface="Kristen ITC" pitchFamily="66" charset="0"/>
              </a:rPr>
              <a:t>(sarrera, helburuak, ebaluazioa irizpideak).</a:t>
            </a:r>
            <a:r>
              <a:rPr lang="es-ES" sz="3100" dirty="0" smtClean="0">
                <a:effectLst>
                  <a:outerShdw blurRad="38100" dist="38100" dir="2700000" algn="tl">
                    <a:srgbClr val="000000">
                      <a:alpha val="43137"/>
                    </a:srgbClr>
                  </a:outerShdw>
                </a:effectLst>
                <a:latin typeface="Kristen ITC" pitchFamily="66" charset="0"/>
              </a:rPr>
              <a:t/>
            </a:r>
            <a:br>
              <a:rPr lang="es-ES" sz="3100" dirty="0" smtClean="0">
                <a:effectLst>
                  <a:outerShdw blurRad="38100" dist="38100" dir="2700000" algn="tl">
                    <a:srgbClr val="000000">
                      <a:alpha val="43137"/>
                    </a:srgbClr>
                  </a:outerShdw>
                </a:effectLst>
                <a:latin typeface="Kristen ITC" pitchFamily="66" charset="0"/>
              </a:rPr>
            </a:br>
            <a:r>
              <a:rPr lang="es-ES" dirty="0" smtClean="0">
                <a:effectLst>
                  <a:outerShdw blurRad="38100" dist="38100" dir="2700000" algn="tl">
                    <a:srgbClr val="000000">
                      <a:alpha val="43137"/>
                    </a:srgbClr>
                  </a:outerShdw>
                </a:effectLst>
                <a:latin typeface="Kristen ITC" pitchFamily="66" charset="0"/>
              </a:rPr>
              <a:t/>
            </a:r>
            <a:br>
              <a:rPr lang="es-ES" dirty="0" smtClean="0">
                <a:effectLst>
                  <a:outerShdw blurRad="38100" dist="38100" dir="2700000" algn="tl">
                    <a:srgbClr val="000000">
                      <a:alpha val="43137"/>
                    </a:srgbClr>
                  </a:outerShdw>
                </a:effectLst>
                <a:latin typeface="Kristen ITC" pitchFamily="66" charset="0"/>
              </a:rPr>
            </a:br>
            <a:endParaRPr lang="es-ES" dirty="0">
              <a:effectLst>
                <a:outerShdw blurRad="38100" dist="38100" dir="2700000" algn="tl">
                  <a:srgbClr val="000000">
                    <a:alpha val="43137"/>
                  </a:srgbClr>
                </a:outerShdw>
              </a:effectLst>
              <a:latin typeface="Kristen ITC" pitchFamily="66" charset="0"/>
            </a:endParaRPr>
          </a:p>
        </p:txBody>
      </p:sp>
      <p:sp>
        <p:nvSpPr>
          <p:cNvPr id="3" name="2 Marcador de contenido"/>
          <p:cNvSpPr>
            <a:spLocks noGrp="1"/>
          </p:cNvSpPr>
          <p:nvPr>
            <p:ph idx="1"/>
          </p:nvPr>
        </p:nvSpPr>
        <p:spPr>
          <a:xfrm rot="293325">
            <a:off x="359112" y="1502104"/>
            <a:ext cx="8614430" cy="4368101"/>
          </a:xfrm>
          <a:solidFill>
            <a:schemeClr val="tx2">
              <a:lumMod val="60000"/>
              <a:lumOff val="40000"/>
            </a:schemeClr>
          </a:solidFill>
          <a:ln w="38100">
            <a:solidFill>
              <a:schemeClr val="tx1"/>
            </a:solidFill>
          </a:ln>
        </p:spPr>
        <p:txBody>
          <a:bodyPr>
            <a:normAutofit fontScale="25000" lnSpcReduction="20000"/>
          </a:bodyPr>
          <a:lstStyle/>
          <a:p>
            <a:pPr>
              <a:buNone/>
            </a:pPr>
            <a:endParaRPr lang="es-ES" b="1" i="1" u="sng" dirty="0" smtClean="0"/>
          </a:p>
          <a:p>
            <a:pPr>
              <a:buNone/>
            </a:pPr>
            <a:endParaRPr lang="es-ES" b="1" i="1" u="sng" dirty="0" smtClean="0"/>
          </a:p>
          <a:p>
            <a:pPr>
              <a:buNone/>
            </a:pPr>
            <a:r>
              <a:rPr lang="es-ES" sz="8000" b="1" i="1" u="sng" dirty="0" smtClean="0"/>
              <a:t>HIZKUN</a:t>
            </a:r>
            <a:r>
              <a:rPr lang="eu-ES" sz="8000" b="1" i="1" u="sng" dirty="0" smtClean="0"/>
              <a:t>TZAK: KOMUNIKAZIOA ETA ADIERAZPENA (EBALUAZIOA)</a:t>
            </a:r>
          </a:p>
          <a:p>
            <a:pPr>
              <a:buNone/>
            </a:pPr>
            <a:endParaRPr lang="eu-ES" sz="8000" b="1" i="1" u="sng" dirty="0" smtClean="0"/>
          </a:p>
          <a:p>
            <a:pPr>
              <a:buNone/>
            </a:pPr>
            <a:endParaRPr lang="es-ES" dirty="0" smtClean="0"/>
          </a:p>
          <a:p>
            <a:pPr>
              <a:buNone/>
            </a:pPr>
            <a:r>
              <a:rPr lang="eu-ES" sz="7200" u="sng" dirty="0" smtClean="0"/>
              <a:t> Haur Hezkuntzako etaparako ebaluazio-irizpideak, oro har, behatu eta neur daitezkeen jokabideei buruzko adierazleetan zehazten dira.</a:t>
            </a:r>
          </a:p>
          <a:p>
            <a:pPr>
              <a:buNone/>
            </a:pPr>
            <a:endParaRPr lang="es-ES" sz="7200" dirty="0" smtClean="0"/>
          </a:p>
          <a:p>
            <a:pPr algn="just">
              <a:buNone/>
            </a:pPr>
            <a:r>
              <a:rPr lang="eu-ES" sz="7200" dirty="0" smtClean="0"/>
              <a:t>        Komunikazioa eta adierazpena nola ebaluatzen da? Komunikazio-egoeretan parte hartuz elkarriz­keten bitartez, txanda-sistemaren bitartez eta harreman sozialeko jolasen bitartez; parekoekiko eta helduekiko harremanetan, ko­munikazio-asmoak kontuan izanik ahozko hizkera erabiliz, eta arretazko eta errespetuzko jarrera erakutsiz; ikasgelan proposatzen diren irakurketa- eta idaz­keta-egoeretan interesa izanez eta parte hartuz, eta testu idatziak erabiltzen, haien helburuak ulertzen eta kode idatziaren zenbait ezaugarri ezagutzen hasiz; eta amaitzeko, arte-, teknologia- eta ikus-entzunezko hizkun­tzetako berezko bitartekoak, materiala eta teknikak erabiliz adierazten jakinez eta komunikatuz, eta bali­abide horien aukerak aztertzeko, horien ekoizpenekin gozatzeko eta ingurukoekin esperientzia estetikoak eta komunikaziozkoak izateko interesa erakutsiz.</a:t>
            </a:r>
            <a:endParaRPr lang="es-ES" sz="7200" dirty="0" smtClean="0"/>
          </a:p>
          <a:p>
            <a:pPr algn="just">
              <a:buNone/>
            </a:pPr>
            <a:r>
              <a:rPr lang="eu-ES" sz="7200" dirty="0" smtClean="0"/>
              <a:t> </a:t>
            </a:r>
            <a:endParaRPr lang="es-ES" sz="7200" dirty="0" smtClean="0"/>
          </a:p>
          <a:p>
            <a:pPr>
              <a:buNone/>
            </a:pPr>
            <a:endParaRPr lang="es-ES" sz="7200" b="1" i="1" u="sng" dirty="0" smtClean="0"/>
          </a:p>
          <a:p>
            <a:pPr>
              <a:buNone/>
            </a:pPr>
            <a:r>
              <a:rPr lang="eu-ES" sz="7200" dirty="0" smtClean="0"/>
              <a:t> </a:t>
            </a:r>
            <a:endParaRPr lang="es-ES" sz="7200" dirty="0" smtClean="0"/>
          </a:p>
          <a:p>
            <a:pPr>
              <a:buNone/>
            </a:pPr>
            <a:endParaRPr lang="es-ES" dirty="0" smtClean="0"/>
          </a:p>
        </p:txBody>
      </p:sp>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AF2BA6">
            <a:alpha val="73000"/>
          </a:srgbClr>
        </a:solidFill>
        <a:effectLst/>
      </p:bgPr>
    </p:bg>
    <p:spTree>
      <p:nvGrpSpPr>
        <p:cNvPr id="1" name=""/>
        <p:cNvGrpSpPr/>
        <p:nvPr/>
      </p:nvGrpSpPr>
      <p:grpSpPr>
        <a:xfrm>
          <a:off x="0" y="0"/>
          <a:ext cx="0" cy="0"/>
          <a:chOff x="0" y="0"/>
          <a:chExt cx="0" cy="0"/>
        </a:xfrm>
      </p:grpSpPr>
      <p:sp>
        <p:nvSpPr>
          <p:cNvPr id="2" name="1 Título"/>
          <p:cNvSpPr>
            <a:spLocks noGrp="1"/>
          </p:cNvSpPr>
          <p:nvPr>
            <p:ph type="ctrTitle"/>
          </p:nvPr>
        </p:nvSpPr>
        <p:spPr>
          <a:xfrm>
            <a:off x="571472" y="428604"/>
            <a:ext cx="7772400" cy="6143668"/>
          </a:xfrm>
        </p:spPr>
        <p:txBody>
          <a:bodyPr>
            <a:normAutofit/>
          </a:bodyPr>
          <a:lstStyle/>
          <a:p>
            <a:r>
              <a:rPr lang="eu-ES" sz="3200" dirty="0" smtClean="0">
                <a:effectLst>
                  <a:outerShdw blurRad="38100" dist="38100" dir="2700000" algn="tl">
                    <a:srgbClr val="000000">
                      <a:alpha val="43137"/>
                    </a:srgbClr>
                  </a:outerShdw>
                </a:effectLst>
                <a:latin typeface="Kristen ITC" pitchFamily="66" charset="0"/>
              </a:rPr>
              <a:t>4-</a:t>
            </a:r>
            <a:r>
              <a:rPr lang="eu-ES" sz="3200" dirty="0" err="1" smtClean="0">
                <a:effectLst>
                  <a:outerShdw blurRad="38100" dist="38100" dir="2700000" algn="tl">
                    <a:srgbClr val="000000">
                      <a:alpha val="43137"/>
                    </a:srgbClr>
                  </a:outerShdw>
                </a:effectLst>
                <a:latin typeface="Kristen ITC" pitchFamily="66" charset="0"/>
              </a:rPr>
              <a:t>HHko</a:t>
            </a:r>
            <a:r>
              <a:rPr lang="eu-ES" sz="3200" dirty="0" smtClean="0">
                <a:effectLst>
                  <a:outerShdw blurRad="38100" dist="38100" dir="2700000" algn="tl">
                    <a:srgbClr val="000000">
                      <a:alpha val="43137"/>
                    </a:srgbClr>
                  </a:outerShdw>
                </a:effectLst>
                <a:latin typeface="Kristen ITC" pitchFamily="66" charset="0"/>
              </a:rPr>
              <a:t> etaparen eskema</a:t>
            </a:r>
            <a:br>
              <a:rPr lang="eu-ES" sz="3200" dirty="0" smtClean="0">
                <a:effectLst>
                  <a:outerShdw blurRad="38100" dist="38100" dir="2700000" algn="tl">
                    <a:srgbClr val="000000">
                      <a:alpha val="43137"/>
                    </a:srgbClr>
                  </a:outerShdw>
                </a:effectLst>
                <a:latin typeface="Kristen ITC" pitchFamily="66" charset="0"/>
              </a:rPr>
            </a:br>
            <a:r>
              <a:rPr lang="eu-ES" sz="3200" dirty="0" smtClean="0">
                <a:solidFill>
                  <a:schemeClr val="bg1"/>
                </a:solidFill>
                <a:effectLst>
                  <a:outerShdw blurRad="38100" dist="38100" dir="2700000" algn="tl">
                    <a:srgbClr val="000000">
                      <a:alpha val="43137"/>
                    </a:srgbClr>
                  </a:outerShdw>
                </a:effectLst>
                <a:latin typeface="Kristen ITC" pitchFamily="66" charset="0"/>
              </a:rPr>
              <a:t>b)  printzipio metodologikoak</a:t>
            </a:r>
            <a:r>
              <a:rPr lang="es-ES" sz="3200" dirty="0" smtClean="0">
                <a:effectLst>
                  <a:outerShdw blurRad="38100" dist="38100" dir="2700000" algn="tl">
                    <a:srgbClr val="000000">
                      <a:alpha val="43137"/>
                    </a:srgbClr>
                  </a:outerShdw>
                </a:effectLst>
                <a:latin typeface="Kristen ITC" pitchFamily="66" charset="0"/>
              </a:rPr>
              <a:t/>
            </a:r>
            <a:br>
              <a:rPr lang="es-ES" sz="3200" dirty="0" smtClean="0">
                <a:effectLst>
                  <a:outerShdw blurRad="38100" dist="38100" dir="2700000" algn="tl">
                    <a:srgbClr val="000000">
                      <a:alpha val="43137"/>
                    </a:srgbClr>
                  </a:outerShdw>
                </a:effectLst>
                <a:latin typeface="Kristen ITC" pitchFamily="66" charset="0"/>
              </a:rPr>
            </a:br>
            <a:r>
              <a:rPr lang="eu-ES" sz="2000" b="1" u="sng" dirty="0" smtClean="0"/>
              <a:t>ORIENTABIDE METODOLOGIKOAK ETA EBALUAZIORAKO ORIENTABIDEAK</a:t>
            </a:r>
            <a:r>
              <a:rPr lang="es-ES" sz="3200" dirty="0" smtClean="0"/>
              <a:t/>
            </a:r>
            <a:br>
              <a:rPr lang="es-ES" sz="3200" dirty="0" smtClean="0"/>
            </a:br>
            <a:r>
              <a:rPr lang="eu-ES" sz="3200" dirty="0" smtClean="0"/>
              <a:t> </a:t>
            </a:r>
            <a:r>
              <a:rPr lang="eu-ES" sz="1600" dirty="0" smtClean="0"/>
              <a:t>Ikasleengan ikaskuntza esanguratsuak sustatuko dituzten irakaskuntza-prozesuak hezkuntza xedeak eta helburuetan ezarritako gaitasunak garatzea izango dira irakasle talde </a:t>
            </a:r>
            <a:r>
              <a:rPr lang="eu-ES" sz="1600" dirty="0" err="1" smtClean="0"/>
              <a:t>bitzaren</a:t>
            </a:r>
            <a:r>
              <a:rPr lang="eu-ES" sz="1600" dirty="0" smtClean="0"/>
              <a:t> erreferenteak.</a:t>
            </a:r>
            <a:r>
              <a:rPr lang="es-ES" sz="1600" dirty="0" smtClean="0"/>
              <a:t/>
            </a:r>
            <a:br>
              <a:rPr lang="es-ES" sz="1600" dirty="0" smtClean="0"/>
            </a:br>
            <a:r>
              <a:rPr lang="eu-ES" sz="1600" dirty="0" smtClean="0"/>
              <a:t> </a:t>
            </a:r>
            <a:r>
              <a:rPr lang="es-ES" sz="1600" dirty="0" smtClean="0"/>
              <a:t/>
            </a:r>
            <a:br>
              <a:rPr lang="es-ES" sz="1600" dirty="0" smtClean="0"/>
            </a:br>
            <a:r>
              <a:rPr lang="eu-ES" sz="1600" dirty="0" smtClean="0"/>
              <a:t>Irakasle taldeak erabaki beharko du ikasketa prozesuan esku hartzen duten aldagaiak, eta hobekien erantzungo dieten jardute didaktikoak aukeratu beharko dituzte.</a:t>
            </a:r>
            <a:r>
              <a:rPr lang="es-ES" sz="1600" dirty="0" smtClean="0"/>
              <a:t/>
            </a:r>
            <a:br>
              <a:rPr lang="es-ES" sz="1600" dirty="0" smtClean="0"/>
            </a:br>
            <a:r>
              <a:rPr lang="eu-ES" sz="1600" dirty="0" smtClean="0"/>
              <a:t> </a:t>
            </a:r>
            <a:r>
              <a:rPr lang="es-ES" sz="1600" dirty="0" smtClean="0"/>
              <a:t/>
            </a:r>
            <a:br>
              <a:rPr lang="es-ES" sz="1600" dirty="0" smtClean="0"/>
            </a:br>
            <a:r>
              <a:rPr lang="eu-ES" sz="1600" dirty="0" smtClean="0"/>
              <a:t>Haurrak adin horietan nolakoak diren eta nola ikasten duten ikusita esku-hartze egoki bat emateko honako </a:t>
            </a:r>
            <a:r>
              <a:rPr lang="eu-ES" sz="1600" b="1" dirty="0" smtClean="0"/>
              <a:t>printzipio metodologikoak</a:t>
            </a:r>
            <a:r>
              <a:rPr lang="eu-ES" sz="1600" dirty="0" smtClean="0"/>
              <a:t> izan beharko dute erreferentzi bezala:</a:t>
            </a:r>
            <a:r>
              <a:rPr lang="es-ES" sz="3200" dirty="0" smtClean="0"/>
              <a:t/>
            </a:r>
            <a:br>
              <a:rPr lang="es-ES" sz="3200" dirty="0" smtClean="0"/>
            </a:br>
            <a:r>
              <a:rPr lang="es-ES" sz="3200" dirty="0" smtClean="0">
                <a:effectLst>
                  <a:outerShdw blurRad="38100" dist="38100" dir="2700000" algn="tl">
                    <a:srgbClr val="000000">
                      <a:alpha val="43137"/>
                    </a:srgbClr>
                  </a:outerShdw>
                </a:effectLst>
                <a:latin typeface="Kristen ITC" pitchFamily="66" charset="0"/>
              </a:rPr>
              <a:t/>
            </a:r>
            <a:br>
              <a:rPr lang="es-ES" sz="3200" dirty="0" smtClean="0">
                <a:effectLst>
                  <a:outerShdw blurRad="38100" dist="38100" dir="2700000" algn="tl">
                    <a:srgbClr val="000000">
                      <a:alpha val="43137"/>
                    </a:srgbClr>
                  </a:outerShdw>
                </a:effectLst>
                <a:latin typeface="Kristen ITC" pitchFamily="66" charset="0"/>
              </a:rPr>
            </a:br>
            <a:endParaRPr lang="es-ES" sz="3200" dirty="0">
              <a:effectLst>
                <a:outerShdw blurRad="38100" dist="38100" dir="2700000" algn="tl">
                  <a:srgbClr val="000000">
                    <a:alpha val="43137"/>
                  </a:srgbClr>
                </a:outerShdw>
              </a:effectLst>
              <a:latin typeface="Kristen ITC" pitchFamily="66" charset="0"/>
            </a:endParaRPr>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AF2BA6">
            <a:alpha val="73000"/>
          </a:srgbClr>
        </a:solidFill>
        <a:effectLst/>
      </p:bgPr>
    </p:bg>
    <p:spTree>
      <p:nvGrpSpPr>
        <p:cNvPr id="1" name=""/>
        <p:cNvGrpSpPr/>
        <p:nvPr/>
      </p:nvGrpSpPr>
      <p:grpSpPr>
        <a:xfrm>
          <a:off x="0" y="0"/>
          <a:ext cx="0" cy="0"/>
          <a:chOff x="0" y="0"/>
          <a:chExt cx="0" cy="0"/>
        </a:xfrm>
      </p:grpSpPr>
      <p:sp>
        <p:nvSpPr>
          <p:cNvPr id="2" name="1 Título"/>
          <p:cNvSpPr>
            <a:spLocks noGrp="1"/>
          </p:cNvSpPr>
          <p:nvPr>
            <p:ph type="ctrTitle"/>
          </p:nvPr>
        </p:nvSpPr>
        <p:spPr>
          <a:xfrm>
            <a:off x="571472" y="1"/>
            <a:ext cx="7772400" cy="928669"/>
          </a:xfrm>
        </p:spPr>
        <p:txBody>
          <a:bodyPr>
            <a:normAutofit/>
          </a:bodyPr>
          <a:lstStyle/>
          <a:p>
            <a:r>
              <a:rPr lang="eu-ES" sz="2400" b="1" dirty="0" smtClean="0">
                <a:solidFill>
                  <a:schemeClr val="bg1"/>
                </a:solidFill>
                <a:effectLst>
                  <a:outerShdw blurRad="38100" dist="38100" dir="2700000" algn="tl">
                    <a:srgbClr val="000000">
                      <a:alpha val="43137"/>
                    </a:srgbClr>
                  </a:outerShdw>
                </a:effectLst>
                <a:latin typeface="Kristen ITC" pitchFamily="66" charset="0"/>
              </a:rPr>
              <a:t>4-</a:t>
            </a:r>
            <a:r>
              <a:rPr lang="eu-ES" sz="2400" b="1" dirty="0" err="1" smtClean="0">
                <a:solidFill>
                  <a:schemeClr val="bg1"/>
                </a:solidFill>
                <a:effectLst>
                  <a:outerShdw blurRad="38100" dist="38100" dir="2700000" algn="tl">
                    <a:srgbClr val="000000">
                      <a:alpha val="43137"/>
                    </a:srgbClr>
                  </a:outerShdw>
                </a:effectLst>
                <a:latin typeface="Kristen ITC" pitchFamily="66" charset="0"/>
              </a:rPr>
              <a:t>HHko</a:t>
            </a:r>
            <a:r>
              <a:rPr lang="eu-ES" sz="2400" b="1" dirty="0" smtClean="0">
                <a:solidFill>
                  <a:schemeClr val="bg1"/>
                </a:solidFill>
                <a:effectLst>
                  <a:outerShdw blurRad="38100" dist="38100" dir="2700000" algn="tl">
                    <a:srgbClr val="000000">
                      <a:alpha val="43137"/>
                    </a:srgbClr>
                  </a:outerShdw>
                </a:effectLst>
                <a:latin typeface="Kristen ITC" pitchFamily="66" charset="0"/>
              </a:rPr>
              <a:t> etaparen eskema</a:t>
            </a:r>
            <a:br>
              <a:rPr lang="eu-ES" sz="2400" b="1" dirty="0" smtClean="0">
                <a:solidFill>
                  <a:schemeClr val="bg1"/>
                </a:solidFill>
                <a:effectLst>
                  <a:outerShdw blurRad="38100" dist="38100" dir="2700000" algn="tl">
                    <a:srgbClr val="000000">
                      <a:alpha val="43137"/>
                    </a:srgbClr>
                  </a:outerShdw>
                </a:effectLst>
                <a:latin typeface="Kristen ITC" pitchFamily="66" charset="0"/>
              </a:rPr>
            </a:br>
            <a:r>
              <a:rPr lang="eu-ES" sz="2400" b="1" dirty="0" smtClean="0">
                <a:solidFill>
                  <a:schemeClr val="bg1"/>
                </a:solidFill>
                <a:effectLst>
                  <a:outerShdw blurRad="38100" dist="38100" dir="2700000" algn="tl">
                    <a:srgbClr val="000000">
                      <a:alpha val="43137"/>
                    </a:srgbClr>
                  </a:outerShdw>
                </a:effectLst>
                <a:latin typeface="Kristen ITC" pitchFamily="66" charset="0"/>
              </a:rPr>
              <a:t>b)  printzipio metodologikoak </a:t>
            </a:r>
            <a:endParaRPr lang="es-ES" sz="2400" b="1" dirty="0">
              <a:solidFill>
                <a:schemeClr val="bg1"/>
              </a:solidFill>
              <a:effectLst>
                <a:outerShdw blurRad="38100" dist="38100" dir="2700000" algn="tl">
                  <a:srgbClr val="000000">
                    <a:alpha val="43137"/>
                  </a:srgbClr>
                </a:outerShdw>
              </a:effectLst>
              <a:latin typeface="Kristen ITC" pitchFamily="66" charset="0"/>
            </a:endParaRPr>
          </a:p>
        </p:txBody>
      </p:sp>
      <p:sp>
        <p:nvSpPr>
          <p:cNvPr id="4" name="3 CuadroTexto"/>
          <p:cNvSpPr txBox="1"/>
          <p:nvPr/>
        </p:nvSpPr>
        <p:spPr>
          <a:xfrm>
            <a:off x="285720" y="1071546"/>
            <a:ext cx="8609519" cy="5539978"/>
          </a:xfrm>
          <a:prstGeom prst="rect">
            <a:avLst/>
          </a:prstGeom>
          <a:solidFill>
            <a:srgbClr val="66FF33"/>
          </a:solidFill>
          <a:ln w="38100">
            <a:solidFill>
              <a:schemeClr val="tx1"/>
            </a:solidFill>
          </a:ln>
        </p:spPr>
        <p:txBody>
          <a:bodyPr wrap="square" rtlCol="0">
            <a:spAutoFit/>
          </a:bodyPr>
          <a:lstStyle/>
          <a:p>
            <a:pPr lvl="0"/>
            <a:r>
              <a:rPr lang="eu-ES" sz="2400" b="1" u="sng" dirty="0" smtClean="0"/>
              <a:t>Aniztasunaren trataera.</a:t>
            </a:r>
          </a:p>
          <a:p>
            <a:pPr lvl="0"/>
            <a:endParaRPr lang="es-ES" sz="1200" b="1" dirty="0" smtClean="0"/>
          </a:p>
          <a:p>
            <a:pPr algn="just"/>
            <a:r>
              <a:rPr lang="eu-ES" sz="1200" b="1" dirty="0" smtClean="0"/>
              <a:t>Aniztasunari erantzutea haur bakoitzaren motibazioei, beharrei, interesei eta ezaguera-estiloari egokitutako erantzuna eskaintzea da. </a:t>
            </a:r>
            <a:endParaRPr lang="es-ES" sz="1200" b="1" dirty="0" smtClean="0"/>
          </a:p>
          <a:p>
            <a:pPr algn="just"/>
            <a:r>
              <a:rPr lang="eu-ES" sz="1200" b="1" dirty="0" smtClean="0"/>
              <a:t> </a:t>
            </a:r>
            <a:endParaRPr lang="es-ES" sz="1200" b="1" dirty="0" smtClean="0"/>
          </a:p>
          <a:p>
            <a:pPr algn="just"/>
            <a:r>
              <a:rPr lang="eu-ES" sz="1200" b="1" dirty="0" smtClean="0"/>
              <a:t>Irakasleak haurren alde pertsonalak kontutan hartu eta errespetatu egin behar dute, horretarako zenbait programazio eta proposamenak  izan beharko dute, irakaskuntza-prozesua ikasle bakoitzaren behar pertsonaletara egokitzeko aukera emanez.</a:t>
            </a:r>
            <a:endParaRPr lang="es-ES" sz="1200" b="1" dirty="0" smtClean="0"/>
          </a:p>
          <a:p>
            <a:pPr algn="just"/>
            <a:r>
              <a:rPr lang="eu-ES" sz="1200" b="1" dirty="0" smtClean="0"/>
              <a:t> </a:t>
            </a:r>
            <a:endParaRPr lang="es-ES" sz="1200" b="1" dirty="0" smtClean="0"/>
          </a:p>
          <a:p>
            <a:pPr algn="just"/>
            <a:r>
              <a:rPr lang="eu-ES" sz="1200" b="1" dirty="0" smtClean="0"/>
              <a:t>Haurraren parte-hartze aktiboaren alde egin behar dute hainbat jatorri geografiko eta kulturaletako haurren integrazio-prozesua errazteko. Horrela, talde bakoitzak dakartzan balio positiboen trukaketa izango da nagusi.</a:t>
            </a:r>
            <a:endParaRPr lang="es-ES" sz="1200" b="1" dirty="0" smtClean="0"/>
          </a:p>
          <a:p>
            <a:pPr algn="just"/>
            <a:r>
              <a:rPr lang="eu-ES" sz="1200" b="1" dirty="0" smtClean="0"/>
              <a:t> </a:t>
            </a:r>
            <a:endParaRPr lang="es-ES" sz="1200" b="1" dirty="0" smtClean="0"/>
          </a:p>
          <a:p>
            <a:pPr algn="just"/>
            <a:r>
              <a:rPr lang="eu-ES" sz="1200" b="1" dirty="0" smtClean="0"/>
              <a:t>Arreta berezia jarriko zaio hezkuntza-premia bereziak dituzten haurrei, behar horiek garaiz antzemateko eta arreta goiztiarra emateko, gizarte zerbitzu, hezkuntzako eta osasun profesionalekin koordinatuta.</a:t>
            </a:r>
            <a:endParaRPr lang="es-ES" sz="1200" b="1" dirty="0" smtClean="0"/>
          </a:p>
          <a:p>
            <a:pPr algn="just"/>
            <a:r>
              <a:rPr lang="eu-ES" sz="1200" b="1" dirty="0" smtClean="0"/>
              <a:t> </a:t>
            </a:r>
            <a:endParaRPr lang="es-ES" sz="1200" b="1" dirty="0" smtClean="0"/>
          </a:p>
          <a:p>
            <a:pPr algn="just"/>
            <a:r>
              <a:rPr lang="eu-ES" sz="1200" b="1" dirty="0" smtClean="0"/>
              <a:t>Ikusmolde globala hezkuntzako etapa honetako alderdirik nabarmenena da. Haurrak modu globalean adierazten dituzte gauzak, izaten dituzte harremanak eta ikasten dute. Horregatik, haurraren izaeraren alderdi </a:t>
            </a:r>
            <a:r>
              <a:rPr lang="eu-ES" sz="1200" b="1" dirty="0" err="1" smtClean="0"/>
              <a:t>afektibo-emozionala</a:t>
            </a:r>
            <a:r>
              <a:rPr lang="eu-ES" sz="1200" b="1" dirty="0" smtClean="0"/>
              <a:t>, zentzu-mugimenezkoa, harremanetarako eta sozial eta </a:t>
            </a:r>
            <a:r>
              <a:rPr lang="eu-ES" sz="1200" b="1" dirty="0" err="1" smtClean="0"/>
              <a:t>kognitibo-hizkuntzazkoa</a:t>
            </a:r>
            <a:r>
              <a:rPr lang="eu-ES" sz="1200" b="1" dirty="0" smtClean="0"/>
              <a:t> sakon loturik daude eta ezin </a:t>
            </a:r>
            <a:r>
              <a:rPr lang="eu-ES" sz="1200" b="1" dirty="0" err="1" smtClean="0"/>
              <a:t>direa</a:t>
            </a:r>
            <a:r>
              <a:rPr lang="eu-ES" sz="1200" b="1" dirty="0" smtClean="0"/>
              <a:t> bereizi. Guzti honek esan nahi du, globala izatearen printzipioak ikaskuntza hainbat loturaren emaitza dela, hau da, ikaskuntza berrien eta ikasitakoaren artean egiten duten  harremanaren emaitza dela.</a:t>
            </a:r>
            <a:endParaRPr lang="es-ES" sz="1200" b="1" dirty="0" smtClean="0"/>
          </a:p>
          <a:p>
            <a:pPr algn="just"/>
            <a:r>
              <a:rPr lang="eu-ES" sz="1200" b="1" dirty="0" smtClean="0"/>
              <a:t> </a:t>
            </a:r>
            <a:endParaRPr lang="es-ES" sz="1200" b="1" dirty="0" smtClean="0"/>
          </a:p>
          <a:p>
            <a:pPr algn="just"/>
            <a:r>
              <a:rPr lang="eu-ES" sz="1200" b="1" dirty="0" smtClean="0"/>
              <a:t>Ikaskuntza egoeretan haurraren interesak izan behar dute abiapuntu eta interes horiek identifikatzeko zenbait estrategia erabili behar dira: jolasak eta haurren jarduerak aztertu, identifikatu …</a:t>
            </a:r>
            <a:endParaRPr lang="es-ES" sz="1200" b="1" dirty="0" smtClean="0"/>
          </a:p>
          <a:p>
            <a:pPr algn="just">
              <a:buFont typeface="Arial" pitchFamily="34" charset="0"/>
              <a:buChar char="•"/>
            </a:pPr>
            <a:r>
              <a:rPr lang="es-ES" sz="1200" b="1" dirty="0" smtClean="0"/>
              <a:t>ZER DA?</a:t>
            </a:r>
          </a:p>
          <a:p>
            <a:pPr algn="just">
              <a:buFont typeface="Arial" pitchFamily="34" charset="0"/>
              <a:buChar char="•"/>
            </a:pPr>
            <a:r>
              <a:rPr lang="eu-ES" sz="1200" b="1" dirty="0" smtClean="0"/>
              <a:t>ZERGATIK?</a:t>
            </a:r>
          </a:p>
          <a:p>
            <a:pPr algn="just"/>
            <a:r>
              <a:rPr lang="eu-ES" sz="1200" b="1" dirty="0" smtClean="0"/>
              <a:t> </a:t>
            </a:r>
            <a:r>
              <a:rPr lang="eu-ES" sz="1200" b="1" dirty="0" err="1" smtClean="0">
                <a:sym typeface="Wingdings" pitchFamily="2" charset="2"/>
              </a:rPr>
              <a:t>Haurrek</a:t>
            </a:r>
            <a:r>
              <a:rPr lang="eu-ES" sz="1200" b="1" dirty="0" smtClean="0">
                <a:sym typeface="Wingdings" pitchFamily="2" charset="2"/>
              </a:rPr>
              <a:t> hautatzeko aukera</a:t>
            </a:r>
          </a:p>
          <a:p>
            <a:pPr algn="just"/>
            <a:r>
              <a:rPr lang="eu-ES" sz="1200" b="1" dirty="0" err="1" smtClean="0">
                <a:sym typeface="Wingdings" pitchFamily="2" charset="2"/>
              </a:rPr>
              <a:t>Haurraren</a:t>
            </a:r>
            <a:r>
              <a:rPr lang="eu-ES" sz="1200" b="1" dirty="0" smtClean="0">
                <a:sym typeface="Wingdings" pitchFamily="2" charset="2"/>
              </a:rPr>
              <a:t> beharrak hobeto </a:t>
            </a:r>
            <a:r>
              <a:rPr lang="eu-ES" sz="1200" b="1" dirty="0" err="1" smtClean="0">
                <a:sym typeface="Wingdings" pitchFamily="2" charset="2"/>
              </a:rPr>
              <a:t>asetu</a:t>
            </a:r>
            <a:endParaRPr lang="eu-ES" sz="1200" b="1" dirty="0" smtClean="0">
              <a:sym typeface="Wingdings" pitchFamily="2" charset="2"/>
            </a:endParaRPr>
          </a:p>
          <a:p>
            <a:pPr algn="just">
              <a:buFont typeface="Wingdings"/>
              <a:buChar char="à"/>
            </a:pPr>
            <a:r>
              <a:rPr lang="eu-ES" sz="1200" b="1" dirty="0" smtClean="0">
                <a:sym typeface="Wingdings" pitchFamily="2" charset="2"/>
              </a:rPr>
              <a:t>Funtzio ezberdinak bete </a:t>
            </a:r>
          </a:p>
          <a:p>
            <a:pPr algn="just">
              <a:buFont typeface="Wingdings"/>
              <a:buChar char="à"/>
            </a:pPr>
            <a:r>
              <a:rPr lang="eu-ES" sz="1200" b="1" dirty="0" smtClean="0">
                <a:sym typeface="Wingdings" pitchFamily="2" charset="2"/>
              </a:rPr>
              <a:t>Aniztasuna = Aberastasuna</a:t>
            </a:r>
          </a:p>
          <a:p>
            <a:pPr>
              <a:buFont typeface="Wingdings"/>
              <a:buChar char="à"/>
            </a:pPr>
            <a:endParaRPr lang="es-ES" b="1" dirty="0"/>
          </a:p>
        </p:txBody>
      </p:sp>
    </p:spTree>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AF2BA6">
            <a:alpha val="73000"/>
          </a:srgbClr>
        </a:solidFill>
        <a:effectLst/>
      </p:bgPr>
    </p:bg>
    <p:spTree>
      <p:nvGrpSpPr>
        <p:cNvPr id="1" name=""/>
        <p:cNvGrpSpPr/>
        <p:nvPr/>
      </p:nvGrpSpPr>
      <p:grpSpPr>
        <a:xfrm>
          <a:off x="0" y="0"/>
          <a:ext cx="0" cy="0"/>
          <a:chOff x="0" y="0"/>
          <a:chExt cx="0" cy="0"/>
        </a:xfrm>
      </p:grpSpPr>
      <p:sp>
        <p:nvSpPr>
          <p:cNvPr id="2" name="1 Título"/>
          <p:cNvSpPr>
            <a:spLocks noGrp="1"/>
          </p:cNvSpPr>
          <p:nvPr>
            <p:ph type="ctrTitle"/>
          </p:nvPr>
        </p:nvSpPr>
        <p:spPr>
          <a:xfrm>
            <a:off x="571472" y="428605"/>
            <a:ext cx="7772400" cy="1143008"/>
          </a:xfrm>
        </p:spPr>
        <p:txBody>
          <a:bodyPr>
            <a:normAutofit/>
          </a:bodyPr>
          <a:lstStyle/>
          <a:p>
            <a:r>
              <a:rPr lang="eu-ES" sz="2400" b="1" dirty="0" smtClean="0">
                <a:solidFill>
                  <a:schemeClr val="bg1"/>
                </a:solidFill>
                <a:effectLst>
                  <a:outerShdw blurRad="38100" dist="38100" dir="2700000" algn="tl">
                    <a:srgbClr val="000000">
                      <a:alpha val="43137"/>
                    </a:srgbClr>
                  </a:outerShdw>
                </a:effectLst>
                <a:latin typeface="Kristen ITC" pitchFamily="66" charset="0"/>
              </a:rPr>
              <a:t>4-</a:t>
            </a:r>
            <a:r>
              <a:rPr lang="eu-ES" sz="2400" b="1" dirty="0" err="1" smtClean="0">
                <a:solidFill>
                  <a:schemeClr val="bg1"/>
                </a:solidFill>
                <a:effectLst>
                  <a:outerShdw blurRad="38100" dist="38100" dir="2700000" algn="tl">
                    <a:srgbClr val="000000">
                      <a:alpha val="43137"/>
                    </a:srgbClr>
                  </a:outerShdw>
                </a:effectLst>
                <a:latin typeface="Kristen ITC" pitchFamily="66" charset="0"/>
              </a:rPr>
              <a:t>HHko</a:t>
            </a:r>
            <a:r>
              <a:rPr lang="eu-ES" sz="2400" b="1" dirty="0" smtClean="0">
                <a:solidFill>
                  <a:schemeClr val="bg1"/>
                </a:solidFill>
                <a:effectLst>
                  <a:outerShdw blurRad="38100" dist="38100" dir="2700000" algn="tl">
                    <a:srgbClr val="000000">
                      <a:alpha val="43137"/>
                    </a:srgbClr>
                  </a:outerShdw>
                </a:effectLst>
                <a:latin typeface="Kristen ITC" pitchFamily="66" charset="0"/>
              </a:rPr>
              <a:t> etaparen eskema</a:t>
            </a:r>
            <a:br>
              <a:rPr lang="eu-ES" sz="2400" b="1" dirty="0" smtClean="0">
                <a:solidFill>
                  <a:schemeClr val="bg1"/>
                </a:solidFill>
                <a:effectLst>
                  <a:outerShdw blurRad="38100" dist="38100" dir="2700000" algn="tl">
                    <a:srgbClr val="000000">
                      <a:alpha val="43137"/>
                    </a:srgbClr>
                  </a:outerShdw>
                </a:effectLst>
                <a:latin typeface="Kristen ITC" pitchFamily="66" charset="0"/>
              </a:rPr>
            </a:br>
            <a:r>
              <a:rPr lang="eu-ES" sz="2400" b="1" dirty="0" smtClean="0">
                <a:solidFill>
                  <a:schemeClr val="bg1"/>
                </a:solidFill>
                <a:effectLst>
                  <a:outerShdw blurRad="38100" dist="38100" dir="2700000" algn="tl">
                    <a:srgbClr val="000000">
                      <a:alpha val="43137"/>
                    </a:srgbClr>
                  </a:outerShdw>
                </a:effectLst>
                <a:latin typeface="Kristen ITC" pitchFamily="66" charset="0"/>
              </a:rPr>
              <a:t>b)  printzipio metodologikoak</a:t>
            </a:r>
            <a:endParaRPr lang="es-ES" sz="2400" b="1" dirty="0">
              <a:solidFill>
                <a:schemeClr val="bg1"/>
              </a:solidFill>
              <a:effectLst>
                <a:outerShdw blurRad="38100" dist="38100" dir="2700000" algn="tl">
                  <a:srgbClr val="000000">
                    <a:alpha val="43137"/>
                  </a:srgbClr>
                </a:outerShdw>
              </a:effectLst>
              <a:latin typeface="Kristen ITC" pitchFamily="66" charset="0"/>
            </a:endParaRPr>
          </a:p>
        </p:txBody>
      </p:sp>
      <p:sp>
        <p:nvSpPr>
          <p:cNvPr id="4" name="3 CuadroTexto"/>
          <p:cNvSpPr txBox="1"/>
          <p:nvPr/>
        </p:nvSpPr>
        <p:spPr>
          <a:xfrm rot="21355136">
            <a:off x="382593" y="1664174"/>
            <a:ext cx="8609519" cy="4893647"/>
          </a:xfrm>
          <a:prstGeom prst="rect">
            <a:avLst/>
          </a:prstGeom>
          <a:solidFill>
            <a:srgbClr val="66FF33"/>
          </a:solidFill>
          <a:ln w="38100">
            <a:solidFill>
              <a:schemeClr val="tx1"/>
            </a:solidFill>
          </a:ln>
        </p:spPr>
        <p:txBody>
          <a:bodyPr wrap="square" rtlCol="0">
            <a:spAutoFit/>
          </a:bodyPr>
          <a:lstStyle/>
          <a:p>
            <a:pPr lvl="0"/>
            <a:endParaRPr lang="eu-ES" b="1" u="sng" dirty="0" smtClean="0"/>
          </a:p>
          <a:p>
            <a:pPr lvl="0"/>
            <a:r>
              <a:rPr lang="eu-ES" sz="2400" b="1" u="sng" dirty="0" smtClean="0"/>
              <a:t>Ikaskuntza esanguratsua.</a:t>
            </a:r>
          </a:p>
          <a:p>
            <a:pPr lvl="0"/>
            <a:endParaRPr lang="es-ES" dirty="0" smtClean="0"/>
          </a:p>
          <a:p>
            <a:r>
              <a:rPr lang="eu-ES" dirty="0" smtClean="0"/>
              <a:t>Harrek modu </a:t>
            </a:r>
            <a:r>
              <a:rPr lang="eu-ES" b="1" dirty="0" smtClean="0"/>
              <a:t>esanguratsuan</a:t>
            </a:r>
            <a:r>
              <a:rPr lang="eu-ES" dirty="0" smtClean="0"/>
              <a:t> ikasteko aukera izan dezaten, Haur Eskolak haurraren bizitzan garrantzi handia eta zentzu afektiboa duten esperientziak eta jarduerak sustatu behar ditu. Haur Eskolan esperientziak elkarrekin trukatzen dira, bizi eta gozatu egiten da, ikasi eta ulertu egiten dira, betiere haurrentzat zentzua eta esanahia badute.</a:t>
            </a:r>
            <a:endParaRPr lang="es-ES" dirty="0" smtClean="0"/>
          </a:p>
          <a:p>
            <a:r>
              <a:rPr lang="eu-ES" dirty="0" smtClean="0"/>
              <a:t> </a:t>
            </a:r>
            <a:endParaRPr lang="es-ES" dirty="0" smtClean="0"/>
          </a:p>
          <a:p>
            <a:r>
              <a:rPr lang="eu-ES" b="1" dirty="0" smtClean="0"/>
              <a:t>Jolasa eta haurren jarduera</a:t>
            </a:r>
            <a:r>
              <a:rPr lang="eu-ES" dirty="0" smtClean="0"/>
              <a:t>. HH, ekintza da garapena eta ikaskuntza-prozesuaren ardatza eta eragile nagusia. Ekintza eta esperimentaziotik abiatuz, haurrak bere nortasuna eta mundua eratzen du eta ekintzarako eta interpretaziorako bere eskemak egiten ditu. Horregatik, etapa honetan, </a:t>
            </a:r>
            <a:r>
              <a:rPr lang="eu-ES" b="1" dirty="0" smtClean="0"/>
              <a:t>jolasa</a:t>
            </a:r>
            <a:r>
              <a:rPr lang="eu-ES" dirty="0" smtClean="0"/>
              <a:t> ikasteko tresna pribilegiatuak da eta jarduera nagusia izan behar da. </a:t>
            </a:r>
            <a:endParaRPr lang="es-ES" dirty="0" smtClean="0"/>
          </a:p>
          <a:p>
            <a:r>
              <a:rPr lang="eu-ES" dirty="0" smtClean="0"/>
              <a:t> </a:t>
            </a:r>
            <a:endParaRPr lang="es-ES" dirty="0" smtClean="0"/>
          </a:p>
          <a:p>
            <a:r>
              <a:rPr lang="eu-ES" dirty="0" smtClean="0"/>
              <a:t>Horrez gain, ekintza bakoitzak eragiten duen asebetetzeak haurrari berriz egitera bultzatzen du eta parte-hartze honek bere eskema kognitiboa finkatzeko aukera ematen dio, mugimendu garapena bultzatuz eta gorputzaren kontrola handituz.</a:t>
            </a:r>
            <a:endParaRPr lang="es-ES" dirty="0"/>
          </a:p>
        </p:txBody>
      </p:sp>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AF2BA6">
            <a:alpha val="73000"/>
          </a:srgbClr>
        </a:solidFill>
        <a:effectLst/>
      </p:bgPr>
    </p:bg>
    <p:spTree>
      <p:nvGrpSpPr>
        <p:cNvPr id="1" name=""/>
        <p:cNvGrpSpPr/>
        <p:nvPr/>
      </p:nvGrpSpPr>
      <p:grpSpPr>
        <a:xfrm>
          <a:off x="0" y="0"/>
          <a:ext cx="0" cy="0"/>
          <a:chOff x="0" y="0"/>
          <a:chExt cx="0" cy="0"/>
        </a:xfrm>
      </p:grpSpPr>
      <p:sp>
        <p:nvSpPr>
          <p:cNvPr id="2" name="1 Título"/>
          <p:cNvSpPr>
            <a:spLocks noGrp="1"/>
          </p:cNvSpPr>
          <p:nvPr>
            <p:ph type="ctrTitle"/>
          </p:nvPr>
        </p:nvSpPr>
        <p:spPr>
          <a:xfrm>
            <a:off x="571472" y="428605"/>
            <a:ext cx="7772400" cy="1071570"/>
          </a:xfrm>
        </p:spPr>
        <p:txBody>
          <a:bodyPr>
            <a:normAutofit/>
          </a:bodyPr>
          <a:lstStyle/>
          <a:p>
            <a:r>
              <a:rPr lang="eu-ES" sz="2400" b="1" dirty="0" smtClean="0">
                <a:solidFill>
                  <a:schemeClr val="bg1"/>
                </a:solidFill>
                <a:effectLst>
                  <a:outerShdw blurRad="38100" dist="38100" dir="2700000" algn="tl">
                    <a:srgbClr val="000000">
                      <a:alpha val="43137"/>
                    </a:srgbClr>
                  </a:outerShdw>
                </a:effectLst>
                <a:latin typeface="Kristen ITC" pitchFamily="66" charset="0"/>
              </a:rPr>
              <a:t>4-</a:t>
            </a:r>
            <a:r>
              <a:rPr lang="eu-ES" sz="2400" b="1" dirty="0" err="1" smtClean="0">
                <a:solidFill>
                  <a:schemeClr val="bg1"/>
                </a:solidFill>
                <a:effectLst>
                  <a:outerShdw blurRad="38100" dist="38100" dir="2700000" algn="tl">
                    <a:srgbClr val="000000">
                      <a:alpha val="43137"/>
                    </a:srgbClr>
                  </a:outerShdw>
                </a:effectLst>
                <a:latin typeface="Kristen ITC" pitchFamily="66" charset="0"/>
              </a:rPr>
              <a:t>HHko</a:t>
            </a:r>
            <a:r>
              <a:rPr lang="eu-ES" sz="2400" b="1" dirty="0" smtClean="0">
                <a:solidFill>
                  <a:schemeClr val="bg1"/>
                </a:solidFill>
                <a:effectLst>
                  <a:outerShdw blurRad="38100" dist="38100" dir="2700000" algn="tl">
                    <a:srgbClr val="000000">
                      <a:alpha val="43137"/>
                    </a:srgbClr>
                  </a:outerShdw>
                </a:effectLst>
                <a:latin typeface="Kristen ITC" pitchFamily="66" charset="0"/>
              </a:rPr>
              <a:t> etaparen eskema</a:t>
            </a:r>
            <a:br>
              <a:rPr lang="eu-ES" sz="2400" b="1" dirty="0" smtClean="0">
                <a:solidFill>
                  <a:schemeClr val="bg1"/>
                </a:solidFill>
                <a:effectLst>
                  <a:outerShdw blurRad="38100" dist="38100" dir="2700000" algn="tl">
                    <a:srgbClr val="000000">
                      <a:alpha val="43137"/>
                    </a:srgbClr>
                  </a:outerShdw>
                </a:effectLst>
                <a:latin typeface="Kristen ITC" pitchFamily="66" charset="0"/>
              </a:rPr>
            </a:br>
            <a:r>
              <a:rPr lang="eu-ES" sz="2400" b="1" dirty="0" smtClean="0">
                <a:solidFill>
                  <a:schemeClr val="bg1"/>
                </a:solidFill>
                <a:effectLst>
                  <a:outerShdw blurRad="38100" dist="38100" dir="2700000" algn="tl">
                    <a:srgbClr val="000000">
                      <a:alpha val="43137"/>
                    </a:srgbClr>
                  </a:outerShdw>
                </a:effectLst>
                <a:latin typeface="Kristen ITC" pitchFamily="66" charset="0"/>
              </a:rPr>
              <a:t>b)  printzipio metodologikoak</a:t>
            </a:r>
            <a:endParaRPr lang="es-ES" sz="2400" b="1" dirty="0">
              <a:solidFill>
                <a:schemeClr val="bg1"/>
              </a:solidFill>
              <a:effectLst>
                <a:outerShdw blurRad="38100" dist="38100" dir="2700000" algn="tl">
                  <a:srgbClr val="000000">
                    <a:alpha val="43137"/>
                  </a:srgbClr>
                </a:outerShdw>
              </a:effectLst>
              <a:latin typeface="Kristen ITC" pitchFamily="66" charset="0"/>
            </a:endParaRPr>
          </a:p>
        </p:txBody>
      </p:sp>
      <p:sp>
        <p:nvSpPr>
          <p:cNvPr id="4" name="3 CuadroTexto"/>
          <p:cNvSpPr txBox="1"/>
          <p:nvPr/>
        </p:nvSpPr>
        <p:spPr>
          <a:xfrm rot="21355136">
            <a:off x="382593" y="1664175"/>
            <a:ext cx="8609519" cy="4893647"/>
          </a:xfrm>
          <a:prstGeom prst="rect">
            <a:avLst/>
          </a:prstGeom>
          <a:solidFill>
            <a:srgbClr val="66FF33"/>
          </a:solidFill>
          <a:ln w="38100">
            <a:solidFill>
              <a:schemeClr val="tx1"/>
            </a:solidFill>
          </a:ln>
        </p:spPr>
        <p:txBody>
          <a:bodyPr wrap="square" rtlCol="0">
            <a:spAutoFit/>
          </a:bodyPr>
          <a:lstStyle/>
          <a:p>
            <a:pPr lvl="0"/>
            <a:endParaRPr lang="eu-ES" b="1" u="sng" dirty="0" smtClean="0"/>
          </a:p>
          <a:p>
            <a:pPr lvl="0"/>
            <a:r>
              <a:rPr lang="eu-ES" sz="2400" b="1" u="sng" dirty="0" smtClean="0"/>
              <a:t>Eskola giroa: ongizate, afektu eta estimulu eremua.</a:t>
            </a:r>
          </a:p>
          <a:p>
            <a:pPr lvl="0"/>
            <a:endParaRPr lang="es-ES" dirty="0" smtClean="0"/>
          </a:p>
          <a:p>
            <a:r>
              <a:rPr lang="eu-ES" dirty="0" smtClean="0"/>
              <a:t>Afektua jasotzeko beharra lehen mailako beharra da. HH harremana egonkorra eta jarraitua izan behar da. Harreman horiek ongizate, konfiantza eta segurtasuna eragiten die haurrei atxikimendu-irudiak ezarriz.</a:t>
            </a:r>
            <a:endParaRPr lang="es-ES" dirty="0" smtClean="0"/>
          </a:p>
          <a:p>
            <a:r>
              <a:rPr lang="eu-ES" dirty="0" smtClean="0"/>
              <a:t> </a:t>
            </a:r>
            <a:endParaRPr lang="es-ES" dirty="0" smtClean="0"/>
          </a:p>
          <a:p>
            <a:r>
              <a:rPr lang="eu-ES" b="1" dirty="0" smtClean="0"/>
              <a:t>Atxikimendu-irudiek </a:t>
            </a:r>
            <a:r>
              <a:rPr lang="eu-ES" dirty="0" smtClean="0"/>
              <a:t>eragin erabakigarria duten haurraren garapen sozialean. Haurrak  ingurukoekin komunikatzen eta bere jokabideak kontrolatzen ikasten du, oso kontutan hartu behar den alderdia Haur Eskoletako egokitzapen aldietan.</a:t>
            </a:r>
            <a:endParaRPr lang="es-ES" dirty="0" smtClean="0"/>
          </a:p>
          <a:p>
            <a:r>
              <a:rPr lang="eu-ES" dirty="0" smtClean="0"/>
              <a:t> </a:t>
            </a:r>
            <a:endParaRPr lang="es-ES" dirty="0" smtClean="0"/>
          </a:p>
          <a:p>
            <a:r>
              <a:rPr lang="eu-ES" dirty="0" smtClean="0"/>
              <a:t>Horregatik, Haur Eskolako irakasle-taldearen eginkizun garrantzitsuenerakoa bat </a:t>
            </a:r>
            <a:r>
              <a:rPr lang="eu-ES" b="1" dirty="0" smtClean="0"/>
              <a:t>konfiantzazko</a:t>
            </a:r>
            <a:r>
              <a:rPr lang="eu-ES" dirty="0" smtClean="0"/>
              <a:t> eta </a:t>
            </a:r>
            <a:r>
              <a:rPr lang="eu-ES" b="1" dirty="0" smtClean="0"/>
              <a:t>segurtasunezko giroa</a:t>
            </a:r>
            <a:r>
              <a:rPr lang="eu-ES" dirty="0" smtClean="0"/>
              <a:t> sortze da, haurra giro horretan babestua eta onartua sentitu dadin. Honek haurrari aukera ematen dio bere buruan konfiantza sortzeko, ingurune berria arin ezagutzeko eta erronkei aurre egiteko.</a:t>
            </a:r>
            <a:endParaRPr lang="es-ES" dirty="0" smtClean="0"/>
          </a:p>
          <a:p>
            <a:r>
              <a:rPr lang="eu-ES" b="1" dirty="0" smtClean="0"/>
              <a:t> </a:t>
            </a:r>
            <a:endParaRPr lang="es-ES" dirty="0" smtClean="0"/>
          </a:p>
          <a:p>
            <a:endParaRPr lang="es-ES" dirty="0"/>
          </a:p>
        </p:txBody>
      </p:sp>
    </p:spTree>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AF2BA6">
            <a:alpha val="73000"/>
          </a:srgbClr>
        </a:solidFill>
        <a:effectLst/>
      </p:bgPr>
    </p:bg>
    <p:spTree>
      <p:nvGrpSpPr>
        <p:cNvPr id="1" name=""/>
        <p:cNvGrpSpPr/>
        <p:nvPr/>
      </p:nvGrpSpPr>
      <p:grpSpPr>
        <a:xfrm>
          <a:off x="0" y="0"/>
          <a:ext cx="0" cy="0"/>
          <a:chOff x="0" y="0"/>
          <a:chExt cx="0" cy="0"/>
        </a:xfrm>
      </p:grpSpPr>
      <p:sp>
        <p:nvSpPr>
          <p:cNvPr id="2" name="1 Título"/>
          <p:cNvSpPr>
            <a:spLocks noGrp="1"/>
          </p:cNvSpPr>
          <p:nvPr>
            <p:ph type="ctrTitle"/>
          </p:nvPr>
        </p:nvSpPr>
        <p:spPr>
          <a:xfrm>
            <a:off x="571472" y="1"/>
            <a:ext cx="7772400" cy="1071546"/>
          </a:xfrm>
        </p:spPr>
        <p:txBody>
          <a:bodyPr>
            <a:normAutofit/>
          </a:bodyPr>
          <a:lstStyle/>
          <a:p>
            <a:r>
              <a:rPr lang="eu-ES" sz="2400" b="1" dirty="0" smtClean="0">
                <a:solidFill>
                  <a:schemeClr val="bg1"/>
                </a:solidFill>
                <a:effectLst>
                  <a:outerShdw blurRad="38100" dist="38100" dir="2700000" algn="tl">
                    <a:srgbClr val="000000">
                      <a:alpha val="43137"/>
                    </a:srgbClr>
                  </a:outerShdw>
                </a:effectLst>
                <a:latin typeface="Kristen ITC" pitchFamily="66" charset="0"/>
              </a:rPr>
              <a:t>4-</a:t>
            </a:r>
            <a:r>
              <a:rPr lang="eu-ES" sz="2400" b="1" dirty="0" err="1" smtClean="0">
                <a:solidFill>
                  <a:schemeClr val="bg1"/>
                </a:solidFill>
                <a:effectLst>
                  <a:outerShdw blurRad="38100" dist="38100" dir="2700000" algn="tl">
                    <a:srgbClr val="000000">
                      <a:alpha val="43137"/>
                    </a:srgbClr>
                  </a:outerShdw>
                </a:effectLst>
                <a:latin typeface="Kristen ITC" pitchFamily="66" charset="0"/>
              </a:rPr>
              <a:t>HHko</a:t>
            </a:r>
            <a:r>
              <a:rPr lang="eu-ES" sz="2400" b="1" dirty="0" smtClean="0">
                <a:solidFill>
                  <a:schemeClr val="bg1"/>
                </a:solidFill>
                <a:effectLst>
                  <a:outerShdw blurRad="38100" dist="38100" dir="2700000" algn="tl">
                    <a:srgbClr val="000000">
                      <a:alpha val="43137"/>
                    </a:srgbClr>
                  </a:outerShdw>
                </a:effectLst>
                <a:latin typeface="Kristen ITC" pitchFamily="66" charset="0"/>
              </a:rPr>
              <a:t> etaparen eskema</a:t>
            </a:r>
            <a:br>
              <a:rPr lang="eu-ES" sz="2400" b="1" dirty="0" smtClean="0">
                <a:solidFill>
                  <a:schemeClr val="bg1"/>
                </a:solidFill>
                <a:effectLst>
                  <a:outerShdw blurRad="38100" dist="38100" dir="2700000" algn="tl">
                    <a:srgbClr val="000000">
                      <a:alpha val="43137"/>
                    </a:srgbClr>
                  </a:outerShdw>
                </a:effectLst>
                <a:latin typeface="Kristen ITC" pitchFamily="66" charset="0"/>
              </a:rPr>
            </a:br>
            <a:r>
              <a:rPr lang="eu-ES" sz="2400" b="1" dirty="0" smtClean="0">
                <a:solidFill>
                  <a:schemeClr val="bg1"/>
                </a:solidFill>
                <a:effectLst>
                  <a:outerShdw blurRad="38100" dist="38100" dir="2700000" algn="tl">
                    <a:srgbClr val="000000">
                      <a:alpha val="43137"/>
                    </a:srgbClr>
                  </a:outerShdw>
                </a:effectLst>
                <a:latin typeface="Kristen ITC" pitchFamily="66" charset="0"/>
              </a:rPr>
              <a:t>b)  printzipio metodologikoak</a:t>
            </a:r>
            <a:endParaRPr lang="es-ES" sz="2400" b="1" dirty="0">
              <a:solidFill>
                <a:schemeClr val="bg1"/>
              </a:solidFill>
              <a:effectLst>
                <a:outerShdw blurRad="38100" dist="38100" dir="2700000" algn="tl">
                  <a:srgbClr val="000000">
                    <a:alpha val="43137"/>
                  </a:srgbClr>
                </a:outerShdw>
              </a:effectLst>
              <a:latin typeface="Kristen ITC" pitchFamily="66" charset="0"/>
            </a:endParaRPr>
          </a:p>
        </p:txBody>
      </p:sp>
      <p:sp>
        <p:nvSpPr>
          <p:cNvPr id="4" name="3 CuadroTexto"/>
          <p:cNvSpPr txBox="1"/>
          <p:nvPr/>
        </p:nvSpPr>
        <p:spPr>
          <a:xfrm rot="21355136">
            <a:off x="349293" y="1197474"/>
            <a:ext cx="8609519" cy="4893647"/>
          </a:xfrm>
          <a:prstGeom prst="rect">
            <a:avLst/>
          </a:prstGeom>
          <a:solidFill>
            <a:srgbClr val="66FF33"/>
          </a:solidFill>
          <a:ln w="38100">
            <a:solidFill>
              <a:schemeClr val="tx1"/>
            </a:solidFill>
          </a:ln>
        </p:spPr>
        <p:txBody>
          <a:bodyPr wrap="square" rtlCol="0">
            <a:spAutoFit/>
          </a:bodyPr>
          <a:lstStyle/>
          <a:p>
            <a:pPr lvl="0"/>
            <a:endParaRPr lang="eu-ES" b="1" u="sng" dirty="0" smtClean="0"/>
          </a:p>
          <a:p>
            <a:pPr lvl="0"/>
            <a:r>
              <a:rPr lang="eu-ES" sz="2400" b="1" u="sng" dirty="0" smtClean="0"/>
              <a:t>Eremuen, denboraren eta baliabide materialen antolaketa.</a:t>
            </a:r>
          </a:p>
          <a:p>
            <a:pPr lvl="0"/>
            <a:endParaRPr lang="es-ES" dirty="0" smtClean="0"/>
          </a:p>
          <a:p>
            <a:r>
              <a:rPr lang="eu-ES" dirty="0" smtClean="0"/>
              <a:t>Haurrek HH etapan erritmo, interes eta behar desberdinak dituzte Desberdintasun horiek errespetatu eta kontutan hartu behar dira:</a:t>
            </a:r>
            <a:endParaRPr lang="es-ES" dirty="0" smtClean="0"/>
          </a:p>
          <a:p>
            <a:pPr lvl="0"/>
            <a:r>
              <a:rPr lang="eu-ES" dirty="0" smtClean="0"/>
              <a:t>Ikasgelako espazioaren eta denboraren antolakuntza planifikatzeko</a:t>
            </a:r>
            <a:endParaRPr lang="es-ES" dirty="0" smtClean="0"/>
          </a:p>
          <a:p>
            <a:pPr lvl="0"/>
            <a:r>
              <a:rPr lang="eu-ES" dirty="0" smtClean="0"/>
              <a:t>Eskolaren plangintza egiteko</a:t>
            </a:r>
            <a:endParaRPr lang="es-ES" dirty="0" smtClean="0"/>
          </a:p>
          <a:p>
            <a:r>
              <a:rPr lang="eu-ES" dirty="0" smtClean="0"/>
              <a:t> </a:t>
            </a:r>
            <a:endParaRPr lang="es-ES" dirty="0" smtClean="0"/>
          </a:p>
          <a:p>
            <a:r>
              <a:rPr lang="eu-ES" dirty="0" smtClean="0"/>
              <a:t>Espazio eta denbora planifikatzeko orduan kontutan izan behar dira: </a:t>
            </a:r>
            <a:endParaRPr lang="es-ES" dirty="0" smtClean="0"/>
          </a:p>
          <a:p>
            <a:pPr lvl="0"/>
            <a:r>
              <a:rPr lang="eu-ES" dirty="0" smtClean="0"/>
              <a:t>hezitzaileak taldearen begi-ikuspegi osoa izan behar duela </a:t>
            </a:r>
            <a:endParaRPr lang="es-ES" dirty="0" smtClean="0"/>
          </a:p>
          <a:p>
            <a:pPr lvl="0"/>
            <a:r>
              <a:rPr lang="eu-ES" dirty="0" smtClean="0"/>
              <a:t>haurrak erraz ikusi behar duela haurra. kontutan izan behar du </a:t>
            </a:r>
            <a:endParaRPr lang="es-ES" dirty="0" smtClean="0"/>
          </a:p>
          <a:p>
            <a:r>
              <a:rPr lang="eu-ES" dirty="0" smtClean="0"/>
              <a:t> </a:t>
            </a:r>
            <a:endParaRPr lang="es-ES" dirty="0" smtClean="0"/>
          </a:p>
          <a:p>
            <a:r>
              <a:rPr lang="eu-ES" b="1" dirty="0" smtClean="0"/>
              <a:t>Baliabide materialak</a:t>
            </a:r>
            <a:r>
              <a:rPr lang="eu-ES" dirty="0" smtClean="0"/>
              <a:t> estimulu ugariko giroa ekarri behar diote hezkuntza-prozesuari, harremanak erraztuz, jakin-mina suspertuz, hau da, haurraren garapen aukerak handituz.</a:t>
            </a:r>
            <a:endParaRPr lang="es-ES" dirty="0" smtClean="0"/>
          </a:p>
          <a:p>
            <a:r>
              <a:rPr lang="eu-ES" dirty="0" smtClean="0"/>
              <a:t> </a:t>
            </a:r>
            <a:endParaRPr lang="es-ES" dirty="0" smtClean="0"/>
          </a:p>
          <a:p>
            <a:r>
              <a:rPr lang="eu-ES" dirty="0" smtClean="0"/>
              <a:t>Material hauek ez dute estereotipatuak izan behar, ez eta sexista. Kultur desberdinetako haurren arteko bizikidetza sustatuko duten material didaktikoak aukeratuko dira.</a:t>
            </a:r>
            <a:endParaRPr lang="es-ES" dirty="0"/>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82207B"/>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u-ES" dirty="0" smtClean="0">
                <a:solidFill>
                  <a:schemeClr val="bg1"/>
                </a:solidFill>
              </a:rPr>
              <a:t>AURKIBIDEA</a:t>
            </a:r>
            <a:endParaRPr lang="eu-ES" dirty="0">
              <a:solidFill>
                <a:schemeClr val="bg1"/>
              </a:solidFill>
            </a:endParaRPr>
          </a:p>
        </p:txBody>
      </p:sp>
      <p:sp>
        <p:nvSpPr>
          <p:cNvPr id="3" name="2 Marcador de contenido"/>
          <p:cNvSpPr>
            <a:spLocks noGrp="1"/>
          </p:cNvSpPr>
          <p:nvPr>
            <p:ph idx="1"/>
          </p:nvPr>
        </p:nvSpPr>
        <p:spPr>
          <a:xfrm>
            <a:off x="457200" y="1214422"/>
            <a:ext cx="8229600" cy="4911741"/>
          </a:xfrm>
        </p:spPr>
        <p:txBody>
          <a:bodyPr>
            <a:normAutofit lnSpcReduction="10000"/>
          </a:bodyPr>
          <a:lstStyle/>
          <a:p>
            <a:pPr>
              <a:buNone/>
            </a:pPr>
            <a:r>
              <a:rPr lang="eu-ES" sz="2400" b="1" dirty="0" smtClean="0">
                <a:solidFill>
                  <a:schemeClr val="bg1"/>
                </a:solidFill>
              </a:rPr>
              <a:t>1-Dekretuaren ibilbidea </a:t>
            </a:r>
            <a:r>
              <a:rPr lang="eu-ES" sz="2400" b="1" dirty="0" err="1" smtClean="0">
                <a:solidFill>
                  <a:schemeClr val="bg1"/>
                </a:solidFill>
              </a:rPr>
              <a:t>Cmap</a:t>
            </a:r>
            <a:r>
              <a:rPr lang="eu-ES" sz="2400" b="1" dirty="0" smtClean="0">
                <a:solidFill>
                  <a:schemeClr val="bg1"/>
                </a:solidFill>
              </a:rPr>
              <a:t> batean.</a:t>
            </a:r>
          </a:p>
          <a:p>
            <a:pPr>
              <a:buNone/>
            </a:pPr>
            <a:r>
              <a:rPr lang="eu-ES" sz="2400" b="1" dirty="0" smtClean="0">
                <a:solidFill>
                  <a:schemeClr val="bg1"/>
                </a:solidFill>
              </a:rPr>
              <a:t>2-Dekretua </a:t>
            </a:r>
            <a:r>
              <a:rPr lang="eu-ES" sz="1400" b="1" dirty="0" smtClean="0">
                <a:solidFill>
                  <a:schemeClr val="bg1"/>
                </a:solidFill>
              </a:rPr>
              <a:t>12/2009 </a:t>
            </a:r>
            <a:r>
              <a:rPr lang="eu-ES" sz="2000" b="1" dirty="0" smtClean="0">
                <a:solidFill>
                  <a:schemeClr val="bg1"/>
                </a:solidFill>
              </a:rPr>
              <a:t>definizioa.</a:t>
            </a:r>
          </a:p>
          <a:p>
            <a:pPr>
              <a:buNone/>
            </a:pPr>
            <a:r>
              <a:rPr lang="eu-ES" sz="2400" b="1" dirty="0" smtClean="0">
                <a:solidFill>
                  <a:schemeClr val="bg1"/>
                </a:solidFill>
              </a:rPr>
              <a:t>3-</a:t>
            </a:r>
            <a:r>
              <a:rPr lang="eu-ES" sz="2400" dirty="0" err="1" smtClean="0">
                <a:solidFill>
                  <a:schemeClr val="bg1"/>
                </a:solidFill>
              </a:rPr>
              <a:t>HHko</a:t>
            </a:r>
            <a:r>
              <a:rPr lang="eu-ES" sz="2400" dirty="0" smtClean="0">
                <a:solidFill>
                  <a:schemeClr val="bg1"/>
                </a:solidFill>
              </a:rPr>
              <a:t> curriculuma,</a:t>
            </a:r>
            <a:r>
              <a:rPr lang="eu-ES" sz="2400" dirty="0" err="1" smtClean="0">
                <a:solidFill>
                  <a:schemeClr val="bg1"/>
                </a:solidFill>
              </a:rPr>
              <a:t>power</a:t>
            </a:r>
            <a:r>
              <a:rPr lang="eu-ES" sz="2400" dirty="0" smtClean="0">
                <a:solidFill>
                  <a:schemeClr val="bg1"/>
                </a:solidFill>
              </a:rPr>
              <a:t> </a:t>
            </a:r>
            <a:r>
              <a:rPr lang="eu-ES" sz="2400" dirty="0" err="1" smtClean="0">
                <a:solidFill>
                  <a:schemeClr val="bg1"/>
                </a:solidFill>
              </a:rPr>
              <a:t>point</a:t>
            </a:r>
            <a:r>
              <a:rPr lang="eu-ES" sz="2400" dirty="0" smtClean="0">
                <a:solidFill>
                  <a:schemeClr val="bg1"/>
                </a:solidFill>
              </a:rPr>
              <a:t> batean, </a:t>
            </a:r>
            <a:r>
              <a:rPr lang="eu-ES" sz="2400" dirty="0" err="1" smtClean="0">
                <a:solidFill>
                  <a:schemeClr val="bg1"/>
                </a:solidFill>
              </a:rPr>
              <a:t>cmapen</a:t>
            </a:r>
            <a:r>
              <a:rPr lang="eu-ES" sz="2400" dirty="0" smtClean="0">
                <a:solidFill>
                  <a:schemeClr val="bg1"/>
                </a:solidFill>
              </a:rPr>
              <a:t> sartuta  interneten)</a:t>
            </a:r>
          </a:p>
          <a:p>
            <a:pPr marL="514350" indent="-514350">
              <a:buNone/>
            </a:pPr>
            <a:r>
              <a:rPr lang="eu-ES" sz="2400" dirty="0" smtClean="0">
                <a:solidFill>
                  <a:schemeClr val="bg1"/>
                </a:solidFill>
              </a:rPr>
              <a:t>4-</a:t>
            </a:r>
            <a:r>
              <a:rPr lang="eu-ES" sz="2400" dirty="0" err="1" smtClean="0">
                <a:solidFill>
                  <a:schemeClr val="bg1"/>
                </a:solidFill>
              </a:rPr>
              <a:t>HHko</a:t>
            </a:r>
            <a:r>
              <a:rPr lang="eu-ES" sz="2400" dirty="0" smtClean="0">
                <a:solidFill>
                  <a:schemeClr val="bg1"/>
                </a:solidFill>
              </a:rPr>
              <a:t> etaparen eskema.</a:t>
            </a:r>
          </a:p>
          <a:p>
            <a:pPr marL="514350" indent="-514350">
              <a:buNone/>
            </a:pPr>
            <a:r>
              <a:rPr lang="eu-ES" sz="2400" dirty="0" smtClean="0">
                <a:solidFill>
                  <a:schemeClr val="bg1"/>
                </a:solidFill>
              </a:rPr>
              <a:t>           a)Esperientzia eremuak (norberaren ezaguera</a:t>
            </a:r>
          </a:p>
          <a:p>
            <a:pPr marL="514350" indent="-514350">
              <a:buNone/>
            </a:pPr>
            <a:r>
              <a:rPr lang="eu-ES" sz="2400" dirty="0" smtClean="0">
                <a:solidFill>
                  <a:schemeClr val="bg1"/>
                </a:solidFill>
              </a:rPr>
              <a:t>              pertsonala/ingurumenaren ezaguera/Hizkuntzak.</a:t>
            </a:r>
          </a:p>
          <a:p>
            <a:pPr marL="514350" indent="-514350">
              <a:buNone/>
            </a:pPr>
            <a:r>
              <a:rPr lang="eu-ES" sz="2400" dirty="0" smtClean="0">
                <a:solidFill>
                  <a:schemeClr val="bg1"/>
                </a:solidFill>
              </a:rPr>
              <a:t>              -Sarrera, helburuak, edukiak, ebaluazio irizpideak.         </a:t>
            </a:r>
          </a:p>
          <a:p>
            <a:pPr marL="514350" indent="-514350">
              <a:buNone/>
            </a:pPr>
            <a:r>
              <a:rPr lang="eu-ES" sz="2400" dirty="0" smtClean="0">
                <a:solidFill>
                  <a:schemeClr val="bg1"/>
                </a:solidFill>
              </a:rPr>
              <a:t>           B)7 printzipio metodologikoak. </a:t>
            </a:r>
          </a:p>
          <a:p>
            <a:pPr marL="514350" indent="-514350">
              <a:buNone/>
            </a:pPr>
            <a:r>
              <a:rPr lang="eu-ES" sz="2400" dirty="0" smtClean="0">
                <a:solidFill>
                  <a:schemeClr val="bg1"/>
                </a:solidFill>
              </a:rPr>
              <a:t>5-Dekretuan (curriculumean) izan diren aldaketak.</a:t>
            </a:r>
          </a:p>
          <a:p>
            <a:pPr marL="514350" indent="-514350">
              <a:buNone/>
            </a:pPr>
            <a:r>
              <a:rPr lang="eu-ES" sz="2400" dirty="0" smtClean="0">
                <a:solidFill>
                  <a:schemeClr val="bg1"/>
                </a:solidFill>
              </a:rPr>
              <a:t>6-Dekretuaren  glosarioa.</a:t>
            </a:r>
          </a:p>
          <a:p>
            <a:pPr marL="514350" indent="-514350">
              <a:buNone/>
            </a:pPr>
            <a:r>
              <a:rPr lang="eu-ES" sz="2400" dirty="0" smtClean="0">
                <a:solidFill>
                  <a:schemeClr val="bg1"/>
                </a:solidFill>
              </a:rPr>
              <a:t>7-Bibliografia.</a:t>
            </a:r>
          </a:p>
          <a:p>
            <a:pPr marL="514350" indent="-514350">
              <a:buNone/>
            </a:pPr>
            <a:endParaRPr lang="eu-ES" sz="2400" dirty="0" smtClean="0">
              <a:solidFill>
                <a:schemeClr val="bg1"/>
              </a:solidFill>
            </a:endParaRPr>
          </a:p>
          <a:p>
            <a:pPr>
              <a:buNone/>
            </a:pPr>
            <a:endParaRPr lang="eu-E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AF2BA6">
            <a:alpha val="73000"/>
          </a:srgbClr>
        </a:solidFill>
        <a:effectLst/>
      </p:bgPr>
    </p:bg>
    <p:spTree>
      <p:nvGrpSpPr>
        <p:cNvPr id="1" name=""/>
        <p:cNvGrpSpPr/>
        <p:nvPr/>
      </p:nvGrpSpPr>
      <p:grpSpPr>
        <a:xfrm>
          <a:off x="0" y="0"/>
          <a:ext cx="0" cy="0"/>
          <a:chOff x="0" y="0"/>
          <a:chExt cx="0" cy="0"/>
        </a:xfrm>
      </p:grpSpPr>
      <p:sp>
        <p:nvSpPr>
          <p:cNvPr id="2" name="1 Título"/>
          <p:cNvSpPr>
            <a:spLocks noGrp="1"/>
          </p:cNvSpPr>
          <p:nvPr>
            <p:ph type="ctrTitle"/>
          </p:nvPr>
        </p:nvSpPr>
        <p:spPr>
          <a:xfrm>
            <a:off x="571472" y="428605"/>
            <a:ext cx="7772400" cy="1071570"/>
          </a:xfrm>
        </p:spPr>
        <p:txBody>
          <a:bodyPr>
            <a:normAutofit/>
          </a:bodyPr>
          <a:lstStyle/>
          <a:p>
            <a:r>
              <a:rPr lang="eu-ES" sz="2400" b="1" dirty="0" smtClean="0">
                <a:solidFill>
                  <a:schemeClr val="bg1"/>
                </a:solidFill>
                <a:effectLst>
                  <a:outerShdw blurRad="38100" dist="38100" dir="2700000" algn="tl">
                    <a:srgbClr val="000000">
                      <a:alpha val="43137"/>
                    </a:srgbClr>
                  </a:outerShdw>
                </a:effectLst>
                <a:latin typeface="Kristen ITC" pitchFamily="66" charset="0"/>
              </a:rPr>
              <a:t>4-</a:t>
            </a:r>
            <a:r>
              <a:rPr lang="eu-ES" sz="2400" b="1" dirty="0" err="1" smtClean="0">
                <a:solidFill>
                  <a:schemeClr val="bg1"/>
                </a:solidFill>
                <a:effectLst>
                  <a:outerShdw blurRad="38100" dist="38100" dir="2700000" algn="tl">
                    <a:srgbClr val="000000">
                      <a:alpha val="43137"/>
                    </a:srgbClr>
                  </a:outerShdw>
                </a:effectLst>
                <a:latin typeface="Kristen ITC" pitchFamily="66" charset="0"/>
              </a:rPr>
              <a:t>HHko</a:t>
            </a:r>
            <a:r>
              <a:rPr lang="eu-ES" sz="2400" b="1" dirty="0" smtClean="0">
                <a:solidFill>
                  <a:schemeClr val="bg1"/>
                </a:solidFill>
                <a:effectLst>
                  <a:outerShdw blurRad="38100" dist="38100" dir="2700000" algn="tl">
                    <a:srgbClr val="000000">
                      <a:alpha val="43137"/>
                    </a:srgbClr>
                  </a:outerShdw>
                </a:effectLst>
                <a:latin typeface="Kristen ITC" pitchFamily="66" charset="0"/>
              </a:rPr>
              <a:t> etaparen eskema</a:t>
            </a:r>
            <a:br>
              <a:rPr lang="eu-ES" sz="2400" b="1" dirty="0" smtClean="0">
                <a:solidFill>
                  <a:schemeClr val="bg1"/>
                </a:solidFill>
                <a:effectLst>
                  <a:outerShdw blurRad="38100" dist="38100" dir="2700000" algn="tl">
                    <a:srgbClr val="000000">
                      <a:alpha val="43137"/>
                    </a:srgbClr>
                  </a:outerShdw>
                </a:effectLst>
                <a:latin typeface="Kristen ITC" pitchFamily="66" charset="0"/>
              </a:rPr>
            </a:br>
            <a:r>
              <a:rPr lang="eu-ES" sz="2400" b="1" dirty="0" smtClean="0">
                <a:solidFill>
                  <a:schemeClr val="bg1"/>
                </a:solidFill>
                <a:effectLst>
                  <a:outerShdw blurRad="38100" dist="38100" dir="2700000" algn="tl">
                    <a:srgbClr val="000000">
                      <a:alpha val="43137"/>
                    </a:srgbClr>
                  </a:outerShdw>
                </a:effectLst>
                <a:latin typeface="Kristen ITC" pitchFamily="66" charset="0"/>
              </a:rPr>
              <a:t>b)  printzipio metodologikoak</a:t>
            </a:r>
            <a:endParaRPr lang="es-ES" sz="2400" b="1" dirty="0">
              <a:solidFill>
                <a:schemeClr val="bg1"/>
              </a:solidFill>
              <a:effectLst>
                <a:outerShdw blurRad="38100" dist="38100" dir="2700000" algn="tl">
                  <a:srgbClr val="000000">
                    <a:alpha val="43137"/>
                  </a:srgbClr>
                </a:outerShdw>
              </a:effectLst>
              <a:latin typeface="Kristen ITC" pitchFamily="66" charset="0"/>
            </a:endParaRPr>
          </a:p>
        </p:txBody>
      </p:sp>
      <p:sp>
        <p:nvSpPr>
          <p:cNvPr id="4" name="3 CuadroTexto"/>
          <p:cNvSpPr txBox="1"/>
          <p:nvPr/>
        </p:nvSpPr>
        <p:spPr>
          <a:xfrm rot="21355136">
            <a:off x="389582" y="2408477"/>
            <a:ext cx="8609519" cy="3600986"/>
          </a:xfrm>
          <a:prstGeom prst="rect">
            <a:avLst/>
          </a:prstGeom>
          <a:solidFill>
            <a:srgbClr val="66FF33"/>
          </a:solidFill>
          <a:ln w="38100">
            <a:solidFill>
              <a:schemeClr val="tx1"/>
            </a:solidFill>
          </a:ln>
        </p:spPr>
        <p:txBody>
          <a:bodyPr wrap="square" rtlCol="0">
            <a:spAutoFit/>
          </a:bodyPr>
          <a:lstStyle/>
          <a:p>
            <a:pPr lvl="0"/>
            <a:endParaRPr lang="eu-ES" b="1" u="sng" dirty="0" smtClean="0"/>
          </a:p>
          <a:p>
            <a:pPr lvl="0"/>
            <a:r>
              <a:rPr lang="eu-ES" sz="2400" b="1" u="sng" dirty="0" smtClean="0"/>
              <a:t>Hau Hezkuntza ikastetxea: bizikidetzarako tokia.</a:t>
            </a:r>
          </a:p>
          <a:p>
            <a:pPr lvl="0"/>
            <a:endParaRPr lang="eu-ES" sz="2400" b="1" u="sng" dirty="0" smtClean="0"/>
          </a:p>
          <a:p>
            <a:pPr algn="just"/>
            <a:r>
              <a:rPr lang="eu-ES" dirty="0" smtClean="0"/>
              <a:t>HH ikastetxeak haurra beste haurrekin elkartzeak  garapenerako esperientzia-iturri ezin aberatsagoa ematen dio.</a:t>
            </a:r>
            <a:endParaRPr lang="es-ES" dirty="0" smtClean="0"/>
          </a:p>
          <a:p>
            <a:pPr algn="just"/>
            <a:r>
              <a:rPr lang="eu-ES" dirty="0" smtClean="0"/>
              <a:t> </a:t>
            </a:r>
            <a:endParaRPr lang="es-ES" dirty="0" smtClean="0"/>
          </a:p>
          <a:p>
            <a:pPr algn="just"/>
            <a:r>
              <a:rPr lang="eu-ES" b="1" dirty="0" smtClean="0"/>
              <a:t>Arauak </a:t>
            </a:r>
            <a:r>
              <a:rPr lang="eu-ES" dirty="0" smtClean="0"/>
              <a:t>eta </a:t>
            </a:r>
            <a:r>
              <a:rPr lang="eu-ES" b="1" dirty="0" smtClean="0"/>
              <a:t> mugek</a:t>
            </a:r>
            <a:r>
              <a:rPr lang="eu-ES" dirty="0" smtClean="0"/>
              <a:t> ikasgelako harreman-giroari segurtasuna ematen eta autonomia garatzen lagundu behar du. Arauak argiak, malguak, egoerari egokituak, afektuzko giroan biziak eta gero eta bateratuagoak eta landuagoak izan behar dute.</a:t>
            </a:r>
            <a:endParaRPr lang="es-ES" dirty="0" smtClean="0"/>
          </a:p>
          <a:p>
            <a:pPr algn="just"/>
            <a:r>
              <a:rPr lang="eu-ES" dirty="0" smtClean="0"/>
              <a:t> </a:t>
            </a:r>
            <a:endParaRPr lang="es-ES" dirty="0" smtClean="0"/>
          </a:p>
          <a:p>
            <a:pPr algn="just"/>
            <a:r>
              <a:rPr lang="eu-ES" dirty="0" smtClean="0"/>
              <a:t>Hezitzaile-taldeak haurraren irakatsi-ikasteko prozesuari lagundu egin behar dio, hura sendotuz.</a:t>
            </a:r>
            <a:endParaRPr lang="es-ES" dirty="0"/>
          </a:p>
        </p:txBody>
      </p:sp>
    </p:spTree>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AF2BA6">
            <a:alpha val="73000"/>
          </a:srgbClr>
        </a:solidFill>
        <a:effectLst/>
      </p:bgPr>
    </p:bg>
    <p:spTree>
      <p:nvGrpSpPr>
        <p:cNvPr id="1" name=""/>
        <p:cNvGrpSpPr/>
        <p:nvPr/>
      </p:nvGrpSpPr>
      <p:grpSpPr>
        <a:xfrm>
          <a:off x="0" y="0"/>
          <a:ext cx="0" cy="0"/>
          <a:chOff x="0" y="0"/>
          <a:chExt cx="0" cy="0"/>
        </a:xfrm>
      </p:grpSpPr>
      <p:sp>
        <p:nvSpPr>
          <p:cNvPr id="2" name="1 Título"/>
          <p:cNvSpPr>
            <a:spLocks noGrp="1"/>
          </p:cNvSpPr>
          <p:nvPr>
            <p:ph type="ctrTitle"/>
          </p:nvPr>
        </p:nvSpPr>
        <p:spPr>
          <a:xfrm>
            <a:off x="571472" y="1"/>
            <a:ext cx="7772400" cy="785794"/>
          </a:xfrm>
        </p:spPr>
        <p:txBody>
          <a:bodyPr>
            <a:normAutofit fontScale="90000"/>
          </a:bodyPr>
          <a:lstStyle/>
          <a:p>
            <a:r>
              <a:rPr lang="eu-ES" sz="2400" b="1" dirty="0" smtClean="0">
                <a:solidFill>
                  <a:schemeClr val="bg1"/>
                </a:solidFill>
                <a:effectLst>
                  <a:outerShdw blurRad="38100" dist="38100" dir="2700000" algn="tl">
                    <a:srgbClr val="000000">
                      <a:alpha val="43137"/>
                    </a:srgbClr>
                  </a:outerShdw>
                </a:effectLst>
                <a:latin typeface="Kristen ITC" pitchFamily="66" charset="0"/>
              </a:rPr>
              <a:t>4-</a:t>
            </a:r>
            <a:r>
              <a:rPr lang="eu-ES" sz="2400" b="1" dirty="0" err="1" smtClean="0">
                <a:solidFill>
                  <a:schemeClr val="bg1"/>
                </a:solidFill>
                <a:effectLst>
                  <a:outerShdw blurRad="38100" dist="38100" dir="2700000" algn="tl">
                    <a:srgbClr val="000000">
                      <a:alpha val="43137"/>
                    </a:srgbClr>
                  </a:outerShdw>
                </a:effectLst>
                <a:latin typeface="Kristen ITC" pitchFamily="66" charset="0"/>
              </a:rPr>
              <a:t>HHko</a:t>
            </a:r>
            <a:r>
              <a:rPr lang="eu-ES" sz="2400" b="1" dirty="0" smtClean="0">
                <a:solidFill>
                  <a:schemeClr val="bg1"/>
                </a:solidFill>
                <a:effectLst>
                  <a:outerShdw blurRad="38100" dist="38100" dir="2700000" algn="tl">
                    <a:srgbClr val="000000">
                      <a:alpha val="43137"/>
                    </a:srgbClr>
                  </a:outerShdw>
                </a:effectLst>
                <a:latin typeface="Kristen ITC" pitchFamily="66" charset="0"/>
              </a:rPr>
              <a:t> etaparen eskema</a:t>
            </a:r>
            <a:br>
              <a:rPr lang="eu-ES" sz="2400" b="1" dirty="0" smtClean="0">
                <a:solidFill>
                  <a:schemeClr val="bg1"/>
                </a:solidFill>
                <a:effectLst>
                  <a:outerShdw blurRad="38100" dist="38100" dir="2700000" algn="tl">
                    <a:srgbClr val="000000">
                      <a:alpha val="43137"/>
                    </a:srgbClr>
                  </a:outerShdw>
                </a:effectLst>
                <a:latin typeface="Kristen ITC" pitchFamily="66" charset="0"/>
              </a:rPr>
            </a:br>
            <a:r>
              <a:rPr lang="eu-ES" sz="2400" b="1" dirty="0" smtClean="0">
                <a:solidFill>
                  <a:schemeClr val="bg1"/>
                </a:solidFill>
                <a:effectLst>
                  <a:outerShdw blurRad="38100" dist="38100" dir="2700000" algn="tl">
                    <a:srgbClr val="000000">
                      <a:alpha val="43137"/>
                    </a:srgbClr>
                  </a:outerShdw>
                </a:effectLst>
                <a:latin typeface="Kristen ITC" pitchFamily="66" charset="0"/>
              </a:rPr>
              <a:t>b)  printzipio metodologikoak</a:t>
            </a:r>
            <a:endParaRPr lang="es-ES" sz="2400" b="1" dirty="0" smtClean="0">
              <a:solidFill>
                <a:schemeClr val="bg1"/>
              </a:solidFill>
              <a:effectLst>
                <a:outerShdw blurRad="38100" dist="38100" dir="2700000" algn="tl">
                  <a:srgbClr val="000000">
                    <a:alpha val="43137"/>
                  </a:srgbClr>
                </a:outerShdw>
              </a:effectLst>
              <a:latin typeface="Kristen ITC" pitchFamily="66" charset="0"/>
            </a:endParaRPr>
          </a:p>
        </p:txBody>
      </p:sp>
      <p:sp>
        <p:nvSpPr>
          <p:cNvPr id="4" name="3 CuadroTexto"/>
          <p:cNvSpPr txBox="1"/>
          <p:nvPr/>
        </p:nvSpPr>
        <p:spPr>
          <a:xfrm rot="21355136">
            <a:off x="338785" y="1050184"/>
            <a:ext cx="8609519" cy="4893647"/>
          </a:xfrm>
          <a:prstGeom prst="rect">
            <a:avLst/>
          </a:prstGeom>
          <a:solidFill>
            <a:srgbClr val="66FF33"/>
          </a:solidFill>
          <a:ln w="38100">
            <a:solidFill>
              <a:schemeClr val="tx1"/>
            </a:solidFill>
          </a:ln>
        </p:spPr>
        <p:txBody>
          <a:bodyPr wrap="square" rtlCol="0">
            <a:spAutoFit/>
          </a:bodyPr>
          <a:lstStyle/>
          <a:p>
            <a:pPr lvl="0"/>
            <a:endParaRPr lang="eu-ES" b="1" u="sng" dirty="0" smtClean="0"/>
          </a:p>
          <a:p>
            <a:pPr lvl="0"/>
            <a:r>
              <a:rPr lang="eu-ES" sz="2400" b="1" u="sng" dirty="0" smtClean="0"/>
              <a:t>Haur Hezkuntza: denon eginkizuna.</a:t>
            </a:r>
          </a:p>
          <a:p>
            <a:pPr lvl="0"/>
            <a:endParaRPr lang="eu-ES" b="1" u="sng" dirty="0" smtClean="0"/>
          </a:p>
          <a:p>
            <a:pPr lvl="0"/>
            <a:endParaRPr lang="es-ES" dirty="0" smtClean="0"/>
          </a:p>
          <a:p>
            <a:pPr algn="just"/>
            <a:r>
              <a:rPr lang="eu-ES" dirty="0" err="1" smtClean="0"/>
              <a:t>HHko</a:t>
            </a:r>
            <a:r>
              <a:rPr lang="eu-ES" dirty="0" smtClean="0"/>
              <a:t> proiektua egitea, garatzea eta ebaluatzea irakasle-taldearen funtsezko eginkizunetako bat da. </a:t>
            </a:r>
            <a:r>
              <a:rPr lang="eu-ES" dirty="0" err="1" smtClean="0"/>
              <a:t>HHko</a:t>
            </a:r>
            <a:r>
              <a:rPr lang="eu-ES" dirty="0" smtClean="0"/>
              <a:t> ziklo bakoitzean lanean diharduten hezitzaile-taldeen arteko koordinazioa eta horien eta LHkoen arteko koordinazioa izateak jarraipena eta koherentzia emango die planteamendu didaktikoei, eta ikasitakoak sendotuko eta finkatu dute.</a:t>
            </a:r>
            <a:endParaRPr lang="es-ES" dirty="0" smtClean="0"/>
          </a:p>
          <a:p>
            <a:pPr algn="just"/>
            <a:r>
              <a:rPr lang="eu-ES" dirty="0" smtClean="0"/>
              <a:t> </a:t>
            </a:r>
            <a:endParaRPr lang="es-ES" dirty="0" smtClean="0"/>
          </a:p>
          <a:p>
            <a:pPr algn="just"/>
            <a:r>
              <a:rPr lang="eu-ES" dirty="0" smtClean="0"/>
              <a:t>Horrez gain, familia eta eskolaren arteko </a:t>
            </a:r>
            <a:r>
              <a:rPr lang="eu-ES" b="1" dirty="0" smtClean="0"/>
              <a:t>interakzioa</a:t>
            </a:r>
            <a:r>
              <a:rPr lang="eu-ES" dirty="0" smtClean="0"/>
              <a:t> egoki finkatzea da kalitatezko HH funtsezko beste oinarri bat, hau da, funtsezkoa da familiekin etengabeko komunikazioa izatea</a:t>
            </a:r>
            <a:endParaRPr lang="es-ES" dirty="0" smtClean="0"/>
          </a:p>
          <a:p>
            <a:pPr algn="just"/>
            <a:r>
              <a:rPr lang="eu-ES" dirty="0" smtClean="0"/>
              <a:t> </a:t>
            </a:r>
            <a:endParaRPr lang="es-ES" dirty="0" smtClean="0"/>
          </a:p>
          <a:p>
            <a:pPr algn="just"/>
            <a:r>
              <a:rPr lang="eu-ES" dirty="0" smtClean="0"/>
              <a:t>Ez dugu ahaztu behar hezkuntza proiektuan, eskola eta familiaz gain, elkarteak, erakundeak eta gizarteko beste talde batzuk era parte hartu behar dutela. </a:t>
            </a:r>
            <a:r>
              <a:rPr lang="eu-ES" b="1" dirty="0" smtClean="0"/>
              <a:t>Eskola gizartearekiko irekia izan behar du hezkuntza denon eginkizuna bihurtu dadin.</a:t>
            </a:r>
            <a:endParaRPr lang="es-ES" dirty="0" smtClean="0"/>
          </a:p>
          <a:p>
            <a:pPr algn="just"/>
            <a:r>
              <a:rPr lang="eu-ES" dirty="0" smtClean="0"/>
              <a:t> </a:t>
            </a:r>
            <a:endParaRPr lang="es-ES" dirty="0"/>
          </a:p>
        </p:txBody>
      </p:sp>
    </p:spTree>
  </p:cSld>
  <p:clrMapOvr>
    <a:masterClrMapping/>
  </p:clrMapOvr>
  <p:transition>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AF2BA6">
            <a:alpha val="73000"/>
          </a:srgbClr>
        </a:solidFill>
        <a:effectLst/>
      </p:bgPr>
    </p:bg>
    <p:spTree>
      <p:nvGrpSpPr>
        <p:cNvPr id="1" name=""/>
        <p:cNvGrpSpPr/>
        <p:nvPr/>
      </p:nvGrpSpPr>
      <p:grpSpPr>
        <a:xfrm>
          <a:off x="0" y="0"/>
          <a:ext cx="0" cy="0"/>
          <a:chOff x="0" y="0"/>
          <a:chExt cx="0" cy="0"/>
        </a:xfrm>
      </p:grpSpPr>
      <p:sp>
        <p:nvSpPr>
          <p:cNvPr id="2" name="1 Título"/>
          <p:cNvSpPr>
            <a:spLocks noGrp="1"/>
          </p:cNvSpPr>
          <p:nvPr>
            <p:ph type="ctrTitle"/>
          </p:nvPr>
        </p:nvSpPr>
        <p:spPr>
          <a:xfrm>
            <a:off x="571472" y="0"/>
            <a:ext cx="7772400" cy="1071547"/>
          </a:xfrm>
        </p:spPr>
        <p:txBody>
          <a:bodyPr>
            <a:normAutofit/>
          </a:bodyPr>
          <a:lstStyle/>
          <a:p>
            <a:r>
              <a:rPr lang="eu-ES" sz="2400" b="1" dirty="0" smtClean="0">
                <a:solidFill>
                  <a:schemeClr val="bg1"/>
                </a:solidFill>
                <a:effectLst>
                  <a:outerShdw blurRad="38100" dist="38100" dir="2700000" algn="tl">
                    <a:srgbClr val="000000">
                      <a:alpha val="43137"/>
                    </a:srgbClr>
                  </a:outerShdw>
                </a:effectLst>
                <a:latin typeface="Kristen ITC" pitchFamily="66" charset="0"/>
              </a:rPr>
              <a:t>4-</a:t>
            </a:r>
            <a:r>
              <a:rPr lang="eu-ES" sz="2400" b="1" dirty="0" err="1" smtClean="0">
                <a:solidFill>
                  <a:schemeClr val="bg1"/>
                </a:solidFill>
                <a:effectLst>
                  <a:outerShdw blurRad="38100" dist="38100" dir="2700000" algn="tl">
                    <a:srgbClr val="000000">
                      <a:alpha val="43137"/>
                    </a:srgbClr>
                  </a:outerShdw>
                </a:effectLst>
                <a:latin typeface="Kristen ITC" pitchFamily="66" charset="0"/>
              </a:rPr>
              <a:t>HHko</a:t>
            </a:r>
            <a:r>
              <a:rPr lang="eu-ES" sz="2400" b="1" dirty="0" smtClean="0">
                <a:solidFill>
                  <a:schemeClr val="bg1"/>
                </a:solidFill>
                <a:effectLst>
                  <a:outerShdw blurRad="38100" dist="38100" dir="2700000" algn="tl">
                    <a:srgbClr val="000000">
                      <a:alpha val="43137"/>
                    </a:srgbClr>
                  </a:outerShdw>
                </a:effectLst>
                <a:latin typeface="Kristen ITC" pitchFamily="66" charset="0"/>
              </a:rPr>
              <a:t> etaparen eskema</a:t>
            </a:r>
            <a:br>
              <a:rPr lang="eu-ES" sz="2400" b="1" dirty="0" smtClean="0">
                <a:solidFill>
                  <a:schemeClr val="bg1"/>
                </a:solidFill>
                <a:effectLst>
                  <a:outerShdw blurRad="38100" dist="38100" dir="2700000" algn="tl">
                    <a:srgbClr val="000000">
                      <a:alpha val="43137"/>
                    </a:srgbClr>
                  </a:outerShdw>
                </a:effectLst>
                <a:latin typeface="Kristen ITC" pitchFamily="66" charset="0"/>
              </a:rPr>
            </a:br>
            <a:r>
              <a:rPr lang="eu-ES" sz="2400" b="1" dirty="0" smtClean="0">
                <a:solidFill>
                  <a:schemeClr val="bg1"/>
                </a:solidFill>
                <a:effectLst>
                  <a:outerShdw blurRad="38100" dist="38100" dir="2700000" algn="tl">
                    <a:srgbClr val="000000">
                      <a:alpha val="43137"/>
                    </a:srgbClr>
                  </a:outerShdw>
                </a:effectLst>
                <a:latin typeface="Kristen ITC" pitchFamily="66" charset="0"/>
              </a:rPr>
              <a:t>b)  printzipio metodologikoak</a:t>
            </a:r>
            <a:endParaRPr lang="eu-ES" sz="2400" b="1" dirty="0">
              <a:solidFill>
                <a:schemeClr val="bg1"/>
              </a:solidFill>
              <a:effectLst>
                <a:outerShdw blurRad="38100" dist="38100" dir="2700000" algn="tl">
                  <a:srgbClr val="000000">
                    <a:alpha val="43137"/>
                  </a:srgbClr>
                </a:outerShdw>
              </a:effectLst>
              <a:latin typeface="Kristen ITC" pitchFamily="66" charset="0"/>
            </a:endParaRPr>
          </a:p>
        </p:txBody>
      </p:sp>
      <p:sp>
        <p:nvSpPr>
          <p:cNvPr id="4" name="3 CuadroTexto"/>
          <p:cNvSpPr txBox="1"/>
          <p:nvPr/>
        </p:nvSpPr>
        <p:spPr>
          <a:xfrm rot="21355136">
            <a:off x="355753" y="1041789"/>
            <a:ext cx="8609519" cy="5386090"/>
          </a:xfrm>
          <a:prstGeom prst="rect">
            <a:avLst/>
          </a:prstGeom>
          <a:solidFill>
            <a:srgbClr val="66FF33"/>
          </a:solidFill>
          <a:ln w="38100">
            <a:solidFill>
              <a:schemeClr val="tx1"/>
            </a:solidFill>
          </a:ln>
        </p:spPr>
        <p:txBody>
          <a:bodyPr wrap="square" rtlCol="0">
            <a:spAutoFit/>
          </a:bodyPr>
          <a:lstStyle/>
          <a:p>
            <a:pPr lvl="0"/>
            <a:r>
              <a:rPr lang="eu-ES" sz="2400" b="1" u="sng" dirty="0" smtClean="0"/>
              <a:t>Ebaluazioa: prozesuen behaketa</a:t>
            </a:r>
            <a:endParaRPr lang="es-ES" sz="2400" dirty="0" smtClean="0"/>
          </a:p>
          <a:p>
            <a:endParaRPr lang="es-ES" sz="1600" dirty="0" smtClean="0"/>
          </a:p>
          <a:p>
            <a:r>
              <a:rPr lang="eu-ES" sz="1600" dirty="0" smtClean="0"/>
              <a:t>Ebaluazioa hezkuntza-prozesuaren zati bat da eta bere helburua hezkuntza-prozesua eta irakaskuntzaren kalitatea hobetzea da. Hartu behar diren erreferentziak:</a:t>
            </a:r>
            <a:endParaRPr lang="es-ES" sz="1600" dirty="0" smtClean="0"/>
          </a:p>
          <a:p>
            <a:pPr lvl="1"/>
            <a:r>
              <a:rPr lang="eu-ES" sz="1600" dirty="0" smtClean="0"/>
              <a:t>Ume bakoitzaren egoera</a:t>
            </a:r>
            <a:endParaRPr lang="es-ES" sz="1600" dirty="0" smtClean="0"/>
          </a:p>
          <a:p>
            <a:pPr lvl="1"/>
            <a:r>
              <a:rPr lang="eu-ES" sz="1600" dirty="0" smtClean="0"/>
              <a:t>Hezkuntza sistemaren eta ikastetxearen xedeak eta helburuak</a:t>
            </a:r>
            <a:endParaRPr lang="es-ES" sz="1600" dirty="0" smtClean="0"/>
          </a:p>
          <a:p>
            <a:pPr lvl="1"/>
            <a:r>
              <a:rPr lang="eu-ES" sz="1600" dirty="0" smtClean="0"/>
              <a:t>Hezkuntza-lana zein errealitatetan garatzen den errealitate horren ezaugarriak</a:t>
            </a:r>
          </a:p>
          <a:p>
            <a:pPr lvl="1"/>
            <a:r>
              <a:rPr lang="eu-ES" sz="1600" dirty="0" smtClean="0"/>
              <a:t> </a:t>
            </a:r>
            <a:endParaRPr lang="es-ES" sz="1600" dirty="0" smtClean="0"/>
          </a:p>
          <a:p>
            <a:r>
              <a:rPr lang="eu-ES" sz="1600" b="1" dirty="0" smtClean="0"/>
              <a:t>Ebaluazioa</a:t>
            </a:r>
            <a:r>
              <a:rPr lang="eu-ES" sz="1600" dirty="0" smtClean="0"/>
              <a:t>k  kontutan hartzen du eskolatutako haurrek ahalik eta gehien gara ditzaten beren ahalmenak modu oso eta orekatuan. </a:t>
            </a:r>
            <a:endParaRPr lang="es-ES" sz="1600" dirty="0" smtClean="0"/>
          </a:p>
          <a:p>
            <a:r>
              <a:rPr lang="eu-ES" sz="1600" dirty="0" smtClean="0"/>
              <a:t> </a:t>
            </a:r>
            <a:endParaRPr lang="es-ES" sz="1600" dirty="0" smtClean="0"/>
          </a:p>
          <a:p>
            <a:r>
              <a:rPr lang="eu-ES" sz="1600" dirty="0" smtClean="0"/>
              <a:t>Nahi zeta taldearen aurrerapenak ere aztertu, banakatu egin behar da eta prozesu jarraitu eta etengabekoa izan beha da, haurren garapenari buruzko datu kualitatiboak eta adierazgarriak emanez.</a:t>
            </a:r>
            <a:endParaRPr lang="es-ES" sz="1600" dirty="0" smtClean="0"/>
          </a:p>
          <a:p>
            <a:r>
              <a:rPr lang="eu-ES" sz="1600" dirty="0" smtClean="0"/>
              <a:t> </a:t>
            </a:r>
            <a:endParaRPr lang="es-ES" sz="1600" dirty="0" smtClean="0"/>
          </a:p>
          <a:p>
            <a:r>
              <a:rPr lang="eu-ES" sz="1600" b="1" dirty="0" smtClean="0"/>
              <a:t>Hasierako ebaluazio</a:t>
            </a:r>
            <a:r>
              <a:rPr lang="eu-ES" sz="1600" dirty="0" smtClean="0"/>
              <a:t> abiatu behar gara, ikasle bakoitzaren egoera pertsonalei eta sozialei dagozkien informazioa bildu eta haren aurrerakuntza bultzatuko duten esku-hartzeen plangintza egiten lagunduko duten datu guztiak ere.</a:t>
            </a:r>
            <a:endParaRPr lang="es-ES" sz="1600" dirty="0" smtClean="0"/>
          </a:p>
          <a:p>
            <a:r>
              <a:rPr lang="eu-ES" sz="1600" dirty="0" smtClean="0"/>
              <a:t> </a:t>
            </a:r>
            <a:endParaRPr lang="es-ES" sz="1600" dirty="0" smtClean="0"/>
          </a:p>
          <a:p>
            <a:r>
              <a:rPr lang="eu-ES" sz="1600" dirty="0" err="1" smtClean="0"/>
              <a:t>HHko</a:t>
            </a:r>
            <a:r>
              <a:rPr lang="eu-ES" sz="1600" dirty="0" smtClean="0"/>
              <a:t> ebaluatzeko teknika </a:t>
            </a:r>
            <a:r>
              <a:rPr lang="eu-ES" sz="1600" b="1" dirty="0" smtClean="0"/>
              <a:t>behaketa</a:t>
            </a:r>
            <a:r>
              <a:rPr lang="eu-ES" sz="1600" dirty="0" smtClean="0"/>
              <a:t> zuzen eta sistematikoa da. Gainera, familiarekin egiten diren elkarrizketetan trukatzen den informazioa ebaluazioan laguntzen diten beste elementu garrantzitsu bat da.</a:t>
            </a:r>
            <a:endParaRPr lang="es-ES" sz="1600" dirty="0"/>
          </a:p>
        </p:txBody>
      </p:sp>
    </p:spTree>
  </p:cSld>
  <p:clrMapOvr>
    <a:masterClrMapping/>
  </p:clrMapOvr>
  <p:transition>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marL="514350" indent="-514350"/>
            <a:r>
              <a:rPr lang="eu-ES" dirty="0" smtClean="0">
                <a:solidFill>
                  <a:schemeClr val="bg1"/>
                </a:solidFill>
              </a:rPr>
              <a:t>5-Dekretuan (curriculumean) izan diren aldaketak.</a:t>
            </a:r>
          </a:p>
        </p:txBody>
      </p:sp>
      <p:sp>
        <p:nvSpPr>
          <p:cNvPr id="3" name="2 Marcador de contenido"/>
          <p:cNvSpPr>
            <a:spLocks noGrp="1"/>
          </p:cNvSpPr>
          <p:nvPr>
            <p:ph idx="1"/>
          </p:nvPr>
        </p:nvSpPr>
        <p:spPr>
          <a:xfrm rot="21402540">
            <a:off x="457200" y="1600201"/>
            <a:ext cx="8229600" cy="4257692"/>
          </a:xfrm>
          <a:solidFill>
            <a:srgbClr val="AF2BA6"/>
          </a:solidFill>
          <a:ln w="38100">
            <a:solidFill>
              <a:schemeClr val="tx1"/>
            </a:solidFill>
          </a:ln>
        </p:spPr>
        <p:txBody>
          <a:bodyPr>
            <a:normAutofit fontScale="40000" lnSpcReduction="20000"/>
          </a:bodyPr>
          <a:lstStyle/>
          <a:p>
            <a:pPr>
              <a:buNone/>
            </a:pPr>
            <a:r>
              <a:rPr lang="eu-ES" b="1" u="sng" dirty="0" smtClean="0"/>
              <a:t>Desberdintasunak 2009ko eta 2010eko dekretuetan</a:t>
            </a:r>
            <a:endParaRPr lang="es-ES" sz="2400" dirty="0" smtClean="0"/>
          </a:p>
          <a:p>
            <a:pPr>
              <a:buNone/>
            </a:pPr>
            <a:r>
              <a:rPr lang="eu-ES" b="1" u="sng" dirty="0" smtClean="0"/>
              <a:t>2009ko dekretua</a:t>
            </a:r>
            <a:endParaRPr lang="es-ES" dirty="0" smtClean="0"/>
          </a:p>
          <a:p>
            <a:pPr>
              <a:buNone/>
            </a:pPr>
            <a:r>
              <a:rPr lang="eu-ES" b="1" i="1" dirty="0" smtClean="0"/>
              <a:t>13. </a:t>
            </a:r>
            <a:r>
              <a:rPr lang="eu-ES" b="1" i="1" dirty="0" err="1" smtClean="0"/>
              <a:t>artikulua.</a:t>
            </a:r>
            <a:r>
              <a:rPr lang="eu-ES" dirty="0" err="1" smtClean="0"/>
              <a:t>–</a:t>
            </a:r>
            <a:r>
              <a:rPr lang="eu-ES" dirty="0" smtClean="0"/>
              <a:t> Elebitasuna eta eleaniztasuna.</a:t>
            </a:r>
            <a:endParaRPr lang="es-ES" dirty="0" smtClean="0"/>
          </a:p>
          <a:p>
            <a:pPr>
              <a:buNone/>
            </a:pPr>
            <a:r>
              <a:rPr lang="eu-ES" dirty="0" smtClean="0"/>
              <a:t> </a:t>
            </a:r>
            <a:endParaRPr lang="es-ES" dirty="0" smtClean="0"/>
          </a:p>
          <a:p>
            <a:pPr>
              <a:buNone/>
            </a:pPr>
            <a:r>
              <a:rPr lang="eu-ES" dirty="0" smtClean="0"/>
              <a:t>        1.– Hezkuntza, Unibertsitate eta Ikerketa Sailak</a:t>
            </a:r>
            <a:r>
              <a:rPr lang="eu-ES" u="sng" dirty="0" smtClean="0">
                <a:effectLst>
                  <a:outerShdw blurRad="38100" dist="38100" dir="2700000" algn="tl">
                    <a:srgbClr val="000000">
                      <a:alpha val="43137"/>
                    </a:srgbClr>
                  </a:outerShdw>
                </a:effectLst>
              </a:rPr>
              <a:t>, </a:t>
            </a:r>
            <a:r>
              <a:rPr lang="eu-ES" u="sng" dirty="0" smtClean="0">
                <a:solidFill>
                  <a:srgbClr val="FFFF00"/>
                </a:solidFill>
                <a:effectLst>
                  <a:outerShdw blurRad="38100" dist="38100" dir="2700000" algn="tl">
                    <a:srgbClr val="000000">
                      <a:alpha val="43137"/>
                    </a:srgbClr>
                  </a:outerShdw>
                </a:effectLst>
              </a:rPr>
              <a:t>Hizkuntzetarako Europako Erreferentzia Markoaren *</a:t>
            </a:r>
            <a:r>
              <a:rPr lang="eu-ES" dirty="0" smtClean="0"/>
              <a:t>esparruan , hezkuntza-sistema elebiduna sendotzeko helburua izango duten neurri egokiak hartuko ditu, EAEko hizkuntza ofizialetan komunikazio-gaitasuna lortze aldera. Horretarako, ikastetxeek euskara eta gaz­telania sartuko dituzte Haur Hezkuntzan, ikasleak bi hizkuntzetan ahozko eta idatzizko ulermen- eta adieraz­pen-gaitasunak eskuratzen has daitezen. Helburua da, bi hizkuntzak harreman- eta erabilera-hizkuntza gisa erabiltzea eremu guztietan, direla pertsonalak, sozialak edo akademikoak.</a:t>
            </a:r>
            <a:endParaRPr lang="es-ES" dirty="0" smtClean="0"/>
          </a:p>
          <a:p>
            <a:pPr>
              <a:buNone/>
            </a:pPr>
            <a:r>
              <a:rPr lang="eu-ES" b="1" u="sng" dirty="0" smtClean="0"/>
              <a:t>  2010 dekretua</a:t>
            </a:r>
            <a:endParaRPr lang="es-ES" dirty="0" smtClean="0"/>
          </a:p>
          <a:p>
            <a:pPr>
              <a:buNone/>
            </a:pPr>
            <a:r>
              <a:rPr lang="eu-ES" dirty="0" smtClean="0"/>
              <a:t>         Euskarak lehentasuna izan beharko du hezkuntzan; izan ere, hizkuntza ofizial horren ezagutza urriagoa da dekretu honetan jasotako helburuetarako. Lehentasun hori bat etorriko da </a:t>
            </a:r>
            <a:r>
              <a:rPr lang="eu-ES" u="sng" dirty="0" smtClean="0">
                <a:solidFill>
                  <a:srgbClr val="FFFF00"/>
                </a:solidFill>
                <a:effectLst>
                  <a:outerShdw blurRad="38100" dist="38100" dir="2700000" algn="tl">
                    <a:srgbClr val="000000">
                      <a:alpha val="43137"/>
                    </a:srgbClr>
                  </a:outerShdw>
                </a:effectLst>
              </a:rPr>
              <a:t>Euskararen Aholku Batzordearen Euskara 21 txostenak</a:t>
            </a:r>
            <a:r>
              <a:rPr lang="eu-ES" dirty="0" smtClean="0"/>
              <a:t> ( Eusko Jaurlaritzako Kultura Sailak sortutako batzordea da) ematen dituen gomendioekin.</a:t>
            </a:r>
          </a:p>
          <a:p>
            <a:pPr>
              <a:buNone/>
            </a:pPr>
            <a:r>
              <a:rPr lang="eu-ES" b="1" i="1" dirty="0" smtClean="0"/>
              <a:t>         </a:t>
            </a:r>
            <a:r>
              <a:rPr lang="eu-ES" b="1" i="1" dirty="0" err="1" smtClean="0"/>
              <a:t>Bi</a:t>
            </a:r>
            <a:r>
              <a:rPr lang="eu-ES" dirty="0" err="1" smtClean="0"/>
              <a:t>.–</a:t>
            </a:r>
            <a:r>
              <a:rPr lang="eu-ES" dirty="0" smtClean="0"/>
              <a:t> 13. artikulua, elebitasuna eta eleaniztasunari buruzkoa, honela idatzita geratuko da: </a:t>
            </a:r>
            <a:endParaRPr lang="es-ES" dirty="0" smtClean="0"/>
          </a:p>
          <a:p>
            <a:pPr>
              <a:buNone/>
            </a:pPr>
            <a:r>
              <a:rPr lang="eu-ES" dirty="0" smtClean="0"/>
              <a:t>         «1.– Hezkuntza, Unibertsitate eta Ikerketa Sailak hezkuntza-sistema elebiduna sendotzeko neurri egoki­ak hartuko ditu, Oinarrizko Hezkuntzaren amaieran EAEko hizkuntza ofizialetan komunikatzeko gaitasu­na lortze aldera. Horretarako, ikastetxeek euskara eta gaztelania sartuko dituzte Haur Hezkuntzan, ikasleek benetan eskura dezaten bi hizkuntzetan ahoz eta ida­tziz ulertzeko eta adierazteko gaitasuna. Helburua da bi hizkuntzak </a:t>
            </a:r>
            <a:r>
              <a:rPr lang="eu-ES" dirty="0" err="1" smtClean="0"/>
              <a:t>harreman-eta</a:t>
            </a:r>
            <a:r>
              <a:rPr lang="eu-ES" dirty="0" smtClean="0"/>
              <a:t> erabilera-hizkuntza iza­tea eremu guztietan, direla pertsonalak, sozialak edo akademikoak.</a:t>
            </a:r>
            <a:endParaRPr lang="es-ES" dirty="0" smtClean="0"/>
          </a:p>
          <a:p>
            <a:endParaRPr lang="es-ES" dirty="0" smtClean="0"/>
          </a:p>
          <a:p>
            <a:pPr lvl="1">
              <a:buNone/>
            </a:pPr>
            <a:endParaRPr lang="es-ES" sz="800" dirty="0"/>
          </a:p>
        </p:txBody>
      </p:sp>
    </p:spTree>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54032"/>
          </a:xfrm>
        </p:spPr>
        <p:txBody>
          <a:bodyPr>
            <a:normAutofit fontScale="90000"/>
          </a:bodyPr>
          <a:lstStyle/>
          <a:p>
            <a:pPr marL="514350" indent="-514350"/>
            <a:r>
              <a:rPr lang="eu-ES" sz="3600" dirty="0" smtClean="0">
                <a:solidFill>
                  <a:schemeClr val="bg1"/>
                </a:solidFill>
              </a:rPr>
              <a:t>5-Dekretuan (curriculumean) izan diren aldaketak</a:t>
            </a:r>
            <a:r>
              <a:rPr lang="eu-ES" dirty="0" smtClean="0">
                <a:solidFill>
                  <a:schemeClr val="bg1"/>
                </a:solidFill>
              </a:rPr>
              <a:t>.</a:t>
            </a:r>
          </a:p>
        </p:txBody>
      </p:sp>
      <p:sp>
        <p:nvSpPr>
          <p:cNvPr id="3" name="2 Marcador de contenido"/>
          <p:cNvSpPr>
            <a:spLocks noGrp="1"/>
          </p:cNvSpPr>
          <p:nvPr>
            <p:ph idx="1"/>
          </p:nvPr>
        </p:nvSpPr>
        <p:spPr>
          <a:xfrm rot="21402540">
            <a:off x="454098" y="1206355"/>
            <a:ext cx="8229600" cy="4937497"/>
          </a:xfrm>
          <a:solidFill>
            <a:srgbClr val="AF2BA6"/>
          </a:solidFill>
          <a:ln w="38100">
            <a:solidFill>
              <a:schemeClr val="tx1"/>
            </a:solidFill>
          </a:ln>
        </p:spPr>
        <p:txBody>
          <a:bodyPr>
            <a:noAutofit/>
          </a:bodyPr>
          <a:lstStyle/>
          <a:p>
            <a:pPr>
              <a:buNone/>
            </a:pPr>
            <a:r>
              <a:rPr lang="eu-ES" sz="1100" b="1" i="1" dirty="0" smtClean="0"/>
              <a:t>            2009/ </a:t>
            </a:r>
            <a:endParaRPr lang="es-ES" sz="1100" dirty="0" smtClean="0"/>
          </a:p>
          <a:p>
            <a:pPr>
              <a:buNone/>
            </a:pPr>
            <a:r>
              <a:rPr lang="eu-ES" sz="1100" b="1" i="1" dirty="0" smtClean="0"/>
              <a:t>            20. </a:t>
            </a:r>
            <a:r>
              <a:rPr lang="eu-ES" sz="1100" b="1" i="1" dirty="0" err="1" smtClean="0"/>
              <a:t>artikulua.</a:t>
            </a:r>
            <a:r>
              <a:rPr lang="eu-ES" sz="1100" dirty="0" err="1" smtClean="0"/>
              <a:t>–</a:t>
            </a:r>
            <a:r>
              <a:rPr lang="eu-ES" sz="1100" dirty="0" smtClean="0"/>
              <a:t> Ikastetxeen autonomia pedagogi­koa.</a:t>
            </a:r>
            <a:endParaRPr lang="es-ES" sz="1100" dirty="0" smtClean="0"/>
          </a:p>
          <a:p>
            <a:pPr>
              <a:buNone/>
            </a:pPr>
            <a:r>
              <a:rPr lang="eu-ES" sz="1100" dirty="0" smtClean="0"/>
              <a:t>             4.– Ikasleen gaitasunak, prestakuntza eta aukerak ahalik eta gehien garatzeko, ikastetxeek curriculuma zabaltzeko ahalmena dute. Nolanahi ere, I. eranskinean ezarritako curriculuma beti bete behar dute.</a:t>
            </a:r>
            <a:endParaRPr lang="es-ES" sz="1100" dirty="0" smtClean="0"/>
          </a:p>
          <a:p>
            <a:pPr>
              <a:buNone/>
            </a:pPr>
            <a:r>
              <a:rPr lang="eu-ES" sz="1100" b="1" i="1" dirty="0" smtClean="0"/>
              <a:t>             2010/ </a:t>
            </a:r>
            <a:endParaRPr lang="es-ES" sz="1100" dirty="0" smtClean="0"/>
          </a:p>
          <a:p>
            <a:pPr>
              <a:buNone/>
            </a:pPr>
            <a:r>
              <a:rPr lang="eu-ES" sz="1100" b="1" i="1" dirty="0" smtClean="0"/>
              <a:t>              </a:t>
            </a:r>
            <a:r>
              <a:rPr lang="eu-ES" sz="1100" b="1" i="1" dirty="0" err="1" smtClean="0"/>
              <a:t>Hiru</a:t>
            </a:r>
            <a:r>
              <a:rPr lang="eu-ES" sz="1100" dirty="0" err="1" smtClean="0"/>
              <a:t>.–</a:t>
            </a:r>
            <a:r>
              <a:rPr lang="eu-ES" sz="1100" dirty="0" smtClean="0"/>
              <a:t> 20. artikulua, ikastetxeen autonomia peda­gogikoari buruzkoa, honela idatzita geratuko da:</a:t>
            </a:r>
            <a:endParaRPr lang="es-ES" sz="1100" dirty="0" smtClean="0"/>
          </a:p>
          <a:p>
            <a:pPr>
              <a:buNone/>
            </a:pPr>
            <a:r>
              <a:rPr lang="eu-ES" sz="1100" i="1" dirty="0" smtClean="0"/>
              <a:t>               Aurreko 4.- artikulua ezabatuta geratzen da dekretu berrian. Eta gehiago gehitu dituzte.</a:t>
            </a:r>
            <a:endParaRPr lang="es-ES" sz="1100" dirty="0" smtClean="0"/>
          </a:p>
          <a:p>
            <a:pPr>
              <a:buNone/>
            </a:pPr>
            <a:r>
              <a:rPr lang="eu-ES" sz="1100" dirty="0" smtClean="0"/>
              <a:t>               4.– Testuliburuak eta bestelako materialak eskura­tu eta argitaratzeko ez da beharko Hezkuntza, Uni­bertsitate eta Ikerketa Sailaren baimenik. Nolanahi ere, liburu eta materialon zorroztasun zientifikoa eta hizkuntza egokitu egin beharko zaizkio ikasleen adi­nari eta dekretu honetan araututako curriculumari. Era berean, gure ordenamendu juridikoaren oinarri­ak, balioak, askatasunak, eskubideak eta betebeharrak islatu eta sustatu beharko dituzte, bai eta Euskal Es­kola Publikoari buruzko 1/</a:t>
            </a:r>
            <a:r>
              <a:rPr lang="eu-ES" sz="1100" dirty="0" err="1" smtClean="0"/>
              <a:t>1993</a:t>
            </a:r>
            <a:r>
              <a:rPr lang="eu-ES" sz="1100" dirty="0" smtClean="0"/>
              <a:t> Legearen (otsailaren 19koa), Hezkuntzari buruzko 2/2006 Lege Organi­koaren (maiatzaren 3koa), eta Genero Indarkeriaren kontrako Babes Integralerako Neurriei buruzko Lege Organikoaren (abenduaren 28koa) oinarriak eta ba­lioak ere, eta horietara moldatu behar du </a:t>
            </a:r>
            <a:r>
              <a:rPr lang="eu-ES" sz="1100" dirty="0" err="1" smtClean="0"/>
              <a:t>hezkuntza</a:t>
            </a:r>
            <a:r>
              <a:rPr lang="eu-ES" sz="1100" dirty="0" smtClean="0"/>
              <a:t>- jarduera osoak. </a:t>
            </a:r>
            <a:endParaRPr lang="es-ES" sz="1100" dirty="0" smtClean="0"/>
          </a:p>
          <a:p>
            <a:pPr>
              <a:buNone/>
            </a:pPr>
            <a:r>
              <a:rPr lang="eu-ES" sz="1100" dirty="0" smtClean="0"/>
              <a:t>                5.– Hezkuntza, Unibertsitate eta Ikerketa Sailari da­gokio ikastetxeek beren pedagogia-autonomia erabiliz aukeratutako testu-liburuak eta gainerako curriculum- materialak ikuskatzea, ikaskuntzako eta irakaskuntzako elementu guztiak ikuskatzeko ohiko </a:t>
            </a:r>
            <a:r>
              <a:rPr lang="eu-ES" sz="1100" dirty="0" err="1" smtClean="0"/>
              <a:t>prozesuaren</a:t>
            </a:r>
            <a:r>
              <a:rPr lang="eu-ES" sz="1100" dirty="0" smtClean="0"/>
              <a:t> bai­tan».</a:t>
            </a:r>
            <a:endParaRPr lang="es-ES" sz="1100" dirty="0" smtClean="0"/>
          </a:p>
          <a:p>
            <a:pPr>
              <a:buNone/>
            </a:pPr>
            <a:r>
              <a:rPr lang="eu-ES" sz="800" b="1" i="1" dirty="0" smtClean="0"/>
              <a:t>-----------------------------------------------------------------------------------------------------</a:t>
            </a:r>
            <a:endParaRPr lang="es-ES" sz="800" dirty="0" smtClean="0"/>
          </a:p>
          <a:p>
            <a:pPr>
              <a:buNone/>
            </a:pPr>
            <a:r>
              <a:rPr lang="es-ES" sz="800" dirty="0" smtClean="0">
                <a:solidFill>
                  <a:srgbClr val="FFFF00"/>
                </a:solidFill>
              </a:rPr>
              <a:t>         </a:t>
            </a:r>
            <a:r>
              <a:rPr lang="es-ES" sz="900" dirty="0" smtClean="0">
                <a:solidFill>
                  <a:srgbClr val="FFFF00"/>
                </a:solidFill>
              </a:rPr>
              <a:t>    *</a:t>
            </a:r>
            <a:r>
              <a:rPr lang="eu-ES" sz="900" dirty="0" smtClean="0">
                <a:solidFill>
                  <a:srgbClr val="FFFF00"/>
                </a:solidFill>
              </a:rPr>
              <a:t>Hizkuntzetarako Europako Erreferentzia Markoaren esparruan </a:t>
            </a:r>
            <a:endParaRPr lang="es-ES" sz="900" dirty="0" smtClean="0">
              <a:solidFill>
                <a:srgbClr val="FFFF00"/>
              </a:solidFill>
            </a:endParaRPr>
          </a:p>
          <a:p>
            <a:pPr>
              <a:buNone/>
            </a:pPr>
            <a:r>
              <a:rPr lang="es-ES" sz="900" dirty="0" smtClean="0"/>
              <a:t>               </a:t>
            </a:r>
            <a:r>
              <a:rPr lang="es-ES" sz="900" dirty="0" err="1" smtClean="0"/>
              <a:t>Bibliografia</a:t>
            </a:r>
            <a:r>
              <a:rPr lang="es-ES" sz="900" dirty="0" smtClean="0"/>
              <a:t>:  </a:t>
            </a:r>
            <a:r>
              <a:rPr lang="es-ES" sz="900" u="sng" dirty="0" smtClean="0">
                <a:hlinkClick r:id="rId2"/>
              </a:rPr>
              <a:t>http://www.scribd.com/doc/11636363/Euskararen-Irakaskuntza-Europako-Erreferentzia-Markoaren-Baitan</a:t>
            </a:r>
            <a:endParaRPr lang="es-ES" sz="900" dirty="0" smtClean="0"/>
          </a:p>
          <a:p>
            <a:pPr>
              <a:buNone/>
            </a:pPr>
            <a:r>
              <a:rPr lang="es-ES" sz="900" dirty="0" smtClean="0"/>
              <a:t>               EUSKARAREN IRAKASKUNTZA:  EUROPAKO ERREFERENTZIA MARKOAREN BAITAN </a:t>
            </a:r>
          </a:p>
          <a:p>
            <a:pPr>
              <a:buNone/>
            </a:pPr>
            <a:r>
              <a:rPr lang="es-ES" sz="900" dirty="0" smtClean="0"/>
              <a:t>                Abel Camacho Pedro </a:t>
            </a:r>
            <a:r>
              <a:rPr lang="es-ES" sz="900" dirty="0" err="1" smtClean="0"/>
              <a:t>Lonbide</a:t>
            </a:r>
            <a:r>
              <a:rPr lang="es-ES" sz="900" dirty="0" smtClean="0"/>
              <a:t>    </a:t>
            </a:r>
          </a:p>
          <a:p>
            <a:pPr>
              <a:buNone/>
            </a:pPr>
            <a:r>
              <a:rPr lang="eu-ES" sz="900" dirty="0" smtClean="0"/>
              <a:t>                Europako Kontseiluaren ekimenez dugu aurreneko aldiz Europako hizkuntzak ikasi, irakatsi eta bi prozesuok ebaluatzeko tresna: Erreferentzi Marko Europar Bateratua (EMEB). Tresna nagusi horretatik Hizkuntzen </a:t>
            </a:r>
            <a:r>
              <a:rPr lang="eu-ES" sz="900" dirty="0" err="1" smtClean="0"/>
              <a:t>Portfolio</a:t>
            </a:r>
            <a:r>
              <a:rPr lang="eu-ES" sz="900" dirty="0" smtClean="0"/>
              <a:t> Europarra (HPE) izenekoa sortu da. Bi tresnek ikaragarrizko aukerak eskaintzen dizkiete euskararen irakaskuntzan ari diren profesionalei; baina, aukera guztien artean, badira hainbat arrisku eta zailtasun. Aukerak baliatu eta zailtasunei aurre egiteko derrigorrezkoa da Erreferentzi Markoa eta </a:t>
            </a:r>
            <a:r>
              <a:rPr lang="eu-ES" sz="900" dirty="0" err="1" smtClean="0"/>
              <a:t>Portfolioa</a:t>
            </a:r>
            <a:r>
              <a:rPr lang="eu-ES" sz="900" dirty="0" smtClean="0"/>
              <a:t> ezagutu eta lantzea. Artikulu honetan horiek zertan diren, euskararen ikaskuntza-irakaskuntzari zer dakarkioten eta aurrerantzean nondik nora jo beharko den aztertzen da, lehen hurbilketa bat egin nahian. </a:t>
            </a:r>
            <a:endParaRPr lang="es-ES" sz="900" dirty="0" smtClean="0"/>
          </a:p>
          <a:p>
            <a:pPr>
              <a:buNone/>
            </a:pPr>
            <a:r>
              <a:rPr lang="eu-ES" sz="900" dirty="0" smtClean="0"/>
              <a:t>                 </a:t>
            </a:r>
            <a:r>
              <a:rPr lang="eu-ES" sz="900" dirty="0" err="1" smtClean="0"/>
              <a:t>InH</a:t>
            </a:r>
            <a:r>
              <a:rPr lang="eu-ES" sz="900" dirty="0" smtClean="0"/>
              <a:t> </a:t>
            </a:r>
            <a:r>
              <a:rPr lang="eu-ES" sz="900" dirty="0" err="1" smtClean="0"/>
              <a:t>izpide</a:t>
            </a:r>
            <a:r>
              <a:rPr lang="eu-ES" sz="900" dirty="0" smtClean="0"/>
              <a:t> aldizkaria</a:t>
            </a:r>
            <a:br>
              <a:rPr lang="eu-ES" sz="900" dirty="0" smtClean="0"/>
            </a:br>
            <a:r>
              <a:rPr lang="eu-ES" sz="900" dirty="0" smtClean="0"/>
              <a:t>60. alea, 2005  69-82 orr.</a:t>
            </a:r>
            <a:endParaRPr lang="es-ES" sz="900" dirty="0" smtClean="0"/>
          </a:p>
          <a:p>
            <a:pPr lvl="1">
              <a:buNone/>
            </a:pPr>
            <a:endParaRPr lang="es-ES" sz="800" dirty="0"/>
          </a:p>
        </p:txBody>
      </p:sp>
    </p:spTree>
  </p:cSld>
  <p:clrMapOvr>
    <a:masterClrMapping/>
  </p:clrMapOvr>
  <p:transition>
    <p:dissolv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54032"/>
          </a:xfrm>
        </p:spPr>
        <p:txBody>
          <a:bodyPr>
            <a:normAutofit fontScale="90000"/>
          </a:bodyPr>
          <a:lstStyle/>
          <a:p>
            <a:pPr marL="514350" indent="-514350"/>
            <a:r>
              <a:rPr lang="eu-ES" sz="3600" dirty="0" smtClean="0">
                <a:solidFill>
                  <a:schemeClr val="bg1"/>
                </a:solidFill>
              </a:rPr>
              <a:t>5-Dekretuan (curriculumean) izan diren aldaketak</a:t>
            </a:r>
            <a:r>
              <a:rPr lang="eu-ES" dirty="0" smtClean="0">
                <a:solidFill>
                  <a:schemeClr val="bg1"/>
                </a:solidFill>
              </a:rPr>
              <a:t>.</a:t>
            </a:r>
          </a:p>
        </p:txBody>
      </p:sp>
      <p:sp>
        <p:nvSpPr>
          <p:cNvPr id="3" name="2 Marcador de contenido"/>
          <p:cNvSpPr>
            <a:spLocks noGrp="1"/>
          </p:cNvSpPr>
          <p:nvPr>
            <p:ph idx="1"/>
          </p:nvPr>
        </p:nvSpPr>
        <p:spPr>
          <a:xfrm rot="21402540">
            <a:off x="454098" y="1206355"/>
            <a:ext cx="8229600" cy="4937497"/>
          </a:xfrm>
          <a:solidFill>
            <a:srgbClr val="AF2BA6"/>
          </a:solidFill>
          <a:ln w="38100">
            <a:solidFill>
              <a:schemeClr val="tx1"/>
            </a:solidFill>
          </a:ln>
        </p:spPr>
        <p:txBody>
          <a:bodyPr>
            <a:noAutofit/>
          </a:bodyPr>
          <a:lstStyle/>
          <a:p>
            <a:pPr>
              <a:buNone/>
            </a:pPr>
            <a:r>
              <a:rPr lang="eu-ES" sz="2000" b="1" dirty="0" smtClean="0"/>
              <a:t>         Ondorioak:</a:t>
            </a:r>
            <a:r>
              <a:rPr lang="eu-ES" sz="2000" dirty="0" smtClean="0"/>
              <a:t> </a:t>
            </a:r>
            <a:endParaRPr lang="es-ES" sz="2000" dirty="0" smtClean="0"/>
          </a:p>
          <a:p>
            <a:pPr>
              <a:buNone/>
            </a:pPr>
            <a:r>
              <a:rPr lang="eu-ES" sz="1200" dirty="0" smtClean="0"/>
              <a:t>         Curriculuma, dekretua etab. hitz politez betea dago, berdintasuna, aniztasuna, haurraren garapen </a:t>
            </a:r>
            <a:r>
              <a:rPr lang="eu-ES" sz="1200" dirty="0" err="1" smtClean="0"/>
              <a:t>integrala…</a:t>
            </a:r>
            <a:r>
              <a:rPr lang="eu-ES" sz="1200" dirty="0" smtClean="0"/>
              <a:t> Suposatzen da beti haurrei begira egindako zerbait direla eta beraien hobe beharretarako egina daudela dokumentu guzti hauek, baina horrela al da?</a:t>
            </a:r>
            <a:endParaRPr lang="es-ES" sz="1200" dirty="0" smtClean="0"/>
          </a:p>
          <a:p>
            <a:pPr>
              <a:buNone/>
            </a:pPr>
            <a:r>
              <a:rPr lang="eu-ES" sz="1200" dirty="0" smtClean="0"/>
              <a:t>         Jendea maneiatzeko eraginkorrak diren arma bi existitzen dira, pertsona guztiak berdin pentsa dezagun bermatzeko eta politikoek ongi dakite hori, horregatik, bi arma horiek beren menpe izateko borrokatzen dute hauteskundez </a:t>
            </a:r>
            <a:r>
              <a:rPr lang="eu-ES" sz="1200" dirty="0" err="1" smtClean="0"/>
              <a:t>hauteskunde</a:t>
            </a:r>
            <a:r>
              <a:rPr lang="eu-ES" sz="1200" dirty="0" smtClean="0"/>
              <a:t>: alde batetik,</a:t>
            </a:r>
            <a:r>
              <a:rPr lang="eu-ES" sz="1200" b="1" dirty="0" smtClean="0"/>
              <a:t> hezkuntza</a:t>
            </a:r>
            <a:r>
              <a:rPr lang="eu-ES" sz="1200" dirty="0" smtClean="0"/>
              <a:t>, historian betidanik erabilia izan dena txikitatik nahi diren pentsamendu eta baloreak </a:t>
            </a:r>
            <a:r>
              <a:rPr lang="eu-ES" sz="1200" dirty="0" err="1" smtClean="0"/>
              <a:t>trasmititzeko</a:t>
            </a:r>
            <a:r>
              <a:rPr lang="eu-ES" sz="1200" dirty="0" smtClean="0"/>
              <a:t> eta bestetik, modernoagoak diren </a:t>
            </a:r>
            <a:r>
              <a:rPr lang="eu-ES" sz="1200" b="1" dirty="0" smtClean="0"/>
              <a:t>komunikabideak</a:t>
            </a:r>
            <a:r>
              <a:rPr lang="eu-ES" sz="1200" dirty="0" smtClean="0"/>
              <a:t> kontrol pean izatea.</a:t>
            </a:r>
            <a:endParaRPr lang="es-ES" sz="1200" dirty="0" smtClean="0"/>
          </a:p>
          <a:p>
            <a:pPr>
              <a:buNone/>
            </a:pPr>
            <a:r>
              <a:rPr lang="eu-ES" sz="1200" dirty="0" smtClean="0"/>
              <a:t>         Guk Euskal Herrian bizi dugun errealitatea hauteskunde bakoitzean, hobe esanda, gobernua aldatzen den bakoitzeko berdina da,  lege, dokumentu, dekretu edo dena delakoetan aldaketak eta ezabapenak  jasaten ditugu. Zein ikaslek merezi  ditu hainbeste aldaketa gobernua aldatzen den bakoitzeko?  Ez al da ba haurra protagonista eskolan? Ala nola, euskaldunontzat euskararen irakaskuntza garrantzitsua da baina badirudi Gasteizko Legebiltzarrean lanean diharduten  politikari askorentzat (dekretuak etab. egiteko ahalmena dute) balio eskaseko altxorra dela. Aldaketak jasaten baititu eta ez espresuki hizkuntzaren onerako.</a:t>
            </a:r>
            <a:endParaRPr lang="es-ES" sz="1200" dirty="0" smtClean="0"/>
          </a:p>
          <a:p>
            <a:pPr>
              <a:buNone/>
            </a:pPr>
            <a:r>
              <a:rPr lang="eu-ES" sz="1200" dirty="0" smtClean="0"/>
              <a:t> </a:t>
            </a:r>
            <a:endParaRPr lang="es-ES" sz="1200" dirty="0" smtClean="0"/>
          </a:p>
          <a:p>
            <a:pPr>
              <a:buNone/>
            </a:pPr>
            <a:r>
              <a:rPr lang="eu-ES" sz="1200" dirty="0" smtClean="0"/>
              <a:t>        Bestalde, dekretuan erabiltzen den hizkuntza motak badirudi batzuetan ateak zabaltzen dizkigula “askatasunera” baina horrela al da? Adibidez:</a:t>
            </a:r>
            <a:endParaRPr lang="es-ES" sz="1200" dirty="0" smtClean="0"/>
          </a:p>
          <a:p>
            <a:pPr>
              <a:buNone/>
            </a:pPr>
            <a:r>
              <a:rPr lang="eu-ES" sz="1200" dirty="0" smtClean="0"/>
              <a:t>         12/2009ko dekretua  </a:t>
            </a:r>
            <a:r>
              <a:rPr lang="eu-ES" sz="1200" b="1" i="1" dirty="0" smtClean="0"/>
              <a:t>20. </a:t>
            </a:r>
            <a:r>
              <a:rPr lang="eu-ES" sz="1200" b="1" i="1" dirty="0" err="1" smtClean="0"/>
              <a:t>artikulua.</a:t>
            </a:r>
            <a:r>
              <a:rPr lang="eu-ES" sz="1200" dirty="0" err="1" smtClean="0"/>
              <a:t>–</a:t>
            </a:r>
            <a:r>
              <a:rPr lang="eu-ES" sz="1200" dirty="0" smtClean="0"/>
              <a:t> Ikastetxeen autonomia pedagogi­koa.</a:t>
            </a:r>
            <a:endParaRPr lang="es-ES" sz="1200" dirty="0" smtClean="0"/>
          </a:p>
          <a:p>
            <a:pPr>
              <a:buNone/>
            </a:pPr>
            <a:r>
              <a:rPr lang="eu-ES" sz="1200" dirty="0" smtClean="0"/>
              <a:t>          4.– Ikasleen gaitasunak, prestakuntza eta aukerak ahalik eta gehien garatzeko, ikastetxeek curriculuma zabaltzeko ahalmena dute. Nolanahi ere, I. eranskinean ezarritako curriculuma beti bete behar dute.</a:t>
            </a:r>
            <a:endParaRPr lang="es-ES" sz="1200" dirty="0" smtClean="0"/>
          </a:p>
          <a:p>
            <a:pPr>
              <a:buNone/>
            </a:pPr>
            <a:r>
              <a:rPr lang="eu-ES" sz="1200" dirty="0" smtClean="0"/>
              <a:t>         Lehenengo esaldian ateak zabaltzen ditu, bigarrenean berriz beharrezkoa da kanpotik datorren curriculuma errespetatzea, zenbaterainoko askatasuna dago orduan? Inbutua ez al da larregi estutzen haurrekin lan egiten duten profesionalentzat? </a:t>
            </a:r>
          </a:p>
          <a:p>
            <a:pPr>
              <a:buNone/>
            </a:pPr>
            <a:endParaRPr lang="eu-ES" sz="1200" dirty="0" smtClean="0"/>
          </a:p>
          <a:p>
            <a:pPr>
              <a:buNone/>
            </a:pPr>
            <a:r>
              <a:rPr lang="eu-ES" sz="1200" dirty="0" smtClean="0"/>
              <a:t> 	</a:t>
            </a:r>
            <a:endParaRPr lang="es-ES" sz="1200" dirty="0" smtClean="0"/>
          </a:p>
          <a:p>
            <a:pPr lvl="1">
              <a:buNone/>
            </a:pPr>
            <a:endParaRPr lang="es-ES" sz="1200" dirty="0"/>
          </a:p>
        </p:txBody>
      </p:sp>
    </p:spTree>
  </p:cSld>
  <p:clrMapOvr>
    <a:masterClrMapping/>
  </p:clrMapOvr>
  <p:transition>
    <p:dissolv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marL="514350" indent="-514350"/>
            <a:r>
              <a:rPr lang="eu-ES" dirty="0" smtClean="0">
                <a:solidFill>
                  <a:schemeClr val="bg1"/>
                </a:solidFill>
              </a:rPr>
              <a:t>6-Dekretuaren  glosarioa.</a:t>
            </a:r>
          </a:p>
        </p:txBody>
      </p:sp>
      <p:sp>
        <p:nvSpPr>
          <p:cNvPr id="3" name="2 Marcador de contenido"/>
          <p:cNvSpPr>
            <a:spLocks noGrp="1"/>
          </p:cNvSpPr>
          <p:nvPr>
            <p:ph idx="1"/>
          </p:nvPr>
        </p:nvSpPr>
        <p:spPr>
          <a:xfrm rot="21402540">
            <a:off x="457200" y="1600201"/>
            <a:ext cx="8229600" cy="4257692"/>
          </a:xfrm>
          <a:solidFill>
            <a:srgbClr val="00CC00"/>
          </a:solidFill>
          <a:ln w="38100">
            <a:solidFill>
              <a:schemeClr val="tx1"/>
            </a:solidFill>
          </a:ln>
        </p:spPr>
        <p:txBody>
          <a:bodyPr>
            <a:normAutofit fontScale="62500" lnSpcReduction="20000"/>
          </a:bodyPr>
          <a:lstStyle/>
          <a:p>
            <a:pPr>
              <a:buNone/>
            </a:pPr>
            <a:r>
              <a:rPr lang="eu-ES" sz="4500" b="1" u="sng" dirty="0" smtClean="0"/>
              <a:t>Curriculuma</a:t>
            </a:r>
            <a:r>
              <a:rPr lang="eu-ES" sz="4500" b="1" dirty="0" smtClean="0"/>
              <a:t>:</a:t>
            </a:r>
          </a:p>
          <a:p>
            <a:pPr>
              <a:buNone/>
            </a:pPr>
            <a:endParaRPr lang="es-ES" sz="1800" dirty="0" smtClean="0"/>
          </a:p>
          <a:p>
            <a:pPr algn="just"/>
            <a:r>
              <a:rPr lang="eu-ES" dirty="0" smtClean="0"/>
              <a:t>Hezkuntza errealitate interaktiboa da, gure praktika gelako ekintzatik abiatzen da eta ikasle-irakasle harremanetan oinarritua dago. Haur Hezkuntzako curriculumaren definizioa honako hau izan daiteke: HH etaparako ezarritako helburuen, gaitasunen, edukien, ebaluazio irizpideen eta orientabideen metodologien multzoa. Bere helburua 0-6 urte bitarteko umeen behar fisikoak zein afektibitate, adimen eta gizarte beharrak asetzea da.</a:t>
            </a:r>
            <a:endParaRPr lang="es-ES" sz="2800" dirty="0" smtClean="0"/>
          </a:p>
          <a:p>
            <a:pPr>
              <a:buNone/>
            </a:pPr>
            <a:r>
              <a:rPr lang="eu-ES" dirty="0" smtClean="0"/>
              <a:t> </a:t>
            </a:r>
            <a:endParaRPr lang="es-ES" sz="2800" dirty="0" smtClean="0"/>
          </a:p>
          <a:p>
            <a:pPr>
              <a:buNone/>
            </a:pPr>
            <a:r>
              <a:rPr lang="eu-ES" dirty="0" smtClean="0"/>
              <a:t>Curriculuma Hezkuntza asmoen adierazpena da  eta bertan zehazten dira:</a:t>
            </a:r>
            <a:endParaRPr lang="es-ES" sz="2800" dirty="0" smtClean="0"/>
          </a:p>
          <a:p>
            <a:pPr lvl="0">
              <a:buNone/>
            </a:pPr>
            <a:r>
              <a:rPr lang="eu-ES" b="1" dirty="0" smtClean="0"/>
              <a:t>Zer</a:t>
            </a:r>
            <a:r>
              <a:rPr lang="eu-ES" dirty="0" smtClean="0"/>
              <a:t> </a:t>
            </a:r>
            <a:r>
              <a:rPr lang="eu-ES" dirty="0" err="1" smtClean="0"/>
              <a:t>ikasi-irakatsi</a:t>
            </a:r>
            <a:endParaRPr lang="es-ES" sz="2800" dirty="0" smtClean="0"/>
          </a:p>
          <a:p>
            <a:pPr lvl="0">
              <a:buNone/>
            </a:pPr>
            <a:r>
              <a:rPr lang="eu-ES" b="1" dirty="0" smtClean="0"/>
              <a:t>Noiz</a:t>
            </a:r>
            <a:r>
              <a:rPr lang="eu-ES" dirty="0" smtClean="0"/>
              <a:t> </a:t>
            </a:r>
            <a:r>
              <a:rPr lang="eu-ES" dirty="0" err="1" smtClean="0"/>
              <a:t>ikasi-irakatsi</a:t>
            </a:r>
            <a:endParaRPr lang="es-ES" sz="2800" dirty="0" smtClean="0"/>
          </a:p>
          <a:p>
            <a:pPr lvl="0">
              <a:buNone/>
            </a:pPr>
            <a:r>
              <a:rPr lang="eu-ES" b="1" dirty="0" smtClean="0"/>
              <a:t>Nola</a:t>
            </a:r>
            <a:r>
              <a:rPr lang="eu-ES" dirty="0" smtClean="0"/>
              <a:t> </a:t>
            </a:r>
            <a:r>
              <a:rPr lang="eu-ES" dirty="0" err="1" smtClean="0"/>
              <a:t>ikasi-irakatsi</a:t>
            </a:r>
            <a:endParaRPr lang="es-ES" sz="2800" dirty="0" smtClean="0"/>
          </a:p>
          <a:p>
            <a:pPr lvl="0">
              <a:buNone/>
            </a:pPr>
            <a:r>
              <a:rPr lang="eu-ES" b="1" dirty="0" smtClean="0"/>
              <a:t>Zer/Noiz/Nola</a:t>
            </a:r>
            <a:r>
              <a:rPr lang="eu-ES" dirty="0" smtClean="0"/>
              <a:t> ebaluatu</a:t>
            </a:r>
            <a:endParaRPr lang="es-ES" sz="2800" dirty="0" smtClean="0"/>
          </a:p>
          <a:p>
            <a:pPr lvl="1">
              <a:buNone/>
            </a:pPr>
            <a:endParaRPr lang="es-ES" dirty="0"/>
          </a:p>
        </p:txBody>
      </p:sp>
    </p:spTree>
  </p:cSld>
  <p:clrMapOvr>
    <a:masterClrMapping/>
  </p:clrMapOvr>
  <p:transition>
    <p:dissolv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marL="514350" indent="-514350"/>
            <a:r>
              <a:rPr lang="eu-ES" dirty="0" smtClean="0">
                <a:solidFill>
                  <a:schemeClr val="bg1"/>
                </a:solidFill>
              </a:rPr>
              <a:t>6-Dekretuaren  glosarioa.</a:t>
            </a:r>
          </a:p>
        </p:txBody>
      </p:sp>
      <p:sp>
        <p:nvSpPr>
          <p:cNvPr id="3" name="2 Marcador de contenido"/>
          <p:cNvSpPr>
            <a:spLocks noGrp="1"/>
          </p:cNvSpPr>
          <p:nvPr>
            <p:ph idx="1"/>
          </p:nvPr>
        </p:nvSpPr>
        <p:spPr>
          <a:xfrm rot="21402540">
            <a:off x="469382" y="1599850"/>
            <a:ext cx="8229600" cy="4682101"/>
          </a:xfrm>
          <a:solidFill>
            <a:srgbClr val="00CC00"/>
          </a:solidFill>
          <a:ln w="38100">
            <a:solidFill>
              <a:schemeClr val="tx1"/>
            </a:solidFill>
          </a:ln>
        </p:spPr>
        <p:txBody>
          <a:bodyPr>
            <a:normAutofit fontScale="85000" lnSpcReduction="20000"/>
          </a:bodyPr>
          <a:lstStyle/>
          <a:p>
            <a:pPr>
              <a:buNone/>
            </a:pPr>
            <a:r>
              <a:rPr lang="eu-ES" b="1" u="sng" dirty="0" smtClean="0"/>
              <a:t>Ikastetxearen Curriculum Proiektua (ICP)</a:t>
            </a:r>
            <a:r>
              <a:rPr lang="eu-ES" dirty="0" smtClean="0"/>
              <a:t>: </a:t>
            </a:r>
            <a:endParaRPr lang="es-ES" sz="2400" dirty="0" smtClean="0"/>
          </a:p>
          <a:p>
            <a:pPr>
              <a:buNone/>
            </a:pPr>
            <a:endParaRPr lang="es-ES" dirty="0" smtClean="0"/>
          </a:p>
          <a:p>
            <a:pPr>
              <a:buNone/>
            </a:pPr>
            <a:r>
              <a:rPr lang="eu-ES" b="1" dirty="0" smtClean="0"/>
              <a:t>ICP  </a:t>
            </a:r>
            <a:r>
              <a:rPr lang="eu-ES" dirty="0" smtClean="0"/>
              <a:t>hemen, irakasle taldeak eta ziklo bakoitzeko koordinatzaileak ondorengo edukiak zehazten dituzte:</a:t>
            </a:r>
            <a:endParaRPr lang="es-ES" sz="2800" dirty="0" smtClean="0"/>
          </a:p>
          <a:p>
            <a:pPr lvl="0">
              <a:buNone/>
            </a:pPr>
            <a:r>
              <a:rPr lang="eu-ES" dirty="0" smtClean="0"/>
              <a:t>    * Ziklo/maila bakoitzeko helburuen zehaztapena</a:t>
            </a:r>
            <a:endParaRPr lang="es-ES" sz="2800" dirty="0" smtClean="0"/>
          </a:p>
          <a:p>
            <a:pPr lvl="0">
              <a:buNone/>
            </a:pPr>
            <a:r>
              <a:rPr lang="eu-ES" dirty="0" smtClean="0"/>
              <a:t>    *Edukien antolamendua</a:t>
            </a:r>
            <a:endParaRPr lang="es-ES" sz="2800" dirty="0" smtClean="0"/>
          </a:p>
          <a:p>
            <a:pPr lvl="1">
              <a:buNone/>
            </a:pPr>
            <a:r>
              <a:rPr lang="eu-ES" dirty="0" smtClean="0"/>
              <a:t>-Ziklo/mailen  araberako banaketa</a:t>
            </a:r>
            <a:endParaRPr lang="es-ES" sz="2400" dirty="0" smtClean="0"/>
          </a:p>
          <a:p>
            <a:pPr lvl="1">
              <a:buNone/>
            </a:pPr>
            <a:r>
              <a:rPr lang="eu-ES" dirty="0" smtClean="0"/>
              <a:t>-</a:t>
            </a:r>
            <a:r>
              <a:rPr lang="eu-ES" dirty="0" err="1" smtClean="0"/>
              <a:t>Sekuentziazio</a:t>
            </a:r>
            <a:r>
              <a:rPr lang="eu-ES" dirty="0" smtClean="0"/>
              <a:t> orokorra</a:t>
            </a:r>
            <a:endParaRPr lang="es-ES" sz="2400" dirty="0" smtClean="0"/>
          </a:p>
          <a:p>
            <a:pPr lvl="0">
              <a:buNone/>
            </a:pPr>
            <a:r>
              <a:rPr lang="eu-ES" dirty="0" smtClean="0"/>
              <a:t>     *Metodologia irizpideak</a:t>
            </a:r>
            <a:endParaRPr lang="es-ES" sz="2800" dirty="0" smtClean="0"/>
          </a:p>
          <a:p>
            <a:pPr lvl="0">
              <a:buNone/>
            </a:pPr>
            <a:r>
              <a:rPr lang="eu-ES" dirty="0" smtClean="0"/>
              <a:t>     *Ebaluazio eta promozio irizpideak</a:t>
            </a:r>
            <a:endParaRPr lang="es-ES" sz="2800" dirty="0" smtClean="0"/>
          </a:p>
          <a:p>
            <a:pPr>
              <a:buNone/>
            </a:pPr>
            <a:r>
              <a:rPr lang="es-ES" dirty="0" smtClean="0"/>
              <a:t> </a:t>
            </a:r>
          </a:p>
          <a:p>
            <a:pPr marL="514350" lvl="0" indent="-514350"/>
            <a:endParaRPr lang="es-ES" dirty="0" smtClean="0"/>
          </a:p>
          <a:p>
            <a:endParaRPr lang="es-ES" dirty="0" smtClean="0"/>
          </a:p>
        </p:txBody>
      </p:sp>
    </p:spTree>
  </p:cSld>
  <p:clrMapOvr>
    <a:masterClrMapping/>
  </p:clrMapOvr>
  <p:transition>
    <p:dissolv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marL="514350" indent="-514350"/>
            <a:r>
              <a:rPr lang="eu-ES" dirty="0" smtClean="0">
                <a:solidFill>
                  <a:schemeClr val="bg1"/>
                </a:solidFill>
              </a:rPr>
              <a:t>6-Dekretuaren  glosarioa.</a:t>
            </a:r>
          </a:p>
        </p:txBody>
      </p:sp>
      <p:sp>
        <p:nvSpPr>
          <p:cNvPr id="3" name="2 Marcador de contenido"/>
          <p:cNvSpPr>
            <a:spLocks noGrp="1"/>
          </p:cNvSpPr>
          <p:nvPr>
            <p:ph idx="1"/>
          </p:nvPr>
        </p:nvSpPr>
        <p:spPr>
          <a:xfrm rot="21402540">
            <a:off x="457200" y="1600201"/>
            <a:ext cx="8229600" cy="4257692"/>
          </a:xfrm>
          <a:solidFill>
            <a:srgbClr val="00CC00"/>
          </a:solidFill>
          <a:ln w="38100">
            <a:solidFill>
              <a:schemeClr val="tx1"/>
            </a:solidFill>
          </a:ln>
        </p:spPr>
        <p:txBody>
          <a:bodyPr>
            <a:normAutofit fontScale="92500" lnSpcReduction="20000"/>
          </a:bodyPr>
          <a:lstStyle/>
          <a:p>
            <a:pPr>
              <a:buNone/>
            </a:pPr>
            <a:r>
              <a:rPr lang="eu-ES" b="1" u="sng" dirty="0" smtClean="0"/>
              <a:t>Oinarrizko Curriculum Diseinua (OCD)</a:t>
            </a:r>
            <a:r>
              <a:rPr lang="eu-ES" dirty="0" smtClean="0"/>
              <a:t>:</a:t>
            </a:r>
          </a:p>
          <a:p>
            <a:pPr>
              <a:buNone/>
            </a:pPr>
            <a:endParaRPr lang="es-ES" sz="2800" dirty="0" smtClean="0"/>
          </a:p>
          <a:p>
            <a:pPr>
              <a:buNone/>
            </a:pPr>
            <a:r>
              <a:rPr lang="eu-ES" dirty="0" smtClean="0"/>
              <a:t>(OCD) bertan Administrazio Zentralak ETA Administrazio Autonomikoak ondorengo edukiak zehazten dira:</a:t>
            </a:r>
            <a:endParaRPr lang="es-ES" sz="2800" dirty="0" smtClean="0"/>
          </a:p>
          <a:p>
            <a:pPr lvl="0">
              <a:buNone/>
            </a:pPr>
            <a:r>
              <a:rPr lang="eu-ES" dirty="0" smtClean="0"/>
              <a:t>Etapa bakoitzeko helburu orokorrak</a:t>
            </a:r>
            <a:endParaRPr lang="es-ES" sz="2800" dirty="0" smtClean="0"/>
          </a:p>
          <a:p>
            <a:pPr lvl="0">
              <a:buNone/>
            </a:pPr>
            <a:r>
              <a:rPr lang="eu-ES" dirty="0" smtClean="0"/>
              <a:t>Arlo bakoitzeko helburu orokorrak</a:t>
            </a:r>
            <a:endParaRPr lang="es-ES" sz="2800" dirty="0" smtClean="0"/>
          </a:p>
          <a:p>
            <a:pPr lvl="0">
              <a:buNone/>
            </a:pPr>
            <a:r>
              <a:rPr lang="eu-ES" dirty="0" smtClean="0"/>
              <a:t>Eduki multzoak</a:t>
            </a:r>
            <a:endParaRPr lang="es-ES" sz="2800" dirty="0" smtClean="0"/>
          </a:p>
          <a:p>
            <a:pPr lvl="0">
              <a:buNone/>
            </a:pPr>
            <a:r>
              <a:rPr lang="eu-ES" dirty="0" smtClean="0"/>
              <a:t>Ebaluazio irizpide orokorrak</a:t>
            </a:r>
            <a:endParaRPr lang="es-ES" sz="2800" dirty="0" smtClean="0"/>
          </a:p>
        </p:txBody>
      </p:sp>
    </p:spTree>
  </p:cSld>
  <p:clrMapOvr>
    <a:masterClrMapping/>
  </p:clrMapOvr>
  <p:transition>
    <p:dissolv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marL="514350" indent="-514350"/>
            <a:r>
              <a:rPr lang="eu-ES" dirty="0" smtClean="0">
                <a:solidFill>
                  <a:schemeClr val="bg1"/>
                </a:solidFill>
              </a:rPr>
              <a:t>6-Dekretuaren  glosarioa.</a:t>
            </a:r>
          </a:p>
        </p:txBody>
      </p:sp>
      <p:sp>
        <p:nvSpPr>
          <p:cNvPr id="3" name="2 Marcador de contenido"/>
          <p:cNvSpPr>
            <a:spLocks noGrp="1"/>
          </p:cNvSpPr>
          <p:nvPr>
            <p:ph idx="1"/>
          </p:nvPr>
        </p:nvSpPr>
        <p:spPr>
          <a:xfrm rot="21402540">
            <a:off x="469382" y="1599850"/>
            <a:ext cx="8229600" cy="4682101"/>
          </a:xfrm>
          <a:solidFill>
            <a:srgbClr val="00CC00"/>
          </a:solidFill>
          <a:ln w="38100">
            <a:solidFill>
              <a:schemeClr val="tx1"/>
            </a:solidFill>
          </a:ln>
        </p:spPr>
        <p:txBody>
          <a:bodyPr>
            <a:normAutofit fontScale="62500" lnSpcReduction="20000"/>
          </a:bodyPr>
          <a:lstStyle/>
          <a:p>
            <a:pPr>
              <a:buNone/>
            </a:pPr>
            <a:r>
              <a:rPr lang="eu-ES" sz="3800" b="1" u="sng" dirty="0" smtClean="0"/>
              <a:t>Ikastetxeko Hezkuntza Proiektua (IHP)</a:t>
            </a:r>
            <a:r>
              <a:rPr lang="eu-ES" sz="3800" dirty="0" smtClean="0"/>
              <a:t>: </a:t>
            </a:r>
          </a:p>
          <a:p>
            <a:pPr>
              <a:buNone/>
            </a:pPr>
            <a:endParaRPr lang="es-ES" dirty="0" smtClean="0"/>
          </a:p>
          <a:p>
            <a:pPr>
              <a:buNone/>
            </a:pPr>
            <a:r>
              <a:rPr lang="eu-ES" dirty="0" smtClean="0"/>
              <a:t>(IHP)bertan Eskola Kontseiluak, zuzendaritza taldeak eta </a:t>
            </a:r>
            <a:r>
              <a:rPr lang="eu-ES" dirty="0" err="1" smtClean="0"/>
              <a:t>etapetako</a:t>
            </a:r>
            <a:r>
              <a:rPr lang="eu-ES" dirty="0" smtClean="0"/>
              <a:t> koordinatzaile taldeak, besteak </a:t>
            </a:r>
            <a:r>
              <a:rPr lang="eu-ES" dirty="0" err="1" smtClean="0"/>
              <a:t>beste</a:t>
            </a:r>
            <a:r>
              <a:rPr lang="eu-ES" dirty="0" smtClean="0"/>
              <a:t>, ondorengo edukiak zehazten dira:</a:t>
            </a:r>
            <a:endParaRPr lang="es-ES" dirty="0" smtClean="0"/>
          </a:p>
          <a:p>
            <a:pPr marL="514350" lvl="0" indent="-514350"/>
            <a:r>
              <a:rPr lang="eu-ES" dirty="0" smtClean="0"/>
              <a:t>Testuinguru sozialaren deskribapena</a:t>
            </a:r>
            <a:endParaRPr lang="es-ES" dirty="0" smtClean="0"/>
          </a:p>
          <a:p>
            <a:pPr marL="514350" lvl="0" indent="-514350"/>
            <a:r>
              <a:rPr lang="eu-ES" dirty="0" smtClean="0"/>
              <a:t>Ikastetxearen deskribapena eta kokapena</a:t>
            </a:r>
            <a:endParaRPr lang="es-ES" dirty="0" smtClean="0"/>
          </a:p>
          <a:p>
            <a:pPr marL="514350" lvl="0" indent="-514350"/>
            <a:r>
              <a:rPr lang="eu-ES" dirty="0" smtClean="0"/>
              <a:t>Hezkuntza xedeak (errokak)</a:t>
            </a:r>
            <a:endParaRPr lang="es-ES" dirty="0" smtClean="0"/>
          </a:p>
          <a:p>
            <a:pPr marL="514350" lvl="0" indent="-514350"/>
            <a:r>
              <a:rPr lang="eu-ES" dirty="0" smtClean="0"/>
              <a:t>Metodologia: printzipio pedagogikoak</a:t>
            </a:r>
            <a:endParaRPr lang="es-ES" dirty="0" smtClean="0"/>
          </a:p>
          <a:p>
            <a:pPr marL="514350" lvl="0" indent="-514350"/>
            <a:r>
              <a:rPr lang="eu-ES" dirty="0" smtClean="0"/>
              <a:t>Etapak: Helburu orokorrak  eta edukiak</a:t>
            </a:r>
            <a:endParaRPr lang="es-ES" dirty="0" smtClean="0"/>
          </a:p>
          <a:p>
            <a:pPr marL="514350" lvl="0" indent="-514350"/>
            <a:r>
              <a:rPr lang="eu-ES" dirty="0" smtClean="0"/>
              <a:t>Ebaluazio plangintza</a:t>
            </a:r>
            <a:endParaRPr lang="es-ES" dirty="0" smtClean="0"/>
          </a:p>
          <a:p>
            <a:pPr marL="514350" lvl="0" indent="-514350"/>
            <a:r>
              <a:rPr lang="eu-ES" dirty="0" smtClean="0"/>
              <a:t>Ikastetxeko aniztasun proiektua</a:t>
            </a:r>
            <a:endParaRPr lang="es-ES" dirty="0" smtClean="0"/>
          </a:p>
          <a:p>
            <a:pPr marL="514350" lvl="0" indent="-514350"/>
            <a:r>
              <a:rPr lang="eu-ES" dirty="0" smtClean="0"/>
              <a:t>Ikastetxeko Hizkuntza proiektua</a:t>
            </a:r>
            <a:endParaRPr lang="es-ES" dirty="0" smtClean="0"/>
          </a:p>
          <a:p>
            <a:pPr marL="514350" lvl="0" indent="-514350"/>
            <a:r>
              <a:rPr lang="eu-ES" dirty="0" smtClean="0"/>
              <a:t>Ikastetxeko elkarbizitza proiektua</a:t>
            </a:r>
            <a:endParaRPr lang="es-ES" dirty="0" smtClean="0"/>
          </a:p>
          <a:p>
            <a:pPr marL="514350" lvl="0" indent="-514350"/>
            <a:r>
              <a:rPr lang="eu-ES" dirty="0" smtClean="0"/>
              <a:t>Ikastetxearen barne araudia</a:t>
            </a:r>
            <a:endParaRPr lang="es-ES" dirty="0" smtClean="0"/>
          </a:p>
          <a:p>
            <a:pPr marL="514350" lvl="0" indent="-514350"/>
            <a:r>
              <a:rPr lang="eu-ES" dirty="0" smtClean="0"/>
              <a:t>Ikastetxeko urteko plana</a:t>
            </a:r>
            <a:endParaRPr lang="es-ES" dirty="0" smtClean="0"/>
          </a:p>
          <a:p>
            <a:endParaRPr lang="es-ES" dirty="0" smtClean="0"/>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C0ECC"/>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u-ES" sz="3200" b="1" dirty="0" smtClean="0">
                <a:solidFill>
                  <a:schemeClr val="bg1"/>
                </a:solidFill>
              </a:rPr>
              <a:t>1-Dekretuaren ibilbidea </a:t>
            </a:r>
            <a:r>
              <a:rPr lang="eu-ES" sz="3200" b="1" dirty="0" err="1" smtClean="0">
                <a:solidFill>
                  <a:schemeClr val="bg1"/>
                </a:solidFill>
              </a:rPr>
              <a:t>Cmap</a:t>
            </a:r>
            <a:r>
              <a:rPr lang="eu-ES" sz="3200" b="1" dirty="0" smtClean="0">
                <a:solidFill>
                  <a:schemeClr val="bg1"/>
                </a:solidFill>
              </a:rPr>
              <a:t> batean.</a:t>
            </a:r>
            <a:br>
              <a:rPr lang="eu-ES" sz="3200" b="1" dirty="0" smtClean="0">
                <a:solidFill>
                  <a:schemeClr val="bg1"/>
                </a:solidFill>
              </a:rPr>
            </a:br>
            <a:endParaRPr lang="eu-ES" sz="3200" dirty="0"/>
          </a:p>
        </p:txBody>
      </p:sp>
      <p:pic>
        <p:nvPicPr>
          <p:cNvPr id="5" name="4 Marcador de contenido" descr="2.2 materia. Behaketa  -1-.jpg"/>
          <p:cNvPicPr>
            <a:picLocks noGrp="1" noChangeAspect="1"/>
          </p:cNvPicPr>
          <p:nvPr>
            <p:ph idx="1"/>
          </p:nvPr>
        </p:nvPicPr>
        <p:blipFill>
          <a:blip r:embed="rId2" cstate="print"/>
          <a:stretch>
            <a:fillRect/>
          </a:stretch>
        </p:blipFill>
        <p:spPr>
          <a:xfrm>
            <a:off x="285720" y="928670"/>
            <a:ext cx="8643968" cy="5542822"/>
          </a:xfrm>
          <a:solidFill>
            <a:schemeClr val="bg1"/>
          </a:solidFill>
          <a:ln w="57150">
            <a:solidFill>
              <a:schemeClr val="tx1"/>
            </a:solidFill>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marL="514350" indent="-514350"/>
            <a:r>
              <a:rPr lang="eu-ES" dirty="0" smtClean="0">
                <a:solidFill>
                  <a:schemeClr val="bg1"/>
                </a:solidFill>
              </a:rPr>
              <a:t>6-Dekretuaren  glosarioa.</a:t>
            </a:r>
          </a:p>
        </p:txBody>
      </p:sp>
      <p:sp>
        <p:nvSpPr>
          <p:cNvPr id="3" name="2 Marcador de contenido"/>
          <p:cNvSpPr>
            <a:spLocks noGrp="1"/>
          </p:cNvSpPr>
          <p:nvPr>
            <p:ph idx="1"/>
          </p:nvPr>
        </p:nvSpPr>
        <p:spPr>
          <a:xfrm rot="21402540">
            <a:off x="484765" y="1661094"/>
            <a:ext cx="8229600" cy="4682101"/>
          </a:xfrm>
          <a:solidFill>
            <a:srgbClr val="00CC00"/>
          </a:solidFill>
          <a:ln w="38100">
            <a:solidFill>
              <a:schemeClr val="tx1"/>
            </a:solidFill>
          </a:ln>
        </p:spPr>
        <p:txBody>
          <a:bodyPr>
            <a:normAutofit fontScale="92500"/>
          </a:bodyPr>
          <a:lstStyle/>
          <a:p>
            <a:pPr>
              <a:buNone/>
            </a:pPr>
            <a:r>
              <a:rPr lang="eu-ES" b="1" u="sng" dirty="0" smtClean="0"/>
              <a:t>Ikastetxearen Hizkuntza Proiektua</a:t>
            </a:r>
            <a:r>
              <a:rPr lang="eu-ES" dirty="0" smtClean="0"/>
              <a:t>:</a:t>
            </a:r>
          </a:p>
          <a:p>
            <a:pPr>
              <a:buNone/>
            </a:pPr>
            <a:endParaRPr lang="es-ES" dirty="0" smtClean="0"/>
          </a:p>
          <a:p>
            <a:pPr algn="just">
              <a:buNone/>
            </a:pPr>
            <a:r>
              <a:rPr lang="eu-ES" dirty="0" smtClean="0"/>
              <a:t>   IHP, bertan hizkuntzak irakasteari eta erabiltzeari loturiko alderdi guztiak zehazten dira. Alegia, hizkuntzak nola irakatsiko eta </a:t>
            </a:r>
            <a:r>
              <a:rPr lang="eu-ES" dirty="0" err="1" smtClean="0"/>
              <a:t>erabilidko</a:t>
            </a:r>
            <a:r>
              <a:rPr lang="eu-ES" dirty="0" smtClean="0"/>
              <a:t> diren finkatuko du. Ikastetxeko hizkuntza proiektua Ikastetxearen Hezkuntza proiektuan agertuko da</a:t>
            </a:r>
            <a:endParaRPr lang="es-ES" dirty="0" smtClean="0"/>
          </a:p>
          <a:p>
            <a:pPr>
              <a:buNone/>
            </a:pPr>
            <a:endParaRPr lang="es-ES" dirty="0" smtClean="0"/>
          </a:p>
          <a:p>
            <a:pPr>
              <a:buNone/>
            </a:pPr>
            <a:r>
              <a:rPr lang="es-ES" dirty="0" smtClean="0"/>
              <a:t> </a:t>
            </a:r>
          </a:p>
          <a:p>
            <a:pPr marL="514350" lvl="0" indent="-514350"/>
            <a:endParaRPr lang="es-ES" dirty="0" smtClean="0"/>
          </a:p>
          <a:p>
            <a:endParaRPr lang="es-ES" dirty="0" smtClean="0"/>
          </a:p>
        </p:txBody>
      </p:sp>
    </p:spTree>
  </p:cSld>
  <p:clrMapOvr>
    <a:masterClrMapping/>
  </p:clrMapOvr>
  <p:transition>
    <p:dissolv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marL="514350" indent="-514350"/>
            <a:r>
              <a:rPr lang="eu-ES" dirty="0" smtClean="0">
                <a:solidFill>
                  <a:schemeClr val="bg1"/>
                </a:solidFill>
              </a:rPr>
              <a:t>6-Dekretuaren  glosarioa.</a:t>
            </a:r>
          </a:p>
        </p:txBody>
      </p:sp>
      <p:sp>
        <p:nvSpPr>
          <p:cNvPr id="3" name="2 Marcador de contenido"/>
          <p:cNvSpPr>
            <a:spLocks noGrp="1"/>
          </p:cNvSpPr>
          <p:nvPr>
            <p:ph idx="1"/>
          </p:nvPr>
        </p:nvSpPr>
        <p:spPr>
          <a:xfrm rot="21402540">
            <a:off x="484765" y="1661094"/>
            <a:ext cx="8229600" cy="4682101"/>
          </a:xfrm>
          <a:solidFill>
            <a:srgbClr val="00CC00"/>
          </a:solidFill>
          <a:ln w="38100">
            <a:solidFill>
              <a:schemeClr val="tx1"/>
            </a:solidFill>
          </a:ln>
        </p:spPr>
        <p:txBody>
          <a:bodyPr>
            <a:normAutofit lnSpcReduction="10000"/>
          </a:bodyPr>
          <a:lstStyle/>
          <a:p>
            <a:pPr>
              <a:buNone/>
            </a:pPr>
            <a:r>
              <a:rPr lang="eu-ES" b="1" u="sng" dirty="0" smtClean="0"/>
              <a:t> Elebitasuna eta eleaniztasuna</a:t>
            </a:r>
            <a:r>
              <a:rPr lang="eu-ES" dirty="0" smtClean="0"/>
              <a:t>:</a:t>
            </a:r>
          </a:p>
          <a:p>
            <a:pPr>
              <a:buNone/>
            </a:pPr>
            <a:endParaRPr lang="es-ES" dirty="0" smtClean="0"/>
          </a:p>
          <a:p>
            <a:pPr>
              <a:buNone/>
            </a:pPr>
            <a:r>
              <a:rPr lang="eu-ES" sz="2200" dirty="0" smtClean="0"/>
              <a:t>    Bi hizkuntzetan komunikatzeko ahalmena. Hezkuntza sailak hezkuntza-sistema elebiduna sendotzeko helburuak izango duten neurri egokiak hartuko ditu, hau da, </a:t>
            </a:r>
            <a:r>
              <a:rPr lang="eu-ES" sz="2200" dirty="0" err="1" smtClean="0"/>
              <a:t>HHn</a:t>
            </a:r>
            <a:r>
              <a:rPr lang="eu-ES" sz="2200" dirty="0" smtClean="0"/>
              <a:t>, ikasleak bi hizkuntzetan, euskara eta gaztelania,  ahozko eta idatzizko ulermen eta adierazpen gaitasunak eskuratzen has daitezen.</a:t>
            </a:r>
            <a:endParaRPr lang="es-ES" sz="2200" dirty="0" smtClean="0"/>
          </a:p>
          <a:p>
            <a:pPr>
              <a:buNone/>
            </a:pPr>
            <a:r>
              <a:rPr lang="eu-ES" sz="2200" dirty="0" smtClean="0"/>
              <a:t> </a:t>
            </a:r>
            <a:endParaRPr lang="es-ES" sz="2200" dirty="0" smtClean="0"/>
          </a:p>
          <a:p>
            <a:pPr>
              <a:buNone/>
            </a:pPr>
            <a:r>
              <a:rPr lang="eu-ES" sz="2200" dirty="0" smtClean="0"/>
              <a:t>    Elebitasuna oinarri harturik, ikasle eleanitzak sortzeko, ikastetxeek atzerriko hizkuntzak ikasi eta erabil dezaten neurri egokiak ezarriko ditu </a:t>
            </a:r>
            <a:r>
              <a:rPr lang="eu-ES" sz="2200" dirty="0" err="1" smtClean="0"/>
              <a:t>HHko</a:t>
            </a:r>
            <a:r>
              <a:rPr lang="eu-ES" sz="2200" dirty="0" smtClean="0"/>
              <a:t> 2. ziklotik aurrera, hau da, ikasleak  bi hizkuntza baino gehiagotan komunikatzeko baliabideak jarriko ditu.</a:t>
            </a:r>
            <a:endParaRPr lang="es-ES" sz="2200" dirty="0" smtClean="0"/>
          </a:p>
          <a:p>
            <a:pPr>
              <a:buNone/>
            </a:pPr>
            <a:endParaRPr lang="es-ES" dirty="0" smtClean="0"/>
          </a:p>
          <a:p>
            <a:pPr marL="514350" lvl="0" indent="-514350"/>
            <a:endParaRPr lang="es-ES" dirty="0" smtClean="0"/>
          </a:p>
          <a:p>
            <a:endParaRPr lang="es-ES" dirty="0" smtClean="0"/>
          </a:p>
        </p:txBody>
      </p:sp>
    </p:spTree>
  </p:cSld>
  <p:clrMapOvr>
    <a:masterClrMapping/>
  </p:clrMapOvr>
  <p:transition>
    <p:dissolv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marL="514350" indent="-514350"/>
            <a:r>
              <a:rPr lang="eu-ES" dirty="0" smtClean="0">
                <a:solidFill>
                  <a:schemeClr val="bg1"/>
                </a:solidFill>
              </a:rPr>
              <a:t>6-Dekretuaren  glosarioa.</a:t>
            </a:r>
          </a:p>
        </p:txBody>
      </p:sp>
      <p:sp>
        <p:nvSpPr>
          <p:cNvPr id="3" name="2 Marcador de contenido"/>
          <p:cNvSpPr>
            <a:spLocks noGrp="1"/>
          </p:cNvSpPr>
          <p:nvPr>
            <p:ph idx="1"/>
          </p:nvPr>
        </p:nvSpPr>
        <p:spPr>
          <a:xfrm rot="21402540">
            <a:off x="484765" y="1661094"/>
            <a:ext cx="8229600" cy="4682101"/>
          </a:xfrm>
          <a:solidFill>
            <a:srgbClr val="00CC00"/>
          </a:solidFill>
          <a:ln w="38100">
            <a:solidFill>
              <a:schemeClr val="tx1"/>
            </a:solidFill>
          </a:ln>
        </p:spPr>
        <p:txBody>
          <a:bodyPr>
            <a:normAutofit/>
          </a:bodyPr>
          <a:lstStyle/>
          <a:p>
            <a:pPr>
              <a:buNone/>
            </a:pPr>
            <a:endParaRPr lang="eu-ES" b="1" u="sng" dirty="0" smtClean="0"/>
          </a:p>
          <a:p>
            <a:pPr>
              <a:buNone/>
            </a:pPr>
            <a:r>
              <a:rPr lang="eu-ES" b="1" u="sng" dirty="0" smtClean="0"/>
              <a:t>Ikastetxeen autonomia pedagogikoa</a:t>
            </a:r>
            <a:r>
              <a:rPr lang="eu-ES" dirty="0" smtClean="0"/>
              <a:t>:</a:t>
            </a:r>
          </a:p>
          <a:p>
            <a:pPr>
              <a:buNone/>
            </a:pPr>
            <a:r>
              <a:rPr lang="eu-ES" dirty="0" smtClean="0"/>
              <a:t> </a:t>
            </a:r>
            <a:endParaRPr lang="es-ES" dirty="0" smtClean="0"/>
          </a:p>
          <a:p>
            <a:pPr>
              <a:buNone/>
            </a:pPr>
            <a:r>
              <a:rPr lang="eu-ES" dirty="0" smtClean="0"/>
              <a:t>   Ikasleen gaitasunak prestakuntza eta aukerak ahali, eta gehien garatzeko, ikastetxeek curriculuma zabaltzeko ahalmena dute.</a:t>
            </a:r>
            <a:endParaRPr lang="es-ES" dirty="0" smtClean="0"/>
          </a:p>
          <a:p>
            <a:pPr>
              <a:buNone/>
            </a:pPr>
            <a:r>
              <a:rPr lang="eu-ES" dirty="0" smtClean="0"/>
              <a:t> </a:t>
            </a:r>
            <a:endParaRPr lang="es-ES" dirty="0" smtClean="0"/>
          </a:p>
          <a:p>
            <a:pPr>
              <a:buNone/>
            </a:pPr>
            <a:endParaRPr lang="es-ES" dirty="0" smtClean="0"/>
          </a:p>
          <a:p>
            <a:pPr marL="514350" lvl="0" indent="-514350"/>
            <a:endParaRPr lang="es-ES" dirty="0" smtClean="0"/>
          </a:p>
          <a:p>
            <a:endParaRPr lang="es-ES" dirty="0" smtClean="0"/>
          </a:p>
        </p:txBody>
      </p:sp>
    </p:spTree>
  </p:cSld>
  <p:clrMapOvr>
    <a:masterClrMapping/>
  </p:clrMapOvr>
  <p:transition>
    <p:dissolv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marL="514350" indent="-514350"/>
            <a:r>
              <a:rPr lang="eu-ES" dirty="0" smtClean="0">
                <a:solidFill>
                  <a:schemeClr val="bg1"/>
                </a:solidFill>
              </a:rPr>
              <a:t>6-Dekretuaren  glosarioa.</a:t>
            </a:r>
          </a:p>
        </p:txBody>
      </p:sp>
      <p:sp>
        <p:nvSpPr>
          <p:cNvPr id="3" name="2 Marcador de contenido"/>
          <p:cNvSpPr>
            <a:spLocks noGrp="1"/>
          </p:cNvSpPr>
          <p:nvPr>
            <p:ph idx="1"/>
          </p:nvPr>
        </p:nvSpPr>
        <p:spPr>
          <a:xfrm rot="21402540">
            <a:off x="484765" y="1661094"/>
            <a:ext cx="8229600" cy="4682101"/>
          </a:xfrm>
          <a:solidFill>
            <a:srgbClr val="00CC00"/>
          </a:solidFill>
          <a:ln w="38100">
            <a:solidFill>
              <a:schemeClr val="tx1"/>
            </a:solidFill>
          </a:ln>
        </p:spPr>
        <p:txBody>
          <a:bodyPr>
            <a:normAutofit fontScale="85000" lnSpcReduction="20000"/>
          </a:bodyPr>
          <a:lstStyle/>
          <a:p>
            <a:pPr>
              <a:buNone/>
            </a:pPr>
            <a:endParaRPr lang="eu-ES" b="1" u="sng" dirty="0" smtClean="0"/>
          </a:p>
          <a:p>
            <a:pPr>
              <a:buNone/>
            </a:pPr>
            <a:r>
              <a:rPr lang="eu-ES" b="1" u="sng" dirty="0" smtClean="0"/>
              <a:t>Gorputz hizkuntza</a:t>
            </a:r>
            <a:endParaRPr lang="es-ES" dirty="0" smtClean="0"/>
          </a:p>
          <a:p>
            <a:pPr>
              <a:buNone/>
            </a:pPr>
            <a:r>
              <a:rPr lang="eu-ES" b="1" dirty="0" smtClean="0"/>
              <a:t> </a:t>
            </a:r>
            <a:endParaRPr lang="es-ES" dirty="0" smtClean="0"/>
          </a:p>
          <a:p>
            <a:pPr>
              <a:buNone/>
            </a:pPr>
            <a:r>
              <a:rPr lang="eu-ES" dirty="0" smtClean="0"/>
              <a:t>    Heziketa fisikoa, mugimenezko portaeren pedagogia da,  eta pertsonaren garapen pertsonal eta integralean eragiten du, eta baita bizi kalitatean ere.   Azken helburua da eguneroko bizitzarako eta bizi osorako transferentzia bat ematea. Horretarako, hezkuntza baliabide desberdinak erabiliko, bakarkako zein taldeko beharrei erantzun ahal izateko eta ongizate pertsonala eta taldekoa lortzeko eta bizi kalitate </a:t>
            </a:r>
            <a:r>
              <a:rPr lang="eu-ES" dirty="0" err="1" smtClean="0"/>
              <a:t>osasuntzua</a:t>
            </a:r>
            <a:r>
              <a:rPr lang="eu-ES" dirty="0" smtClean="0"/>
              <a:t> bultzatzeko.</a:t>
            </a:r>
            <a:endParaRPr lang="es-ES" dirty="0" smtClean="0"/>
          </a:p>
          <a:p>
            <a:pPr>
              <a:buNone/>
            </a:pPr>
            <a:endParaRPr lang="es-ES" dirty="0" smtClean="0"/>
          </a:p>
          <a:p>
            <a:pPr marL="514350" lvl="0" indent="-514350"/>
            <a:endParaRPr lang="es-ES" dirty="0" smtClean="0"/>
          </a:p>
          <a:p>
            <a:endParaRPr lang="es-ES" dirty="0" smtClean="0"/>
          </a:p>
        </p:txBody>
      </p:sp>
    </p:spTree>
  </p:cSld>
  <p:clrMapOvr>
    <a:masterClrMapping/>
  </p:clrMapOvr>
  <p:transition>
    <p:dissolv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82207B"/>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marL="514350" indent="-514350"/>
            <a:r>
              <a:rPr lang="eu-ES" dirty="0" smtClean="0">
                <a:solidFill>
                  <a:schemeClr val="bg1"/>
                </a:solidFill>
              </a:rPr>
              <a:t>7-Bibliografia.</a:t>
            </a:r>
            <a:br>
              <a:rPr lang="eu-ES" dirty="0" smtClean="0">
                <a:solidFill>
                  <a:schemeClr val="bg1"/>
                </a:solidFill>
              </a:rPr>
            </a:br>
            <a:r>
              <a:rPr lang="eu-ES" dirty="0" smtClean="0">
                <a:solidFill>
                  <a:schemeClr val="bg1"/>
                </a:solidFill>
              </a:rPr>
              <a:t>.</a:t>
            </a:r>
          </a:p>
        </p:txBody>
      </p:sp>
      <p:sp>
        <p:nvSpPr>
          <p:cNvPr id="3" name="2 Marcador de contenido"/>
          <p:cNvSpPr>
            <a:spLocks noGrp="1"/>
          </p:cNvSpPr>
          <p:nvPr>
            <p:ph idx="1"/>
          </p:nvPr>
        </p:nvSpPr>
        <p:spPr>
          <a:xfrm rot="21402540">
            <a:off x="475772" y="1348032"/>
            <a:ext cx="8229600" cy="4995421"/>
          </a:xfrm>
          <a:solidFill>
            <a:schemeClr val="accent6">
              <a:lumMod val="75000"/>
            </a:schemeClr>
          </a:solidFill>
          <a:ln w="38100">
            <a:solidFill>
              <a:schemeClr val="tx1"/>
            </a:solidFill>
          </a:ln>
        </p:spPr>
        <p:txBody>
          <a:bodyPr>
            <a:normAutofit/>
          </a:bodyPr>
          <a:lstStyle/>
          <a:p>
            <a:pPr>
              <a:buNone/>
            </a:pPr>
            <a:endParaRPr lang="eu-ES" b="1" u="sng" dirty="0" smtClean="0">
              <a:hlinkClick r:id="rId2"/>
            </a:endParaRPr>
          </a:p>
          <a:p>
            <a:pPr>
              <a:buNone/>
            </a:pPr>
            <a:r>
              <a:rPr lang="eu-ES" sz="2400" u="sng" dirty="0" smtClean="0">
                <a:hlinkClick r:id="rId2"/>
              </a:rPr>
              <a:t>http://www.google.es/search?client=firefox-a&amp;rls=org.mozilla%3Aes-ES%3Aofficial&amp;channel=s&amp;hl=es&amp;source=hp&amp;q=gorputz+hizkuntza&amp;meta=&amp;btnG=Buscar+con+Google</a:t>
            </a:r>
            <a:endParaRPr lang="eu-ES" sz="2400" u="sng" dirty="0" smtClean="0"/>
          </a:p>
          <a:p>
            <a:pPr>
              <a:buNone/>
            </a:pPr>
            <a:r>
              <a:rPr lang="es-ES" sz="2400" u="sng" dirty="0" smtClean="0">
                <a:hlinkClick r:id="rId3"/>
              </a:rPr>
              <a:t>http://www.scribd.com/doc/11636363/Euskararen-Irakaskuntza-Europako-Erreferentzia-Markoaren-Baitan</a:t>
            </a:r>
            <a:endParaRPr lang="es-ES" sz="2400" dirty="0" smtClean="0"/>
          </a:p>
          <a:p>
            <a:pPr>
              <a:buNone/>
            </a:pPr>
            <a:r>
              <a:rPr lang="es-ES" dirty="0" smtClean="0"/>
              <a:t> </a:t>
            </a:r>
            <a:r>
              <a:rPr lang="es-ES" dirty="0" err="1" smtClean="0"/>
              <a:t>Dekretua</a:t>
            </a:r>
            <a:r>
              <a:rPr lang="es-ES" dirty="0" err="1" smtClean="0">
                <a:sym typeface="Wingdings" pitchFamily="2" charset="2"/>
              </a:rPr>
              <a:t></a:t>
            </a:r>
            <a:r>
              <a:rPr lang="es-ES" dirty="0" err="1" smtClean="0"/>
              <a:t>EHAA</a:t>
            </a:r>
            <a:r>
              <a:rPr lang="es-ES" dirty="0" smtClean="0"/>
              <a:t> - 2009ko </a:t>
            </a:r>
            <a:r>
              <a:rPr lang="es-ES" dirty="0" err="1" smtClean="0"/>
              <a:t>urtarrilak</a:t>
            </a:r>
            <a:r>
              <a:rPr lang="es-ES" dirty="0" smtClean="0"/>
              <a:t> 30, </a:t>
            </a:r>
            <a:r>
              <a:rPr lang="es-ES" dirty="0" err="1" smtClean="0"/>
              <a:t>ostirala</a:t>
            </a:r>
            <a:r>
              <a:rPr lang="es-ES" dirty="0" smtClean="0"/>
              <a:t> • </a:t>
            </a:r>
            <a:r>
              <a:rPr lang="es-ES" b="1" dirty="0" smtClean="0"/>
              <a:t>N.º 21 ZK. • BOPV - viernes 30 de enero de 2009</a:t>
            </a:r>
          </a:p>
          <a:p>
            <a:pPr>
              <a:buNone/>
            </a:pPr>
            <a:endParaRPr lang="es-ES" dirty="0" smtClean="0"/>
          </a:p>
          <a:p>
            <a:pPr marL="514350" lvl="0" indent="-514350"/>
            <a:endParaRPr lang="es-ES" dirty="0" smtClean="0"/>
          </a:p>
          <a:p>
            <a:endParaRPr lang="es-ES" dirty="0" smtClean="0"/>
          </a:p>
        </p:txBody>
      </p:sp>
    </p:spTree>
  </p:cSld>
  <p:clrMapOvr>
    <a:masterClrMapping/>
  </p:clrMapOvr>
  <p:transition>
    <p:dissolv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82207B"/>
        </a:solidFill>
        <a:effectLst/>
      </p:bgPr>
    </p:bg>
    <p:spTree>
      <p:nvGrpSpPr>
        <p:cNvPr id="1" name=""/>
        <p:cNvGrpSpPr/>
        <p:nvPr/>
      </p:nvGrpSpPr>
      <p:grpSpPr>
        <a:xfrm>
          <a:off x="0" y="0"/>
          <a:ext cx="0" cy="0"/>
          <a:chOff x="0" y="0"/>
          <a:chExt cx="0" cy="0"/>
        </a:xfrm>
      </p:grpSpPr>
      <p:sp>
        <p:nvSpPr>
          <p:cNvPr id="4" name="3 Marcador de contenido"/>
          <p:cNvSpPr>
            <a:spLocks noGrp="1"/>
          </p:cNvSpPr>
          <p:nvPr>
            <p:ph idx="1"/>
          </p:nvPr>
        </p:nvSpPr>
        <p:spPr>
          <a:xfrm>
            <a:off x="457200" y="214290"/>
            <a:ext cx="8229600" cy="5911873"/>
          </a:xfrm>
        </p:spPr>
        <p:txBody>
          <a:bodyPr/>
          <a:lstStyle/>
          <a:p>
            <a:pPr>
              <a:buNone/>
            </a:pPr>
            <a:r>
              <a:rPr lang="eu-ES" dirty="0" smtClean="0"/>
              <a:t>        </a:t>
            </a:r>
          </a:p>
          <a:p>
            <a:pPr>
              <a:buNone/>
            </a:pPr>
            <a:endParaRPr lang="eu-ES" dirty="0" smtClean="0"/>
          </a:p>
          <a:p>
            <a:pPr>
              <a:buNone/>
            </a:pPr>
            <a:r>
              <a:rPr lang="eu-ES" b="1" dirty="0" smtClean="0">
                <a:latin typeface="Kristen ITC" pitchFamily="66" charset="0"/>
              </a:rPr>
              <a:t>              </a:t>
            </a:r>
          </a:p>
          <a:p>
            <a:pPr>
              <a:buNone/>
            </a:pPr>
            <a:endParaRPr lang="eu-ES" b="1" dirty="0" smtClean="0">
              <a:latin typeface="Kristen ITC" pitchFamily="66" charset="0"/>
            </a:endParaRPr>
          </a:p>
          <a:p>
            <a:pPr>
              <a:buNone/>
            </a:pPr>
            <a:r>
              <a:rPr lang="eu-ES" sz="4000" b="1" dirty="0" smtClean="0">
                <a:solidFill>
                  <a:schemeClr val="bg1"/>
                </a:solidFill>
                <a:latin typeface="Kristen ITC" pitchFamily="66" charset="0"/>
              </a:rPr>
              <a:t>             Eskerrik asko zuen </a:t>
            </a:r>
            <a:br>
              <a:rPr lang="eu-ES" sz="4000" b="1" dirty="0" smtClean="0">
                <a:solidFill>
                  <a:schemeClr val="bg1"/>
                </a:solidFill>
                <a:latin typeface="Kristen ITC" pitchFamily="66" charset="0"/>
              </a:rPr>
            </a:br>
            <a:r>
              <a:rPr lang="eu-ES" sz="4000" b="1" dirty="0" smtClean="0">
                <a:solidFill>
                  <a:schemeClr val="bg1"/>
                </a:solidFill>
                <a:latin typeface="Kristen ITC" pitchFamily="66" charset="0"/>
              </a:rPr>
              <a:t>                arretagatik</a:t>
            </a:r>
            <a:endParaRPr lang="eu-ES" sz="4000" dirty="0" smtClean="0">
              <a:solidFill>
                <a:schemeClr val="bg1"/>
              </a:solidFill>
            </a:endParaRPr>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1142976" y="285728"/>
            <a:ext cx="6357982" cy="785818"/>
          </a:xfrm>
        </p:spPr>
        <p:txBody>
          <a:bodyPr>
            <a:normAutofit/>
          </a:bodyPr>
          <a:lstStyle/>
          <a:p>
            <a:r>
              <a:rPr lang="es-ES" dirty="0" smtClean="0">
                <a:effectLst>
                  <a:outerShdw blurRad="38100" dist="38100" dir="2700000" algn="tl">
                    <a:srgbClr val="000000">
                      <a:alpha val="43137"/>
                    </a:srgbClr>
                  </a:outerShdw>
                </a:effectLst>
                <a:latin typeface="Kristen ITC" pitchFamily="66" charset="0"/>
              </a:rPr>
              <a:t>1- DEKRETUA </a:t>
            </a:r>
            <a:r>
              <a:rPr lang="es-ES" sz="3600" dirty="0" smtClean="0">
                <a:effectLst>
                  <a:outerShdw blurRad="38100" dist="38100" dir="2700000" algn="tl">
                    <a:srgbClr val="000000">
                      <a:alpha val="43137"/>
                    </a:srgbClr>
                  </a:outerShdw>
                </a:effectLst>
                <a:latin typeface="Kristen ITC" pitchFamily="66" charset="0"/>
              </a:rPr>
              <a:t>(12-2009)</a:t>
            </a:r>
            <a:endParaRPr lang="es-ES" sz="3600" dirty="0">
              <a:effectLst>
                <a:outerShdw blurRad="38100" dist="38100" dir="2700000" algn="tl">
                  <a:srgbClr val="000000">
                    <a:alpha val="43137"/>
                  </a:srgbClr>
                </a:outerShdw>
              </a:effectLst>
              <a:latin typeface="Kristen ITC" pitchFamily="66" charset="0"/>
            </a:endParaRPr>
          </a:p>
        </p:txBody>
      </p:sp>
      <p:sp>
        <p:nvSpPr>
          <p:cNvPr id="3" name="2 Marcador de contenido"/>
          <p:cNvSpPr>
            <a:spLocks noGrp="1"/>
          </p:cNvSpPr>
          <p:nvPr>
            <p:ph idx="1"/>
          </p:nvPr>
        </p:nvSpPr>
        <p:spPr>
          <a:xfrm rot="21044312">
            <a:off x="457550" y="1706310"/>
            <a:ext cx="8186766" cy="3686188"/>
          </a:xfrm>
          <a:solidFill>
            <a:srgbClr val="CC66FF"/>
          </a:solidFill>
          <a:ln w="57150">
            <a:solidFill>
              <a:schemeClr val="tx1"/>
            </a:solidFill>
          </a:ln>
        </p:spPr>
        <p:txBody>
          <a:bodyPr/>
          <a:lstStyle/>
          <a:p>
            <a:r>
              <a:rPr lang="es-ES" dirty="0" smtClean="0"/>
              <a:t> </a:t>
            </a:r>
            <a:r>
              <a:rPr lang="es-ES" u="sng" dirty="0" smtClean="0"/>
              <a:t>DEKRETUA:</a:t>
            </a:r>
            <a:endParaRPr lang="es-ES" dirty="0" smtClean="0"/>
          </a:p>
          <a:p>
            <a:pPr>
              <a:buNone/>
            </a:pPr>
            <a:r>
              <a:rPr lang="es-ES" dirty="0" smtClean="0"/>
              <a:t>    </a:t>
            </a:r>
            <a:r>
              <a:rPr lang="eu-ES" dirty="0" err="1" smtClean="0"/>
              <a:t>EAEan</a:t>
            </a:r>
            <a:r>
              <a:rPr lang="eu-ES" dirty="0" smtClean="0"/>
              <a:t>  ezartzen da eta hezkuntza oinarriak finkatzen dituen arau multzo bat da.  </a:t>
            </a:r>
            <a:r>
              <a:rPr lang="eu-ES" dirty="0" err="1" smtClean="0"/>
              <a:t>HH-ri</a:t>
            </a:r>
            <a:r>
              <a:rPr lang="eu-ES" dirty="0" smtClean="0"/>
              <a:t> egokitua dago.</a:t>
            </a:r>
          </a:p>
          <a:p>
            <a:pPr>
              <a:buNone/>
            </a:pPr>
            <a:r>
              <a:rPr lang="eu-ES" dirty="0" smtClean="0"/>
              <a:t>    Dokumentu honetan helburuak, antolamendua, curriculuma, ea, lantzen dira.</a:t>
            </a:r>
          </a:p>
          <a:p>
            <a:endParaRPr lang="es-ES" dirty="0" smtClean="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66FF33"/>
        </a:solidFill>
        <a:effectLst/>
      </p:bgPr>
    </p:bg>
    <p:spTree>
      <p:nvGrpSpPr>
        <p:cNvPr id="1" name=""/>
        <p:cNvGrpSpPr/>
        <p:nvPr/>
      </p:nvGrpSpPr>
      <p:grpSpPr>
        <a:xfrm>
          <a:off x="0" y="0"/>
          <a:ext cx="0" cy="0"/>
          <a:chOff x="0" y="0"/>
          <a:chExt cx="0" cy="0"/>
        </a:xfrm>
      </p:grpSpPr>
      <p:sp>
        <p:nvSpPr>
          <p:cNvPr id="2" name="1 Título"/>
          <p:cNvSpPr>
            <a:spLocks noGrp="1"/>
          </p:cNvSpPr>
          <p:nvPr>
            <p:ph type="ctrTitle"/>
          </p:nvPr>
        </p:nvSpPr>
        <p:spPr>
          <a:xfrm>
            <a:off x="500034" y="214290"/>
            <a:ext cx="7772400" cy="1285884"/>
          </a:xfrm>
        </p:spPr>
        <p:txBody>
          <a:bodyPr>
            <a:normAutofit fontScale="90000"/>
          </a:bodyPr>
          <a:lstStyle/>
          <a:p>
            <a:r>
              <a:rPr lang="es-ES" dirty="0" smtClean="0">
                <a:effectLst>
                  <a:outerShdw blurRad="38100" dist="38100" dir="2700000" algn="tl">
                    <a:srgbClr val="000000">
                      <a:alpha val="43137"/>
                    </a:srgbClr>
                  </a:outerShdw>
                </a:effectLst>
                <a:latin typeface="Kristen ITC" pitchFamily="66" charset="0"/>
              </a:rPr>
              <a:t>3-HHko </a:t>
            </a:r>
            <a:r>
              <a:rPr lang="es-ES" dirty="0" err="1" smtClean="0">
                <a:effectLst>
                  <a:outerShdw blurRad="38100" dist="38100" dir="2700000" algn="tl">
                    <a:srgbClr val="000000">
                      <a:alpha val="43137"/>
                    </a:srgbClr>
                  </a:outerShdw>
                </a:effectLst>
                <a:latin typeface="Kristen ITC" pitchFamily="66" charset="0"/>
              </a:rPr>
              <a:t>curriculuma</a:t>
            </a:r>
            <a:r>
              <a:rPr lang="es-ES" dirty="0" smtClean="0">
                <a:effectLst>
                  <a:outerShdw blurRad="38100" dist="38100" dir="2700000" algn="tl">
                    <a:srgbClr val="000000">
                      <a:alpha val="43137"/>
                    </a:srgbClr>
                  </a:outerShdw>
                </a:effectLst>
                <a:latin typeface="Kristen ITC" pitchFamily="66" charset="0"/>
              </a:rPr>
              <a:t> </a:t>
            </a:r>
            <a:r>
              <a:rPr lang="es-ES" dirty="0" err="1" smtClean="0">
                <a:effectLst>
                  <a:outerShdw blurRad="38100" dist="38100" dir="2700000" algn="tl">
                    <a:srgbClr val="000000">
                      <a:alpha val="43137"/>
                    </a:srgbClr>
                  </a:outerShdw>
                </a:effectLst>
                <a:latin typeface="Kristen ITC" pitchFamily="66" charset="0"/>
              </a:rPr>
              <a:t>cmap</a:t>
            </a:r>
            <a:r>
              <a:rPr lang="es-ES" dirty="0" smtClean="0">
                <a:effectLst>
                  <a:outerShdw blurRad="38100" dist="38100" dir="2700000" algn="tl">
                    <a:srgbClr val="000000">
                      <a:alpha val="43137"/>
                    </a:srgbClr>
                  </a:outerShdw>
                </a:effectLst>
                <a:latin typeface="Kristen ITC" pitchFamily="66" charset="0"/>
              </a:rPr>
              <a:t> batean (</a:t>
            </a:r>
            <a:r>
              <a:rPr lang="es-ES" dirty="0" err="1" smtClean="0">
                <a:effectLst>
                  <a:outerShdw blurRad="38100" dist="38100" dir="2700000" algn="tl">
                    <a:srgbClr val="000000">
                      <a:alpha val="43137"/>
                    </a:srgbClr>
                  </a:outerShdw>
                </a:effectLst>
                <a:latin typeface="Kristen ITC" pitchFamily="66" charset="0"/>
              </a:rPr>
              <a:t>interneten</a:t>
            </a:r>
            <a:r>
              <a:rPr lang="es-ES" dirty="0" smtClean="0">
                <a:effectLst>
                  <a:outerShdw blurRad="38100" dist="38100" dir="2700000" algn="tl">
                    <a:srgbClr val="000000">
                      <a:alpha val="43137"/>
                    </a:srgbClr>
                  </a:outerShdw>
                </a:effectLst>
                <a:latin typeface="Kristen ITC" pitchFamily="66" charset="0"/>
              </a:rPr>
              <a:t>)</a:t>
            </a:r>
            <a:endParaRPr lang="es-ES" dirty="0">
              <a:effectLst>
                <a:outerShdw blurRad="38100" dist="38100" dir="2700000" algn="tl">
                  <a:srgbClr val="000000">
                    <a:alpha val="43137"/>
                  </a:srgbClr>
                </a:outerShdw>
              </a:effectLst>
              <a:latin typeface="Kristen ITC" pitchFamily="66" charset="0"/>
            </a:endParaRPr>
          </a:p>
        </p:txBody>
      </p:sp>
      <p:sp>
        <p:nvSpPr>
          <p:cNvPr id="4" name="3 CuadroTexto"/>
          <p:cNvSpPr txBox="1"/>
          <p:nvPr/>
        </p:nvSpPr>
        <p:spPr>
          <a:xfrm rot="217818">
            <a:off x="819260" y="2285015"/>
            <a:ext cx="7643866" cy="2246769"/>
          </a:xfrm>
          <a:prstGeom prst="rect">
            <a:avLst/>
          </a:prstGeom>
          <a:solidFill>
            <a:srgbClr val="FFCC00"/>
          </a:solidFill>
          <a:ln w="38100">
            <a:solidFill>
              <a:schemeClr val="tx1"/>
            </a:solidFill>
          </a:ln>
        </p:spPr>
        <p:txBody>
          <a:bodyPr wrap="square" rtlCol="0">
            <a:spAutoFit/>
          </a:bodyPr>
          <a:lstStyle/>
          <a:p>
            <a:r>
              <a:rPr lang="es-ES" sz="2800" dirty="0" smtClean="0">
                <a:sym typeface="Wingdings" pitchFamily="2" charset="2"/>
              </a:rPr>
              <a:t>  </a:t>
            </a:r>
          </a:p>
          <a:p>
            <a:r>
              <a:rPr lang="es-ES" sz="2800" dirty="0" smtClean="0">
                <a:sym typeface="Wingdings" pitchFamily="2" charset="2"/>
              </a:rPr>
              <a:t>CURRICULUMAREN POWER POINTA (INTERNETEN, CMAP BATEAN DAGO).</a:t>
            </a:r>
          </a:p>
          <a:p>
            <a:endParaRPr lang="es-ES" sz="2800" dirty="0" smtClean="0">
              <a:sym typeface="Wingdings" pitchFamily="2" charset="2"/>
            </a:endParaRPr>
          </a:p>
          <a:p>
            <a:endParaRPr lang="es-ES" sz="2800" dirty="0">
              <a:sym typeface="Wingdings" pitchFamily="2" charset="2"/>
            </a:endParaRPr>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DD1D58"/>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357166"/>
            <a:ext cx="8229600" cy="1143008"/>
          </a:xfrm>
        </p:spPr>
        <p:txBody>
          <a:bodyPr>
            <a:normAutofit fontScale="90000"/>
          </a:bodyPr>
          <a:lstStyle/>
          <a:p>
            <a:r>
              <a:rPr lang="es-ES" dirty="0" smtClean="0">
                <a:effectLst>
                  <a:outerShdw blurRad="38100" dist="38100" dir="2700000" algn="tl">
                    <a:srgbClr val="000000">
                      <a:alpha val="43137"/>
                    </a:srgbClr>
                  </a:outerShdw>
                </a:effectLst>
                <a:latin typeface="Kristen ITC" pitchFamily="66" charset="0"/>
              </a:rPr>
              <a:t/>
            </a:r>
            <a:br>
              <a:rPr lang="es-ES" dirty="0" smtClean="0">
                <a:effectLst>
                  <a:outerShdw blurRad="38100" dist="38100" dir="2700000" algn="tl">
                    <a:srgbClr val="000000">
                      <a:alpha val="43137"/>
                    </a:srgbClr>
                  </a:outerShdw>
                </a:effectLst>
                <a:latin typeface="Kristen ITC" pitchFamily="66" charset="0"/>
              </a:rPr>
            </a:br>
            <a:r>
              <a:rPr lang="es-ES" sz="2200" dirty="0" smtClean="0">
                <a:solidFill>
                  <a:schemeClr val="bg1"/>
                </a:solidFill>
                <a:effectLst>
                  <a:outerShdw blurRad="38100" dist="38100" dir="2700000" algn="tl">
                    <a:srgbClr val="000000">
                      <a:alpha val="43137"/>
                    </a:srgbClr>
                  </a:outerShdw>
                </a:effectLst>
                <a:latin typeface="Kristen ITC" pitchFamily="66" charset="0"/>
              </a:rPr>
              <a:t>4-</a:t>
            </a:r>
            <a:r>
              <a:rPr lang="eu-ES" sz="2200" dirty="0" err="1" smtClean="0">
                <a:solidFill>
                  <a:schemeClr val="bg1"/>
                </a:solidFill>
                <a:effectLst>
                  <a:outerShdw blurRad="38100" dist="38100" dir="2700000" algn="tl">
                    <a:srgbClr val="000000">
                      <a:alpha val="43137"/>
                    </a:srgbClr>
                  </a:outerShdw>
                </a:effectLst>
                <a:latin typeface="Kristen ITC" pitchFamily="66" charset="0"/>
              </a:rPr>
              <a:t>HHko</a:t>
            </a:r>
            <a:r>
              <a:rPr lang="eu-ES" sz="2200" dirty="0" smtClean="0">
                <a:solidFill>
                  <a:schemeClr val="bg1"/>
                </a:solidFill>
                <a:effectLst>
                  <a:outerShdw blurRad="38100" dist="38100" dir="2700000" algn="tl">
                    <a:srgbClr val="000000">
                      <a:alpha val="43137"/>
                    </a:srgbClr>
                  </a:outerShdw>
                </a:effectLst>
                <a:latin typeface="Kristen ITC" pitchFamily="66" charset="0"/>
              </a:rPr>
              <a:t> etaparen eskema</a:t>
            </a:r>
            <a:br>
              <a:rPr lang="eu-ES" sz="2200" dirty="0" smtClean="0">
                <a:solidFill>
                  <a:schemeClr val="bg1"/>
                </a:solidFill>
                <a:effectLst>
                  <a:outerShdw blurRad="38100" dist="38100" dir="2700000" algn="tl">
                    <a:srgbClr val="000000">
                      <a:alpha val="43137"/>
                    </a:srgbClr>
                  </a:outerShdw>
                </a:effectLst>
                <a:latin typeface="Kristen ITC" pitchFamily="66" charset="0"/>
              </a:rPr>
            </a:br>
            <a:r>
              <a:rPr lang="eu-ES" sz="2200" b="1" u="sng" dirty="0" smtClean="0">
                <a:solidFill>
                  <a:schemeClr val="bg1"/>
                </a:solidFill>
                <a:effectLst>
                  <a:outerShdw blurRad="38100" dist="38100" dir="2700000" algn="tl">
                    <a:srgbClr val="000000">
                      <a:alpha val="43137"/>
                    </a:srgbClr>
                  </a:outerShdw>
                </a:effectLst>
                <a:latin typeface="Kristen ITC" pitchFamily="66" charset="0"/>
              </a:rPr>
              <a:t>Esperientzia eremuak </a:t>
            </a:r>
            <a:r>
              <a:rPr lang="eu-ES" sz="2200" b="1" u="sng" dirty="0" smtClean="0">
                <a:solidFill>
                  <a:schemeClr val="bg1"/>
                </a:solidFill>
                <a:effectLst>
                  <a:outerShdw blurRad="38100" dist="38100" dir="2700000" algn="tl">
                    <a:srgbClr val="000000">
                      <a:alpha val="43137"/>
                    </a:srgbClr>
                  </a:outerShdw>
                </a:effectLst>
                <a:latin typeface="Kristen ITC" pitchFamily="66" charset="0"/>
                <a:sym typeface="Wingdings" pitchFamily="2" charset="2"/>
              </a:rPr>
              <a:t> </a:t>
            </a:r>
            <a:r>
              <a:rPr lang="eu-ES" sz="2200" b="1" u="sng" dirty="0" err="1" smtClean="0">
                <a:solidFill>
                  <a:schemeClr val="bg1"/>
                </a:solidFill>
                <a:effectLst>
                  <a:outerShdw blurRad="38100" dist="38100" dir="2700000" algn="tl">
                    <a:srgbClr val="000000">
                      <a:alpha val="43137"/>
                    </a:srgbClr>
                  </a:outerShdw>
                </a:effectLst>
                <a:latin typeface="Kristen ITC" pitchFamily="66" charset="0"/>
                <a:sym typeface="Wingdings" pitchFamily="2" charset="2"/>
              </a:rPr>
              <a:t>norberen</a:t>
            </a:r>
            <a:r>
              <a:rPr lang="eu-ES" sz="2200" b="1" u="sng" dirty="0" smtClean="0">
                <a:solidFill>
                  <a:schemeClr val="bg1"/>
                </a:solidFill>
                <a:effectLst>
                  <a:outerShdw blurRad="38100" dist="38100" dir="2700000" algn="tl">
                    <a:srgbClr val="000000">
                      <a:alpha val="43137"/>
                    </a:srgbClr>
                  </a:outerShdw>
                </a:effectLst>
                <a:latin typeface="Kristen ITC" pitchFamily="66" charset="0"/>
                <a:sym typeface="Wingdings" pitchFamily="2" charset="2"/>
              </a:rPr>
              <a:t> ezaguera pertsonala</a:t>
            </a:r>
            <a:br>
              <a:rPr lang="eu-ES" sz="2200" b="1" u="sng" dirty="0" smtClean="0">
                <a:solidFill>
                  <a:schemeClr val="bg1"/>
                </a:solidFill>
                <a:effectLst>
                  <a:outerShdw blurRad="38100" dist="38100" dir="2700000" algn="tl">
                    <a:srgbClr val="000000">
                      <a:alpha val="43137"/>
                    </a:srgbClr>
                  </a:outerShdw>
                </a:effectLst>
                <a:latin typeface="Kristen ITC" pitchFamily="66" charset="0"/>
                <a:sym typeface="Wingdings" pitchFamily="2" charset="2"/>
              </a:rPr>
            </a:br>
            <a:r>
              <a:rPr lang="eu-ES" sz="2200" dirty="0" smtClean="0">
                <a:solidFill>
                  <a:schemeClr val="bg1"/>
                </a:solidFill>
                <a:effectLst>
                  <a:outerShdw blurRad="38100" dist="38100" dir="2700000" algn="tl">
                    <a:srgbClr val="000000">
                      <a:alpha val="43137"/>
                    </a:srgbClr>
                  </a:outerShdw>
                </a:effectLst>
                <a:latin typeface="Kristen ITC" pitchFamily="66" charset="0"/>
              </a:rPr>
              <a:t>(sarrera, helburuak, ebaluazioa irizpideak).</a:t>
            </a:r>
            <a:r>
              <a:rPr lang="es-ES" sz="3100" dirty="0" smtClean="0">
                <a:effectLst>
                  <a:outerShdw blurRad="38100" dist="38100" dir="2700000" algn="tl">
                    <a:srgbClr val="000000">
                      <a:alpha val="43137"/>
                    </a:srgbClr>
                  </a:outerShdw>
                </a:effectLst>
                <a:latin typeface="Kristen ITC" pitchFamily="66" charset="0"/>
              </a:rPr>
              <a:t/>
            </a:r>
            <a:br>
              <a:rPr lang="es-ES" sz="3100" dirty="0" smtClean="0">
                <a:effectLst>
                  <a:outerShdw blurRad="38100" dist="38100" dir="2700000" algn="tl">
                    <a:srgbClr val="000000">
                      <a:alpha val="43137"/>
                    </a:srgbClr>
                  </a:outerShdw>
                </a:effectLst>
                <a:latin typeface="Kristen ITC" pitchFamily="66" charset="0"/>
              </a:rPr>
            </a:br>
            <a:r>
              <a:rPr lang="es-ES" dirty="0" smtClean="0">
                <a:effectLst>
                  <a:outerShdw blurRad="38100" dist="38100" dir="2700000" algn="tl">
                    <a:srgbClr val="000000">
                      <a:alpha val="43137"/>
                    </a:srgbClr>
                  </a:outerShdw>
                </a:effectLst>
                <a:latin typeface="Kristen ITC" pitchFamily="66" charset="0"/>
              </a:rPr>
              <a:t/>
            </a:r>
            <a:br>
              <a:rPr lang="es-ES" dirty="0" smtClean="0">
                <a:effectLst>
                  <a:outerShdw blurRad="38100" dist="38100" dir="2700000" algn="tl">
                    <a:srgbClr val="000000">
                      <a:alpha val="43137"/>
                    </a:srgbClr>
                  </a:outerShdw>
                </a:effectLst>
                <a:latin typeface="Kristen ITC" pitchFamily="66" charset="0"/>
              </a:rPr>
            </a:br>
            <a:endParaRPr lang="es-ES" dirty="0">
              <a:effectLst>
                <a:outerShdw blurRad="38100" dist="38100" dir="2700000" algn="tl">
                  <a:srgbClr val="000000">
                    <a:alpha val="43137"/>
                  </a:srgbClr>
                </a:outerShdw>
              </a:effectLst>
              <a:latin typeface="Kristen ITC" pitchFamily="66" charset="0"/>
            </a:endParaRPr>
          </a:p>
        </p:txBody>
      </p:sp>
      <p:sp>
        <p:nvSpPr>
          <p:cNvPr id="3" name="2 Marcador de contenido"/>
          <p:cNvSpPr>
            <a:spLocks noGrp="1"/>
          </p:cNvSpPr>
          <p:nvPr>
            <p:ph idx="1"/>
          </p:nvPr>
        </p:nvSpPr>
        <p:spPr>
          <a:xfrm rot="293325">
            <a:off x="332671" y="2144673"/>
            <a:ext cx="8614430" cy="4366217"/>
          </a:xfrm>
          <a:solidFill>
            <a:schemeClr val="accent1">
              <a:lumMod val="60000"/>
              <a:lumOff val="40000"/>
            </a:schemeClr>
          </a:solidFill>
          <a:ln w="38100">
            <a:solidFill>
              <a:schemeClr val="tx1"/>
            </a:solidFill>
          </a:ln>
        </p:spPr>
        <p:txBody>
          <a:bodyPr>
            <a:normAutofit fontScale="55000" lnSpcReduction="20000"/>
          </a:bodyPr>
          <a:lstStyle/>
          <a:p>
            <a:pPr>
              <a:buNone/>
            </a:pPr>
            <a:r>
              <a:rPr lang="es-ES" b="1" i="1" u="sng" dirty="0" smtClean="0">
                <a:solidFill>
                  <a:srgbClr val="DD1D58"/>
                </a:solidFill>
              </a:rPr>
              <a:t>    </a:t>
            </a:r>
          </a:p>
          <a:p>
            <a:pPr>
              <a:buNone/>
            </a:pPr>
            <a:endParaRPr lang="es-ES" b="1" i="1" u="sng" dirty="0" smtClean="0">
              <a:solidFill>
                <a:srgbClr val="DD1D58"/>
              </a:solidFill>
            </a:endParaRPr>
          </a:p>
          <a:p>
            <a:pPr>
              <a:buNone/>
            </a:pPr>
            <a:r>
              <a:rPr lang="es-ES" b="1" i="1" u="sng" dirty="0" smtClean="0"/>
              <a:t>  </a:t>
            </a:r>
            <a:r>
              <a:rPr lang="es-ES" sz="4300" b="1" i="1" u="sng" dirty="0" smtClean="0"/>
              <a:t>NORBERAREN EZAGUERA ETA AUTONOMIA PERTSONALA (</a:t>
            </a:r>
            <a:r>
              <a:rPr lang="es-ES" sz="4300" b="1" i="1" u="sng" dirty="0" err="1" smtClean="0"/>
              <a:t>sarrera</a:t>
            </a:r>
            <a:r>
              <a:rPr lang="es-ES" sz="4300" b="1" i="1" u="sng" dirty="0" smtClean="0"/>
              <a:t>)</a:t>
            </a:r>
            <a:endParaRPr lang="es-ES" sz="4300" b="1" u="sng" dirty="0" smtClean="0"/>
          </a:p>
          <a:p>
            <a:pPr algn="just">
              <a:buNone/>
            </a:pPr>
            <a:r>
              <a:rPr lang="es-ES" sz="4300" dirty="0" smtClean="0"/>
              <a:t>        </a:t>
            </a:r>
            <a:r>
              <a:rPr lang="es-ES" sz="3600" dirty="0" err="1" smtClean="0"/>
              <a:t>Esperien</a:t>
            </a:r>
            <a:r>
              <a:rPr lang="eu-ES" sz="3600" dirty="0" err="1" smtClean="0"/>
              <a:t>tzia</a:t>
            </a:r>
            <a:r>
              <a:rPr lang="eu-ES" sz="3600" dirty="0" smtClean="0"/>
              <a:t> eremu</a:t>
            </a:r>
            <a:r>
              <a:rPr lang="es-ES" sz="3600" dirty="0" smtClean="0"/>
              <a:t> </a:t>
            </a:r>
            <a:r>
              <a:rPr lang="es-ES" sz="3600" dirty="0" err="1" smtClean="0"/>
              <a:t>honek</a:t>
            </a:r>
            <a:r>
              <a:rPr lang="es-ES" sz="3600" dirty="0" smtClean="0"/>
              <a:t>, </a:t>
            </a:r>
            <a:r>
              <a:rPr lang="eu-ES" sz="3600" dirty="0" smtClean="0"/>
              <a:t>haurrak, hezkun­tzako esku-hartzearen laguntzarekin eta pixkanaka, bere buruari buruz barneratzen duen ezagutza guztia biltzen du. Ezagu­tza horrek lagundu egingo dio haurrari bere nortasuna sendotzeko prozesuan, eta erabateko mendetasuna iza­tetik nahikoa autonomia izatera eramango duen bideko ibilbidean.</a:t>
            </a:r>
          </a:p>
          <a:p>
            <a:pPr algn="just">
              <a:buNone/>
            </a:pPr>
            <a:endParaRPr lang="eu-ES" sz="4300" b="1" dirty="0" smtClean="0"/>
          </a:p>
          <a:p>
            <a:pPr>
              <a:buNone/>
            </a:pPr>
            <a:endParaRPr lang="es-ES" sz="4300" b="1" dirty="0" smtClean="0">
              <a:solidFill>
                <a:srgbClr val="DD1D58"/>
              </a:solidFill>
            </a:endParaRPr>
          </a:p>
          <a:p>
            <a:pPr>
              <a:buNone/>
            </a:pPr>
            <a:r>
              <a:rPr lang="eu-ES" sz="4300" dirty="0" smtClean="0"/>
              <a:t> </a:t>
            </a:r>
            <a:endParaRPr lang="es-ES" sz="4300" dirty="0" smtClean="0"/>
          </a:p>
          <a:p>
            <a:pPr>
              <a:buFontTx/>
              <a:buChar char="-"/>
            </a:pPr>
            <a:endParaRPr lang="eu-ES" b="1" dirty="0" smtClean="0">
              <a:solidFill>
                <a:srgbClr val="7030A0"/>
              </a:solidFill>
            </a:endParaRPr>
          </a:p>
          <a:p>
            <a:pPr>
              <a:buNone/>
            </a:pPr>
            <a:endParaRPr lang="eu-ES" b="1" dirty="0" smtClean="0">
              <a:solidFill>
                <a:srgbClr val="7030A0"/>
              </a:solidFill>
            </a:endParaRPr>
          </a:p>
          <a:p>
            <a:endParaRPr lang="eu-ES" dirty="0" smtClean="0"/>
          </a:p>
          <a:p>
            <a:endParaRPr lang="eu-ES" dirty="0" smtClean="0"/>
          </a:p>
          <a:p>
            <a:endParaRPr lang="eu-ES" dirty="0" smtClean="0"/>
          </a:p>
          <a:p>
            <a:endParaRPr lang="eu-ES" dirty="0" smtClean="0"/>
          </a:p>
          <a:p>
            <a:endParaRPr lang="es-ES" dirty="0" smtClean="0"/>
          </a:p>
          <a:p>
            <a:pPr>
              <a:buNone/>
            </a:pPr>
            <a:endParaRPr lang="es-ES" dirty="0" smtClean="0"/>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DD1D58"/>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357166"/>
            <a:ext cx="8229600" cy="1143008"/>
          </a:xfrm>
        </p:spPr>
        <p:txBody>
          <a:bodyPr>
            <a:normAutofit fontScale="90000"/>
          </a:bodyPr>
          <a:lstStyle/>
          <a:p>
            <a:r>
              <a:rPr lang="es-ES" dirty="0" smtClean="0">
                <a:effectLst>
                  <a:outerShdw blurRad="38100" dist="38100" dir="2700000" algn="tl">
                    <a:srgbClr val="000000">
                      <a:alpha val="43137"/>
                    </a:srgbClr>
                  </a:outerShdw>
                </a:effectLst>
                <a:latin typeface="Kristen ITC" pitchFamily="66" charset="0"/>
              </a:rPr>
              <a:t/>
            </a:r>
            <a:br>
              <a:rPr lang="es-ES" dirty="0" smtClean="0">
                <a:effectLst>
                  <a:outerShdw blurRad="38100" dist="38100" dir="2700000" algn="tl">
                    <a:srgbClr val="000000">
                      <a:alpha val="43137"/>
                    </a:srgbClr>
                  </a:outerShdw>
                </a:effectLst>
                <a:latin typeface="Kristen ITC" pitchFamily="66" charset="0"/>
              </a:rPr>
            </a:br>
            <a:r>
              <a:rPr lang="es-ES" sz="2200" dirty="0" smtClean="0">
                <a:solidFill>
                  <a:schemeClr val="bg1"/>
                </a:solidFill>
                <a:effectLst>
                  <a:outerShdw blurRad="38100" dist="38100" dir="2700000" algn="tl">
                    <a:srgbClr val="000000">
                      <a:alpha val="43137"/>
                    </a:srgbClr>
                  </a:outerShdw>
                </a:effectLst>
                <a:latin typeface="Kristen ITC" pitchFamily="66" charset="0"/>
              </a:rPr>
              <a:t>4-</a:t>
            </a:r>
            <a:r>
              <a:rPr lang="eu-ES" sz="2200" dirty="0" err="1" smtClean="0">
                <a:solidFill>
                  <a:schemeClr val="bg1"/>
                </a:solidFill>
                <a:effectLst>
                  <a:outerShdw blurRad="38100" dist="38100" dir="2700000" algn="tl">
                    <a:srgbClr val="000000">
                      <a:alpha val="43137"/>
                    </a:srgbClr>
                  </a:outerShdw>
                </a:effectLst>
                <a:latin typeface="Kristen ITC" pitchFamily="66" charset="0"/>
              </a:rPr>
              <a:t>HHko</a:t>
            </a:r>
            <a:r>
              <a:rPr lang="eu-ES" sz="2200" dirty="0" smtClean="0">
                <a:solidFill>
                  <a:schemeClr val="bg1"/>
                </a:solidFill>
                <a:effectLst>
                  <a:outerShdw blurRad="38100" dist="38100" dir="2700000" algn="tl">
                    <a:srgbClr val="000000">
                      <a:alpha val="43137"/>
                    </a:srgbClr>
                  </a:outerShdw>
                </a:effectLst>
                <a:latin typeface="Kristen ITC" pitchFamily="66" charset="0"/>
              </a:rPr>
              <a:t> etaparen eskema</a:t>
            </a:r>
            <a:br>
              <a:rPr lang="eu-ES" sz="2200" dirty="0" smtClean="0">
                <a:solidFill>
                  <a:schemeClr val="bg1"/>
                </a:solidFill>
                <a:effectLst>
                  <a:outerShdw blurRad="38100" dist="38100" dir="2700000" algn="tl">
                    <a:srgbClr val="000000">
                      <a:alpha val="43137"/>
                    </a:srgbClr>
                  </a:outerShdw>
                </a:effectLst>
                <a:latin typeface="Kristen ITC" pitchFamily="66" charset="0"/>
              </a:rPr>
            </a:br>
            <a:r>
              <a:rPr lang="eu-ES" sz="2200" b="1" u="sng" dirty="0" smtClean="0">
                <a:solidFill>
                  <a:schemeClr val="bg1"/>
                </a:solidFill>
                <a:effectLst>
                  <a:outerShdw blurRad="38100" dist="38100" dir="2700000" algn="tl">
                    <a:srgbClr val="000000">
                      <a:alpha val="43137"/>
                    </a:srgbClr>
                  </a:outerShdw>
                </a:effectLst>
                <a:latin typeface="Kristen ITC" pitchFamily="66" charset="0"/>
              </a:rPr>
              <a:t>Esperientzia eremuak </a:t>
            </a:r>
            <a:r>
              <a:rPr lang="eu-ES" sz="2200" b="1" u="sng" dirty="0" smtClean="0">
                <a:solidFill>
                  <a:schemeClr val="bg1"/>
                </a:solidFill>
                <a:effectLst>
                  <a:outerShdw blurRad="38100" dist="38100" dir="2700000" algn="tl">
                    <a:srgbClr val="000000">
                      <a:alpha val="43137"/>
                    </a:srgbClr>
                  </a:outerShdw>
                </a:effectLst>
                <a:latin typeface="Kristen ITC" pitchFamily="66" charset="0"/>
                <a:sym typeface="Wingdings" pitchFamily="2" charset="2"/>
              </a:rPr>
              <a:t> </a:t>
            </a:r>
            <a:r>
              <a:rPr lang="eu-ES" sz="2200" b="1" u="sng" dirty="0" err="1" smtClean="0">
                <a:solidFill>
                  <a:schemeClr val="bg1"/>
                </a:solidFill>
                <a:effectLst>
                  <a:outerShdw blurRad="38100" dist="38100" dir="2700000" algn="tl">
                    <a:srgbClr val="000000">
                      <a:alpha val="43137"/>
                    </a:srgbClr>
                  </a:outerShdw>
                </a:effectLst>
                <a:latin typeface="Kristen ITC" pitchFamily="66" charset="0"/>
                <a:sym typeface="Wingdings" pitchFamily="2" charset="2"/>
              </a:rPr>
              <a:t>norberen</a:t>
            </a:r>
            <a:r>
              <a:rPr lang="eu-ES" sz="2200" b="1" u="sng" dirty="0" smtClean="0">
                <a:solidFill>
                  <a:schemeClr val="bg1"/>
                </a:solidFill>
                <a:effectLst>
                  <a:outerShdw blurRad="38100" dist="38100" dir="2700000" algn="tl">
                    <a:srgbClr val="000000">
                      <a:alpha val="43137"/>
                    </a:srgbClr>
                  </a:outerShdw>
                </a:effectLst>
                <a:latin typeface="Kristen ITC" pitchFamily="66" charset="0"/>
                <a:sym typeface="Wingdings" pitchFamily="2" charset="2"/>
              </a:rPr>
              <a:t> ezaguera pertsonala</a:t>
            </a:r>
            <a:br>
              <a:rPr lang="eu-ES" sz="2200" b="1" u="sng" dirty="0" smtClean="0">
                <a:solidFill>
                  <a:schemeClr val="bg1"/>
                </a:solidFill>
                <a:effectLst>
                  <a:outerShdw blurRad="38100" dist="38100" dir="2700000" algn="tl">
                    <a:srgbClr val="000000">
                      <a:alpha val="43137"/>
                    </a:srgbClr>
                  </a:outerShdw>
                </a:effectLst>
                <a:latin typeface="Kristen ITC" pitchFamily="66" charset="0"/>
                <a:sym typeface="Wingdings" pitchFamily="2" charset="2"/>
              </a:rPr>
            </a:br>
            <a:r>
              <a:rPr lang="eu-ES" sz="2200" dirty="0" smtClean="0">
                <a:solidFill>
                  <a:schemeClr val="bg1"/>
                </a:solidFill>
                <a:effectLst>
                  <a:outerShdw blurRad="38100" dist="38100" dir="2700000" algn="tl">
                    <a:srgbClr val="000000">
                      <a:alpha val="43137"/>
                    </a:srgbClr>
                  </a:outerShdw>
                </a:effectLst>
                <a:latin typeface="Kristen ITC" pitchFamily="66" charset="0"/>
              </a:rPr>
              <a:t>(sarrera, helburuak, ebaluazioa irizpideak).</a:t>
            </a:r>
            <a:r>
              <a:rPr lang="es-ES" sz="3100" dirty="0" smtClean="0">
                <a:effectLst>
                  <a:outerShdw blurRad="38100" dist="38100" dir="2700000" algn="tl">
                    <a:srgbClr val="000000">
                      <a:alpha val="43137"/>
                    </a:srgbClr>
                  </a:outerShdw>
                </a:effectLst>
                <a:latin typeface="Kristen ITC" pitchFamily="66" charset="0"/>
              </a:rPr>
              <a:t/>
            </a:r>
            <a:br>
              <a:rPr lang="es-ES" sz="3100" dirty="0" smtClean="0">
                <a:effectLst>
                  <a:outerShdw blurRad="38100" dist="38100" dir="2700000" algn="tl">
                    <a:srgbClr val="000000">
                      <a:alpha val="43137"/>
                    </a:srgbClr>
                  </a:outerShdw>
                </a:effectLst>
                <a:latin typeface="Kristen ITC" pitchFamily="66" charset="0"/>
              </a:rPr>
            </a:br>
            <a:r>
              <a:rPr lang="es-ES" dirty="0" smtClean="0">
                <a:effectLst>
                  <a:outerShdw blurRad="38100" dist="38100" dir="2700000" algn="tl">
                    <a:srgbClr val="000000">
                      <a:alpha val="43137"/>
                    </a:srgbClr>
                  </a:outerShdw>
                </a:effectLst>
                <a:latin typeface="Kristen ITC" pitchFamily="66" charset="0"/>
              </a:rPr>
              <a:t/>
            </a:r>
            <a:br>
              <a:rPr lang="es-ES" dirty="0" smtClean="0">
                <a:effectLst>
                  <a:outerShdw blurRad="38100" dist="38100" dir="2700000" algn="tl">
                    <a:srgbClr val="000000">
                      <a:alpha val="43137"/>
                    </a:srgbClr>
                  </a:outerShdw>
                </a:effectLst>
                <a:latin typeface="Kristen ITC" pitchFamily="66" charset="0"/>
              </a:rPr>
            </a:br>
            <a:endParaRPr lang="es-ES" dirty="0">
              <a:effectLst>
                <a:outerShdw blurRad="38100" dist="38100" dir="2700000" algn="tl">
                  <a:srgbClr val="000000">
                    <a:alpha val="43137"/>
                  </a:srgbClr>
                </a:outerShdw>
              </a:effectLst>
              <a:latin typeface="Kristen ITC" pitchFamily="66" charset="0"/>
            </a:endParaRPr>
          </a:p>
        </p:txBody>
      </p:sp>
      <p:sp>
        <p:nvSpPr>
          <p:cNvPr id="3" name="2 Marcador de contenido"/>
          <p:cNvSpPr>
            <a:spLocks noGrp="1"/>
          </p:cNvSpPr>
          <p:nvPr>
            <p:ph idx="1"/>
          </p:nvPr>
        </p:nvSpPr>
        <p:spPr>
          <a:xfrm rot="293325">
            <a:off x="378424" y="1855825"/>
            <a:ext cx="8614430" cy="3874059"/>
          </a:xfrm>
          <a:solidFill>
            <a:schemeClr val="accent1">
              <a:lumMod val="60000"/>
              <a:lumOff val="40000"/>
            </a:schemeClr>
          </a:solidFill>
          <a:ln w="38100">
            <a:solidFill>
              <a:schemeClr val="tx1"/>
            </a:solidFill>
          </a:ln>
        </p:spPr>
        <p:txBody>
          <a:bodyPr>
            <a:normAutofit fontScale="40000" lnSpcReduction="20000"/>
          </a:bodyPr>
          <a:lstStyle/>
          <a:p>
            <a:pPr>
              <a:buNone/>
            </a:pPr>
            <a:r>
              <a:rPr lang="es-ES" b="1" i="1" u="sng" dirty="0" smtClean="0">
                <a:solidFill>
                  <a:srgbClr val="DD1D58"/>
                </a:solidFill>
              </a:rPr>
              <a:t>      </a:t>
            </a:r>
            <a:endParaRPr lang="es-ES" sz="4300" b="1" i="1" u="sng" dirty="0" smtClean="0">
              <a:solidFill>
                <a:srgbClr val="DD1D58"/>
              </a:solidFill>
            </a:endParaRPr>
          </a:p>
          <a:p>
            <a:pPr>
              <a:buNone/>
            </a:pPr>
            <a:endParaRPr lang="eu-ES" sz="4300" b="1" dirty="0" smtClean="0">
              <a:solidFill>
                <a:srgbClr val="DD1D58"/>
              </a:solidFill>
            </a:endParaRPr>
          </a:p>
          <a:p>
            <a:pPr>
              <a:buNone/>
            </a:pPr>
            <a:r>
              <a:rPr lang="eu-ES" sz="6000" b="1" u="sng" dirty="0" smtClean="0"/>
              <a:t>NORBERAREN EZAGUERA ETA AUTONOMIA PERTSONALA (helburua) </a:t>
            </a:r>
          </a:p>
          <a:p>
            <a:pPr>
              <a:buNone/>
            </a:pPr>
            <a:endParaRPr lang="es-ES" sz="5100" b="1" dirty="0" smtClean="0"/>
          </a:p>
          <a:p>
            <a:pPr>
              <a:buNone/>
            </a:pPr>
            <a:r>
              <a:rPr lang="eu-ES" sz="4500" b="1" dirty="0" smtClean="0"/>
              <a:t>-Haurrak bere burua ezagutzea, autonomia pertsonaleko sentimenduak gara ditzan.</a:t>
            </a:r>
            <a:endParaRPr lang="es-ES" sz="4500" b="1" dirty="0" smtClean="0"/>
          </a:p>
          <a:p>
            <a:pPr>
              <a:buNone/>
            </a:pPr>
            <a:r>
              <a:rPr lang="eu-ES" sz="4500" b="1" dirty="0" smtClean="0"/>
              <a:t>-Gorputza kontrolatzen ikastea: mugimendu koordinazioa.</a:t>
            </a:r>
            <a:endParaRPr lang="es-ES" sz="4500" b="1" dirty="0" smtClean="0"/>
          </a:p>
          <a:p>
            <a:pPr>
              <a:buNone/>
            </a:pPr>
            <a:r>
              <a:rPr lang="eu-ES" sz="4500" b="1" dirty="0" smtClean="0"/>
              <a:t>-Beharrak, sentimenduak, emozioak … identifikatzea.</a:t>
            </a:r>
            <a:endParaRPr lang="es-ES" sz="4500" b="1" dirty="0" smtClean="0"/>
          </a:p>
          <a:p>
            <a:pPr>
              <a:buNone/>
            </a:pPr>
            <a:r>
              <a:rPr lang="eu-ES" sz="4500" b="1" dirty="0" smtClean="0"/>
              <a:t>-Lan errazak modu autonomoan egiteko gai izatea.</a:t>
            </a:r>
            <a:endParaRPr lang="es-ES" sz="4500" b="1" dirty="0" smtClean="0"/>
          </a:p>
          <a:p>
            <a:pPr>
              <a:buNone/>
            </a:pPr>
            <a:r>
              <a:rPr lang="eu-ES" sz="4500" b="1" dirty="0" smtClean="0"/>
              <a:t>-Estrategiak garatzea oinarrizko beharrak geroz eta modu autonomoagoan bete ditzan.</a:t>
            </a:r>
          </a:p>
          <a:p>
            <a:pPr>
              <a:buFontTx/>
              <a:buChar char="-"/>
            </a:pPr>
            <a:r>
              <a:rPr lang="eu-ES" sz="4500" b="1" dirty="0" smtClean="0">
                <a:solidFill>
                  <a:srgbClr val="7030A0"/>
                </a:solidFill>
              </a:rPr>
              <a:t>….</a:t>
            </a:r>
          </a:p>
          <a:p>
            <a:pPr>
              <a:buNone/>
            </a:pPr>
            <a:endParaRPr lang="es-ES" sz="4500" b="1" i="1" u="sng" dirty="0" smtClean="0"/>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DD1D58"/>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357166"/>
            <a:ext cx="8229600" cy="1143008"/>
          </a:xfrm>
        </p:spPr>
        <p:txBody>
          <a:bodyPr>
            <a:normAutofit fontScale="90000"/>
          </a:bodyPr>
          <a:lstStyle/>
          <a:p>
            <a:r>
              <a:rPr lang="es-ES" dirty="0" smtClean="0">
                <a:effectLst>
                  <a:outerShdw blurRad="38100" dist="38100" dir="2700000" algn="tl">
                    <a:srgbClr val="000000">
                      <a:alpha val="43137"/>
                    </a:srgbClr>
                  </a:outerShdw>
                </a:effectLst>
                <a:latin typeface="Kristen ITC" pitchFamily="66" charset="0"/>
              </a:rPr>
              <a:t/>
            </a:r>
            <a:br>
              <a:rPr lang="es-ES" dirty="0" smtClean="0">
                <a:effectLst>
                  <a:outerShdw blurRad="38100" dist="38100" dir="2700000" algn="tl">
                    <a:srgbClr val="000000">
                      <a:alpha val="43137"/>
                    </a:srgbClr>
                  </a:outerShdw>
                </a:effectLst>
                <a:latin typeface="Kristen ITC" pitchFamily="66" charset="0"/>
              </a:rPr>
            </a:br>
            <a:r>
              <a:rPr lang="es-ES" sz="2200" dirty="0" smtClean="0">
                <a:solidFill>
                  <a:schemeClr val="bg1"/>
                </a:solidFill>
                <a:effectLst>
                  <a:outerShdw blurRad="38100" dist="38100" dir="2700000" algn="tl">
                    <a:srgbClr val="000000">
                      <a:alpha val="43137"/>
                    </a:srgbClr>
                  </a:outerShdw>
                </a:effectLst>
                <a:latin typeface="Kristen ITC" pitchFamily="66" charset="0"/>
              </a:rPr>
              <a:t>4-</a:t>
            </a:r>
            <a:r>
              <a:rPr lang="eu-ES" sz="2200" dirty="0" err="1" smtClean="0">
                <a:solidFill>
                  <a:schemeClr val="bg1"/>
                </a:solidFill>
                <a:effectLst>
                  <a:outerShdw blurRad="38100" dist="38100" dir="2700000" algn="tl">
                    <a:srgbClr val="000000">
                      <a:alpha val="43137"/>
                    </a:srgbClr>
                  </a:outerShdw>
                </a:effectLst>
                <a:latin typeface="Kristen ITC" pitchFamily="66" charset="0"/>
              </a:rPr>
              <a:t>HHko</a:t>
            </a:r>
            <a:r>
              <a:rPr lang="eu-ES" sz="2200" dirty="0" smtClean="0">
                <a:solidFill>
                  <a:schemeClr val="bg1"/>
                </a:solidFill>
                <a:effectLst>
                  <a:outerShdw blurRad="38100" dist="38100" dir="2700000" algn="tl">
                    <a:srgbClr val="000000">
                      <a:alpha val="43137"/>
                    </a:srgbClr>
                  </a:outerShdw>
                </a:effectLst>
                <a:latin typeface="Kristen ITC" pitchFamily="66" charset="0"/>
              </a:rPr>
              <a:t> etaparen eskema</a:t>
            </a:r>
            <a:br>
              <a:rPr lang="eu-ES" sz="2200" dirty="0" smtClean="0">
                <a:solidFill>
                  <a:schemeClr val="bg1"/>
                </a:solidFill>
                <a:effectLst>
                  <a:outerShdw blurRad="38100" dist="38100" dir="2700000" algn="tl">
                    <a:srgbClr val="000000">
                      <a:alpha val="43137"/>
                    </a:srgbClr>
                  </a:outerShdw>
                </a:effectLst>
                <a:latin typeface="Kristen ITC" pitchFamily="66" charset="0"/>
              </a:rPr>
            </a:br>
            <a:r>
              <a:rPr lang="eu-ES" sz="2200" b="1" u="sng" dirty="0" smtClean="0">
                <a:solidFill>
                  <a:schemeClr val="bg1"/>
                </a:solidFill>
                <a:effectLst>
                  <a:outerShdw blurRad="38100" dist="38100" dir="2700000" algn="tl">
                    <a:srgbClr val="000000">
                      <a:alpha val="43137"/>
                    </a:srgbClr>
                  </a:outerShdw>
                </a:effectLst>
                <a:latin typeface="Kristen ITC" pitchFamily="66" charset="0"/>
              </a:rPr>
              <a:t>Esperientzia eremuak </a:t>
            </a:r>
            <a:r>
              <a:rPr lang="eu-ES" sz="2200" b="1" u="sng" dirty="0" smtClean="0">
                <a:solidFill>
                  <a:schemeClr val="bg1"/>
                </a:solidFill>
                <a:effectLst>
                  <a:outerShdw blurRad="38100" dist="38100" dir="2700000" algn="tl">
                    <a:srgbClr val="000000">
                      <a:alpha val="43137"/>
                    </a:srgbClr>
                  </a:outerShdw>
                </a:effectLst>
                <a:latin typeface="Kristen ITC" pitchFamily="66" charset="0"/>
                <a:sym typeface="Wingdings" pitchFamily="2" charset="2"/>
              </a:rPr>
              <a:t> </a:t>
            </a:r>
            <a:r>
              <a:rPr lang="eu-ES" sz="2200" b="1" u="sng" dirty="0" err="1" smtClean="0">
                <a:solidFill>
                  <a:schemeClr val="bg1"/>
                </a:solidFill>
                <a:effectLst>
                  <a:outerShdw blurRad="38100" dist="38100" dir="2700000" algn="tl">
                    <a:srgbClr val="000000">
                      <a:alpha val="43137"/>
                    </a:srgbClr>
                  </a:outerShdw>
                </a:effectLst>
                <a:latin typeface="Kristen ITC" pitchFamily="66" charset="0"/>
                <a:sym typeface="Wingdings" pitchFamily="2" charset="2"/>
              </a:rPr>
              <a:t>norberen</a:t>
            </a:r>
            <a:r>
              <a:rPr lang="eu-ES" sz="2200" b="1" u="sng" dirty="0" smtClean="0">
                <a:solidFill>
                  <a:schemeClr val="bg1"/>
                </a:solidFill>
                <a:effectLst>
                  <a:outerShdw blurRad="38100" dist="38100" dir="2700000" algn="tl">
                    <a:srgbClr val="000000">
                      <a:alpha val="43137"/>
                    </a:srgbClr>
                  </a:outerShdw>
                </a:effectLst>
                <a:latin typeface="Kristen ITC" pitchFamily="66" charset="0"/>
                <a:sym typeface="Wingdings" pitchFamily="2" charset="2"/>
              </a:rPr>
              <a:t> ezaguera pertsonala</a:t>
            </a:r>
            <a:br>
              <a:rPr lang="eu-ES" sz="2200" b="1" u="sng" dirty="0" smtClean="0">
                <a:solidFill>
                  <a:schemeClr val="bg1"/>
                </a:solidFill>
                <a:effectLst>
                  <a:outerShdw blurRad="38100" dist="38100" dir="2700000" algn="tl">
                    <a:srgbClr val="000000">
                      <a:alpha val="43137"/>
                    </a:srgbClr>
                  </a:outerShdw>
                </a:effectLst>
                <a:latin typeface="Kristen ITC" pitchFamily="66" charset="0"/>
                <a:sym typeface="Wingdings" pitchFamily="2" charset="2"/>
              </a:rPr>
            </a:br>
            <a:r>
              <a:rPr lang="eu-ES" sz="2200" dirty="0" smtClean="0">
                <a:solidFill>
                  <a:schemeClr val="bg1"/>
                </a:solidFill>
                <a:effectLst>
                  <a:outerShdw blurRad="38100" dist="38100" dir="2700000" algn="tl">
                    <a:srgbClr val="000000">
                      <a:alpha val="43137"/>
                    </a:srgbClr>
                  </a:outerShdw>
                </a:effectLst>
                <a:latin typeface="Kristen ITC" pitchFamily="66" charset="0"/>
              </a:rPr>
              <a:t>(sarrera, helburuak, ebaluazioa irizpideak).</a:t>
            </a:r>
            <a:r>
              <a:rPr lang="es-ES" sz="3100" dirty="0" smtClean="0">
                <a:effectLst>
                  <a:outerShdw blurRad="38100" dist="38100" dir="2700000" algn="tl">
                    <a:srgbClr val="000000">
                      <a:alpha val="43137"/>
                    </a:srgbClr>
                  </a:outerShdw>
                </a:effectLst>
                <a:latin typeface="Kristen ITC" pitchFamily="66" charset="0"/>
              </a:rPr>
              <a:t/>
            </a:r>
            <a:br>
              <a:rPr lang="es-ES" sz="3100" dirty="0" smtClean="0">
                <a:effectLst>
                  <a:outerShdw blurRad="38100" dist="38100" dir="2700000" algn="tl">
                    <a:srgbClr val="000000">
                      <a:alpha val="43137"/>
                    </a:srgbClr>
                  </a:outerShdw>
                </a:effectLst>
                <a:latin typeface="Kristen ITC" pitchFamily="66" charset="0"/>
              </a:rPr>
            </a:br>
            <a:r>
              <a:rPr lang="es-ES" dirty="0" smtClean="0">
                <a:effectLst>
                  <a:outerShdw blurRad="38100" dist="38100" dir="2700000" algn="tl">
                    <a:srgbClr val="000000">
                      <a:alpha val="43137"/>
                    </a:srgbClr>
                  </a:outerShdw>
                </a:effectLst>
                <a:latin typeface="Kristen ITC" pitchFamily="66" charset="0"/>
              </a:rPr>
              <a:t/>
            </a:r>
            <a:br>
              <a:rPr lang="es-ES" dirty="0" smtClean="0">
                <a:effectLst>
                  <a:outerShdw blurRad="38100" dist="38100" dir="2700000" algn="tl">
                    <a:srgbClr val="000000">
                      <a:alpha val="43137"/>
                    </a:srgbClr>
                  </a:outerShdw>
                </a:effectLst>
                <a:latin typeface="Kristen ITC" pitchFamily="66" charset="0"/>
              </a:rPr>
            </a:br>
            <a:endParaRPr lang="es-ES" dirty="0">
              <a:effectLst>
                <a:outerShdw blurRad="38100" dist="38100" dir="2700000" algn="tl">
                  <a:srgbClr val="000000">
                    <a:alpha val="43137"/>
                  </a:srgbClr>
                </a:outerShdw>
              </a:effectLst>
              <a:latin typeface="Kristen ITC" pitchFamily="66" charset="0"/>
            </a:endParaRPr>
          </a:p>
        </p:txBody>
      </p:sp>
      <p:sp>
        <p:nvSpPr>
          <p:cNvPr id="3" name="2 Marcador de contenido"/>
          <p:cNvSpPr>
            <a:spLocks noGrp="1"/>
          </p:cNvSpPr>
          <p:nvPr>
            <p:ph idx="1"/>
          </p:nvPr>
        </p:nvSpPr>
        <p:spPr>
          <a:xfrm rot="293325">
            <a:off x="197114" y="1414930"/>
            <a:ext cx="8781138" cy="5090174"/>
          </a:xfrm>
          <a:solidFill>
            <a:schemeClr val="accent1">
              <a:lumMod val="60000"/>
              <a:lumOff val="40000"/>
            </a:schemeClr>
          </a:solidFill>
          <a:ln w="38100">
            <a:solidFill>
              <a:schemeClr val="tx1"/>
            </a:solidFill>
          </a:ln>
        </p:spPr>
        <p:txBody>
          <a:bodyPr>
            <a:normAutofit fontScale="62500" lnSpcReduction="20000"/>
          </a:bodyPr>
          <a:lstStyle/>
          <a:p>
            <a:pPr>
              <a:buNone/>
            </a:pPr>
            <a:endParaRPr lang="es-ES" b="1" i="1" u="sng" dirty="0" smtClean="0"/>
          </a:p>
          <a:p>
            <a:pPr>
              <a:buNone/>
            </a:pPr>
            <a:endParaRPr lang="es-ES" b="1" i="1" u="sng" dirty="0" smtClean="0"/>
          </a:p>
          <a:p>
            <a:pPr>
              <a:buNone/>
            </a:pPr>
            <a:r>
              <a:rPr lang="es-ES" b="1" i="1" u="sng" dirty="0" smtClean="0"/>
              <a:t>NORBERAREN EZAGUERA ETA AUTONOMIA PERTSONALA (</a:t>
            </a:r>
            <a:r>
              <a:rPr lang="es-ES" b="1" i="1" u="sng" dirty="0" err="1" smtClean="0"/>
              <a:t>ebaluazioa</a:t>
            </a:r>
            <a:r>
              <a:rPr lang="es-ES" b="1" i="1" u="sng" dirty="0" smtClean="0"/>
              <a:t>)</a:t>
            </a:r>
            <a:endParaRPr lang="es-ES" dirty="0" smtClean="0"/>
          </a:p>
          <a:p>
            <a:pPr>
              <a:buNone/>
            </a:pPr>
            <a:endParaRPr lang="eu-ES" u="sng" dirty="0" smtClean="0"/>
          </a:p>
          <a:p>
            <a:pPr>
              <a:buNone/>
            </a:pPr>
            <a:r>
              <a:rPr lang="eu-ES" u="sng" dirty="0" smtClean="0"/>
              <a:t>Haur Hezkuntzako etaparako ebaluazio-irizpideak, oro har, behatu eta neur daitezkeen jokabideei buruzko adierazleetan zehazten dira.</a:t>
            </a:r>
          </a:p>
          <a:p>
            <a:pPr>
              <a:buNone/>
            </a:pPr>
            <a:endParaRPr lang="es-ES" dirty="0" smtClean="0"/>
          </a:p>
          <a:p>
            <a:pPr algn="just">
              <a:buNone/>
            </a:pPr>
            <a:r>
              <a:rPr lang="eu-ES" dirty="0" smtClean="0"/>
              <a:t> Norberaren ezaguera eta autonomia pertsonalean nola ebaluatzen da?</a:t>
            </a:r>
          </a:p>
          <a:p>
            <a:pPr algn="just">
              <a:buNone/>
            </a:pPr>
            <a:r>
              <a:rPr lang="eu-ES" dirty="0" smtClean="0"/>
              <a:t> Norberaren gorputz-eskemaren gero eta ezagutza doituagoa erakutsiz;</a:t>
            </a:r>
          </a:p>
          <a:p>
            <a:pPr algn="just">
              <a:buNone/>
            </a:pPr>
            <a:r>
              <a:rPr lang="eu-ES" dirty="0" smtClean="0"/>
              <a:t> mugimen- eta manipulazio-trebetasunak hobetu dituela azalduz; jolasetan</a:t>
            </a:r>
          </a:p>
          <a:p>
            <a:pPr algn="just">
              <a:buNone/>
            </a:pPr>
            <a:r>
              <a:rPr lang="eu-ES" dirty="0" smtClean="0"/>
              <a:t> parte hartuz, sentimenduak eta emo­zioak gero eta hobeto erregulatuz;</a:t>
            </a:r>
          </a:p>
          <a:p>
            <a:pPr algn="just">
              <a:buNone/>
            </a:pPr>
            <a:r>
              <a:rPr lang="eu-ES" dirty="0" smtClean="0"/>
              <a:t> aurrera egitea oinarrizko beharrak modu autonomoan betez, eta</a:t>
            </a:r>
          </a:p>
          <a:p>
            <a:pPr algn="just">
              <a:buNone/>
            </a:pPr>
            <a:r>
              <a:rPr lang="eu-ES" dirty="0" smtClean="0"/>
              <a:t> norberaren buruaren ongizateare­kiko eta zaintzarekiko interesa eta</a:t>
            </a:r>
          </a:p>
          <a:p>
            <a:pPr algn="just">
              <a:buNone/>
            </a:pPr>
            <a:r>
              <a:rPr lang="eu-ES" dirty="0" smtClean="0"/>
              <a:t> ekimena erakutsiz; eta amaitzeko, gero eta autonomia handiagoz,</a:t>
            </a:r>
          </a:p>
          <a:p>
            <a:pPr algn="just">
              <a:buNone/>
            </a:pPr>
            <a:r>
              <a:rPr lang="eu-ES" dirty="0" smtClean="0"/>
              <a:t> egunerokotasu­nari loturiko arazo errazak ebatziz.</a:t>
            </a:r>
            <a:endParaRPr lang="es-ES" dirty="0" smtClean="0"/>
          </a:p>
          <a:p>
            <a:pPr algn="just">
              <a:buNone/>
            </a:pPr>
            <a:r>
              <a:rPr lang="eu-ES" dirty="0" smtClean="0"/>
              <a:t> </a:t>
            </a:r>
            <a:endParaRPr lang="es-ES" dirty="0" smtClean="0"/>
          </a:p>
          <a:p>
            <a:pPr>
              <a:buFontTx/>
              <a:buChar char="-"/>
            </a:pPr>
            <a:endParaRPr lang="eu-ES" b="1" dirty="0" smtClean="0">
              <a:solidFill>
                <a:srgbClr val="7030A0"/>
              </a:solidFill>
            </a:endParaRPr>
          </a:p>
          <a:p>
            <a:pPr>
              <a:buNone/>
            </a:pPr>
            <a:endParaRPr lang="eu-ES" b="1" dirty="0" smtClean="0">
              <a:solidFill>
                <a:srgbClr val="7030A0"/>
              </a:solidFill>
            </a:endParaRPr>
          </a:p>
          <a:p>
            <a:endParaRPr lang="eu-ES" dirty="0" smtClean="0"/>
          </a:p>
          <a:p>
            <a:endParaRPr lang="eu-ES" dirty="0" smtClean="0"/>
          </a:p>
          <a:p>
            <a:endParaRPr lang="eu-ES" dirty="0" smtClean="0"/>
          </a:p>
          <a:p>
            <a:endParaRPr lang="eu-ES" dirty="0" smtClean="0"/>
          </a:p>
          <a:p>
            <a:endParaRPr lang="es-ES" dirty="0" smtClean="0"/>
          </a:p>
          <a:p>
            <a:pPr>
              <a:buNone/>
            </a:pPr>
            <a:endParaRPr lang="es-ES" dirty="0" smtClean="0"/>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357166"/>
            <a:ext cx="8229600" cy="1143008"/>
          </a:xfrm>
        </p:spPr>
        <p:txBody>
          <a:bodyPr>
            <a:normAutofit fontScale="90000"/>
          </a:bodyPr>
          <a:lstStyle/>
          <a:p>
            <a:r>
              <a:rPr lang="es-ES" dirty="0" smtClean="0">
                <a:effectLst>
                  <a:outerShdw blurRad="38100" dist="38100" dir="2700000" algn="tl">
                    <a:srgbClr val="000000">
                      <a:alpha val="43137"/>
                    </a:srgbClr>
                  </a:outerShdw>
                </a:effectLst>
                <a:latin typeface="Kristen ITC" pitchFamily="66" charset="0"/>
              </a:rPr>
              <a:t/>
            </a:r>
            <a:br>
              <a:rPr lang="es-ES" dirty="0" smtClean="0">
                <a:effectLst>
                  <a:outerShdw blurRad="38100" dist="38100" dir="2700000" algn="tl">
                    <a:srgbClr val="000000">
                      <a:alpha val="43137"/>
                    </a:srgbClr>
                  </a:outerShdw>
                </a:effectLst>
                <a:latin typeface="Kristen ITC" pitchFamily="66" charset="0"/>
              </a:rPr>
            </a:br>
            <a:r>
              <a:rPr lang="es-ES" sz="2200" dirty="0" smtClean="0">
                <a:solidFill>
                  <a:schemeClr val="bg1"/>
                </a:solidFill>
                <a:effectLst>
                  <a:outerShdw blurRad="38100" dist="38100" dir="2700000" algn="tl">
                    <a:srgbClr val="000000">
                      <a:alpha val="43137"/>
                    </a:srgbClr>
                  </a:outerShdw>
                </a:effectLst>
                <a:latin typeface="Kristen ITC" pitchFamily="66" charset="0"/>
              </a:rPr>
              <a:t>4-</a:t>
            </a:r>
            <a:r>
              <a:rPr lang="eu-ES" sz="2200" dirty="0" err="1" smtClean="0">
                <a:solidFill>
                  <a:schemeClr val="bg1"/>
                </a:solidFill>
                <a:effectLst>
                  <a:outerShdw blurRad="38100" dist="38100" dir="2700000" algn="tl">
                    <a:srgbClr val="000000">
                      <a:alpha val="43137"/>
                    </a:srgbClr>
                  </a:outerShdw>
                </a:effectLst>
                <a:latin typeface="Kristen ITC" pitchFamily="66" charset="0"/>
              </a:rPr>
              <a:t>HHko</a:t>
            </a:r>
            <a:r>
              <a:rPr lang="eu-ES" sz="2200" dirty="0" smtClean="0">
                <a:solidFill>
                  <a:schemeClr val="bg1"/>
                </a:solidFill>
                <a:effectLst>
                  <a:outerShdw blurRad="38100" dist="38100" dir="2700000" algn="tl">
                    <a:srgbClr val="000000">
                      <a:alpha val="43137"/>
                    </a:srgbClr>
                  </a:outerShdw>
                </a:effectLst>
                <a:latin typeface="Kristen ITC" pitchFamily="66" charset="0"/>
              </a:rPr>
              <a:t> etaparen eskema</a:t>
            </a:r>
            <a:br>
              <a:rPr lang="eu-ES" sz="2200" dirty="0" smtClean="0">
                <a:solidFill>
                  <a:schemeClr val="bg1"/>
                </a:solidFill>
                <a:effectLst>
                  <a:outerShdw blurRad="38100" dist="38100" dir="2700000" algn="tl">
                    <a:srgbClr val="000000">
                      <a:alpha val="43137"/>
                    </a:srgbClr>
                  </a:outerShdw>
                </a:effectLst>
                <a:latin typeface="Kristen ITC" pitchFamily="66" charset="0"/>
              </a:rPr>
            </a:br>
            <a:r>
              <a:rPr lang="eu-ES" sz="2200" b="1" u="sng" dirty="0" smtClean="0">
                <a:solidFill>
                  <a:schemeClr val="bg1"/>
                </a:solidFill>
                <a:effectLst>
                  <a:outerShdw blurRad="38100" dist="38100" dir="2700000" algn="tl">
                    <a:srgbClr val="000000">
                      <a:alpha val="43137"/>
                    </a:srgbClr>
                  </a:outerShdw>
                </a:effectLst>
                <a:latin typeface="Kristen ITC" pitchFamily="66" charset="0"/>
              </a:rPr>
              <a:t>Esperientzia eremuak </a:t>
            </a:r>
            <a:r>
              <a:rPr lang="eu-ES" sz="2200" b="1" u="sng" dirty="0" smtClean="0">
                <a:solidFill>
                  <a:schemeClr val="bg1"/>
                </a:solidFill>
                <a:effectLst>
                  <a:outerShdw blurRad="38100" dist="38100" dir="2700000" algn="tl">
                    <a:srgbClr val="000000">
                      <a:alpha val="43137"/>
                    </a:srgbClr>
                  </a:outerShdw>
                </a:effectLst>
                <a:latin typeface="Kristen ITC" pitchFamily="66" charset="0"/>
                <a:sym typeface="Wingdings" pitchFamily="2" charset="2"/>
              </a:rPr>
              <a:t> ingurumenaren ezaguera</a:t>
            </a:r>
            <a:br>
              <a:rPr lang="eu-ES" sz="2200" b="1" u="sng" dirty="0" smtClean="0">
                <a:solidFill>
                  <a:schemeClr val="bg1"/>
                </a:solidFill>
                <a:effectLst>
                  <a:outerShdw blurRad="38100" dist="38100" dir="2700000" algn="tl">
                    <a:srgbClr val="000000">
                      <a:alpha val="43137"/>
                    </a:srgbClr>
                  </a:outerShdw>
                </a:effectLst>
                <a:latin typeface="Kristen ITC" pitchFamily="66" charset="0"/>
                <a:sym typeface="Wingdings" pitchFamily="2" charset="2"/>
              </a:rPr>
            </a:br>
            <a:r>
              <a:rPr lang="eu-ES" sz="2200" dirty="0" smtClean="0">
                <a:solidFill>
                  <a:schemeClr val="bg1"/>
                </a:solidFill>
                <a:effectLst>
                  <a:outerShdw blurRad="38100" dist="38100" dir="2700000" algn="tl">
                    <a:srgbClr val="000000">
                      <a:alpha val="43137"/>
                    </a:srgbClr>
                  </a:outerShdw>
                </a:effectLst>
                <a:latin typeface="Kristen ITC" pitchFamily="66" charset="0"/>
              </a:rPr>
              <a:t>(sarrera, helburuak, ebaluazioa irizpideak).</a:t>
            </a:r>
            <a:r>
              <a:rPr lang="es-ES" sz="3100" dirty="0" smtClean="0">
                <a:effectLst>
                  <a:outerShdw blurRad="38100" dist="38100" dir="2700000" algn="tl">
                    <a:srgbClr val="000000">
                      <a:alpha val="43137"/>
                    </a:srgbClr>
                  </a:outerShdw>
                </a:effectLst>
                <a:latin typeface="Kristen ITC" pitchFamily="66" charset="0"/>
              </a:rPr>
              <a:t/>
            </a:r>
            <a:br>
              <a:rPr lang="es-ES" sz="3100" dirty="0" smtClean="0">
                <a:effectLst>
                  <a:outerShdw blurRad="38100" dist="38100" dir="2700000" algn="tl">
                    <a:srgbClr val="000000">
                      <a:alpha val="43137"/>
                    </a:srgbClr>
                  </a:outerShdw>
                </a:effectLst>
                <a:latin typeface="Kristen ITC" pitchFamily="66" charset="0"/>
              </a:rPr>
            </a:br>
            <a:r>
              <a:rPr lang="es-ES" dirty="0" smtClean="0">
                <a:effectLst>
                  <a:outerShdw blurRad="38100" dist="38100" dir="2700000" algn="tl">
                    <a:srgbClr val="000000">
                      <a:alpha val="43137"/>
                    </a:srgbClr>
                  </a:outerShdw>
                </a:effectLst>
                <a:latin typeface="Kristen ITC" pitchFamily="66" charset="0"/>
              </a:rPr>
              <a:t/>
            </a:r>
            <a:br>
              <a:rPr lang="es-ES" dirty="0" smtClean="0">
                <a:effectLst>
                  <a:outerShdw blurRad="38100" dist="38100" dir="2700000" algn="tl">
                    <a:srgbClr val="000000">
                      <a:alpha val="43137"/>
                    </a:srgbClr>
                  </a:outerShdw>
                </a:effectLst>
                <a:latin typeface="Kristen ITC" pitchFamily="66" charset="0"/>
              </a:rPr>
            </a:br>
            <a:endParaRPr lang="es-ES" dirty="0">
              <a:effectLst>
                <a:outerShdw blurRad="38100" dist="38100" dir="2700000" algn="tl">
                  <a:srgbClr val="000000">
                    <a:alpha val="43137"/>
                  </a:srgbClr>
                </a:outerShdw>
              </a:effectLst>
              <a:latin typeface="Kristen ITC" pitchFamily="66" charset="0"/>
            </a:endParaRPr>
          </a:p>
        </p:txBody>
      </p:sp>
      <p:sp>
        <p:nvSpPr>
          <p:cNvPr id="3" name="2 Marcador de contenido"/>
          <p:cNvSpPr>
            <a:spLocks noGrp="1"/>
          </p:cNvSpPr>
          <p:nvPr>
            <p:ph idx="1"/>
          </p:nvPr>
        </p:nvSpPr>
        <p:spPr>
          <a:xfrm rot="293325">
            <a:off x="363519" y="1422033"/>
            <a:ext cx="8614430" cy="5090174"/>
          </a:xfrm>
          <a:solidFill>
            <a:srgbClr val="CC00CC"/>
          </a:solidFill>
          <a:ln w="38100">
            <a:solidFill>
              <a:schemeClr val="tx1"/>
            </a:solidFill>
          </a:ln>
        </p:spPr>
        <p:txBody>
          <a:bodyPr>
            <a:normAutofit fontScale="85000" lnSpcReduction="10000"/>
          </a:bodyPr>
          <a:lstStyle/>
          <a:p>
            <a:pPr>
              <a:buNone/>
            </a:pPr>
            <a:endParaRPr lang="es-ES" b="1" i="1" u="sng" dirty="0" smtClean="0"/>
          </a:p>
          <a:p>
            <a:pPr>
              <a:buNone/>
            </a:pPr>
            <a:r>
              <a:rPr lang="eu-ES" u="sng" dirty="0" smtClean="0"/>
              <a:t> INGURUAREN EZAGUERA (sarrera)</a:t>
            </a:r>
          </a:p>
          <a:p>
            <a:pPr>
              <a:buNone/>
            </a:pPr>
            <a:endParaRPr lang="es-ES" dirty="0" smtClean="0"/>
          </a:p>
          <a:p>
            <a:pPr algn="just">
              <a:buNone/>
            </a:pPr>
            <a:r>
              <a:rPr lang="eu-ES" dirty="0" smtClean="0"/>
              <a:t>    Esperientzia-eremu hau ingurune naturala, fisikoa eta soziala osatzen duten testuinguruen gaineko eza­guera gero eta doituagoa eraikitzeari dagokio. Ezaguera horrek berekin dakar errealitatearen adierazpen zehatza egitea, ingurunearen zati garen sentimendua garatzea eta ingurunea osatzen duten elementuak errespetatzea, eta haiekiko interesa izatea eta behar bezala balioestea.</a:t>
            </a:r>
            <a:endParaRPr lang="es-ES" dirty="0" smtClean="0"/>
          </a:p>
          <a:p>
            <a:pPr algn="just">
              <a:buNone/>
            </a:pPr>
            <a:endParaRPr lang="es-ES" b="1" i="1" u="sng" dirty="0" smtClean="0"/>
          </a:p>
          <a:p>
            <a:pPr algn="just">
              <a:buNone/>
            </a:pPr>
            <a:r>
              <a:rPr lang="eu-ES" dirty="0" smtClean="0"/>
              <a:t> </a:t>
            </a:r>
            <a:endParaRPr lang="es-ES" dirty="0" smtClean="0"/>
          </a:p>
          <a:p>
            <a:pPr>
              <a:buFontTx/>
              <a:buChar char="-"/>
            </a:pPr>
            <a:endParaRPr lang="eu-ES" b="1" dirty="0" smtClean="0">
              <a:solidFill>
                <a:srgbClr val="7030A0"/>
              </a:solidFill>
            </a:endParaRPr>
          </a:p>
          <a:p>
            <a:pPr>
              <a:buNone/>
            </a:pPr>
            <a:endParaRPr lang="eu-ES" b="1" dirty="0" smtClean="0">
              <a:solidFill>
                <a:srgbClr val="7030A0"/>
              </a:solidFill>
            </a:endParaRPr>
          </a:p>
          <a:p>
            <a:endParaRPr lang="eu-ES" dirty="0" smtClean="0"/>
          </a:p>
          <a:p>
            <a:endParaRPr lang="eu-ES" dirty="0" smtClean="0"/>
          </a:p>
          <a:p>
            <a:endParaRPr lang="eu-ES" dirty="0" smtClean="0"/>
          </a:p>
          <a:p>
            <a:endParaRPr lang="eu-ES" dirty="0" smtClean="0"/>
          </a:p>
          <a:p>
            <a:endParaRPr lang="es-ES" dirty="0" smtClean="0"/>
          </a:p>
          <a:p>
            <a:pPr>
              <a:buNone/>
            </a:pPr>
            <a:endParaRPr lang="es-ES" dirty="0" smtClean="0"/>
          </a:p>
        </p:txBody>
      </p:sp>
    </p:spTree>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313</TotalTime>
  <Words>2094</Words>
  <Application>Microsoft Office PowerPoint</Application>
  <PresentationFormat>Presentación en pantalla (4:3)</PresentationFormat>
  <Paragraphs>355</Paragraphs>
  <Slides>35</Slides>
  <Notes>0</Notes>
  <HiddenSlides>0</HiddenSlides>
  <MMClips>0</MMClips>
  <ScaleCrop>false</ScaleCrop>
  <HeadingPairs>
    <vt:vector size="4" baseType="variant">
      <vt:variant>
        <vt:lpstr>Tema</vt:lpstr>
      </vt:variant>
      <vt:variant>
        <vt:i4>1</vt:i4>
      </vt:variant>
      <vt:variant>
        <vt:lpstr>Títulos de diapositiva</vt:lpstr>
      </vt:variant>
      <vt:variant>
        <vt:i4>35</vt:i4>
      </vt:variant>
    </vt:vector>
  </HeadingPairs>
  <TitlesOfParts>
    <vt:vector size="36" baseType="lpstr">
      <vt:lpstr>Tema de Office</vt:lpstr>
      <vt:lpstr>Diapositiva 1</vt:lpstr>
      <vt:lpstr>AURKIBIDEA</vt:lpstr>
      <vt:lpstr>1-Dekretuaren ibilbidea Cmap batean. </vt:lpstr>
      <vt:lpstr>1- DEKRETUA (12-2009)</vt:lpstr>
      <vt:lpstr>3-HHko curriculuma cmap batean (interneten)</vt:lpstr>
      <vt:lpstr> 4-HHko etaparen eskema Esperientzia eremuak  norberen ezaguera pertsonala (sarrera, helburuak, ebaluazioa irizpideak).  </vt:lpstr>
      <vt:lpstr> 4-HHko etaparen eskema Esperientzia eremuak  norberen ezaguera pertsonala (sarrera, helburuak, ebaluazioa irizpideak).  </vt:lpstr>
      <vt:lpstr> 4-HHko etaparen eskema Esperientzia eremuak  norberen ezaguera pertsonala (sarrera, helburuak, ebaluazioa irizpideak).  </vt:lpstr>
      <vt:lpstr> 4-HHko etaparen eskema Esperientzia eremuak  ingurumenaren ezaguera (sarrera, helburuak, ebaluazioa irizpideak).  </vt:lpstr>
      <vt:lpstr> 4-HHko etaparen eskema Esperientzia eremuak  ingurumenaren ezaguera (sarrera, helburuak, ebaluazioa irizpideak).  </vt:lpstr>
      <vt:lpstr> 4-HHko etaparen eskema Esperientzia eremuak  ingurumenaren ezaguera (sarrera, helburuak, ebaluazioa irizpideak).  </vt:lpstr>
      <vt:lpstr> 4-HHko etaparen eskema Esperientzia eremuak  ingurumenaren ezaguera (sarrera, helburuak, ebaluazioa irizpideak).  </vt:lpstr>
      <vt:lpstr> 4-HHko etaparen eskema Esperientzia eremuak  ingurumenaren ezaguera (sarrera, helburuak, ebaluazioa irizpideak).  </vt:lpstr>
      <vt:lpstr> 4-HHko etaparen eskema Esperientzia eremuak  ingurumenaren ezaguera (sarrera, helburuak, ebaluazioa irizpideak).  </vt:lpstr>
      <vt:lpstr>4-HHko etaparen eskema b)  printzipio metodologikoak ORIENTABIDE METODOLOGIKOAK ETA EBALUAZIORAKO ORIENTABIDEAK  Ikasleengan ikaskuntza esanguratsuak sustatuko dituzten irakaskuntza-prozesuak hezkuntza xedeak eta helburuetan ezarritako gaitasunak garatzea izango dira irakasle talde bitzaren erreferenteak.   Irakasle taldeak erabaki beharko du ikasketa prozesuan esku hartzen duten aldagaiak, eta hobekien erantzungo dieten jardute didaktikoak aukeratu beharko dituzte.   Haurrak adin horietan nolakoak diren eta nola ikasten duten ikusita esku-hartze egoki bat emateko honako printzipio metodologikoak izan beharko dute erreferentzi bezala:  </vt:lpstr>
      <vt:lpstr>4-HHko etaparen eskema b)  printzipio metodologikoak </vt:lpstr>
      <vt:lpstr>4-HHko etaparen eskema b)  printzipio metodologikoak</vt:lpstr>
      <vt:lpstr>4-HHko etaparen eskema b)  printzipio metodologikoak</vt:lpstr>
      <vt:lpstr>4-HHko etaparen eskema b)  printzipio metodologikoak</vt:lpstr>
      <vt:lpstr>4-HHko etaparen eskema b)  printzipio metodologikoak</vt:lpstr>
      <vt:lpstr>4-HHko etaparen eskema b)  printzipio metodologikoak</vt:lpstr>
      <vt:lpstr>4-HHko etaparen eskema b)  printzipio metodologikoak</vt:lpstr>
      <vt:lpstr>5-Dekretuan (curriculumean) izan diren aldaketak.</vt:lpstr>
      <vt:lpstr>5-Dekretuan (curriculumean) izan diren aldaketak.</vt:lpstr>
      <vt:lpstr>5-Dekretuan (curriculumean) izan diren aldaketak.</vt:lpstr>
      <vt:lpstr>6-Dekretuaren  glosarioa.</vt:lpstr>
      <vt:lpstr>6-Dekretuaren  glosarioa.</vt:lpstr>
      <vt:lpstr>6-Dekretuaren  glosarioa.</vt:lpstr>
      <vt:lpstr>6-Dekretuaren  glosarioa.</vt:lpstr>
      <vt:lpstr>6-Dekretuaren  glosarioa.</vt:lpstr>
      <vt:lpstr>6-Dekretuaren  glosarioa.</vt:lpstr>
      <vt:lpstr>6-Dekretuaren  glosarioa.</vt:lpstr>
      <vt:lpstr>6-Dekretuaren  glosarioa.</vt:lpstr>
      <vt:lpstr>7-Bibliografia. .</vt:lpstr>
      <vt:lpstr>Diapositiva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Pello</dc:creator>
  <cp:lastModifiedBy>Maite</cp:lastModifiedBy>
  <cp:revision>60</cp:revision>
  <dcterms:created xsi:type="dcterms:W3CDTF">2010-05-18T08:34:10Z</dcterms:created>
  <dcterms:modified xsi:type="dcterms:W3CDTF">2010-10-03T15:41:37Z</dcterms:modified>
</cp:coreProperties>
</file>