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1" r:id="rId3"/>
    <p:sldId id="362" r:id="rId4"/>
    <p:sldId id="363" r:id="rId5"/>
    <p:sldId id="263" r:id="rId6"/>
    <p:sldId id="276" r:id="rId7"/>
    <p:sldId id="337" r:id="rId8"/>
    <p:sldId id="338" r:id="rId9"/>
    <p:sldId id="344" r:id="rId10"/>
    <p:sldId id="346" r:id="rId11"/>
    <p:sldId id="364" r:id="rId12"/>
    <p:sldId id="367" r:id="rId13"/>
    <p:sldId id="369" r:id="rId14"/>
    <p:sldId id="370" r:id="rId15"/>
    <p:sldId id="371" r:id="rId16"/>
    <p:sldId id="368" r:id="rId17"/>
    <p:sldId id="374" r:id="rId18"/>
    <p:sldId id="372" r:id="rId19"/>
    <p:sldId id="375" r:id="rId20"/>
    <p:sldId id="377" r:id="rId21"/>
    <p:sldId id="347" r:id="rId22"/>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EFEF"/>
    <a:srgbClr val="FFD9D9"/>
    <a:srgbClr val="FFD5EA"/>
    <a:srgbClr val="FFF2D5"/>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90929" autoAdjust="0"/>
  </p:normalViewPr>
  <p:slideViewPr>
    <p:cSldViewPr>
      <p:cViewPr varScale="1">
        <p:scale>
          <a:sx n="78" d="100"/>
          <a:sy n="78" d="100"/>
        </p:scale>
        <p:origin x="-6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9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725DFCC-08DA-448B-B5A3-98A9A16639A7}"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02F9CB0-2829-40F8-A60B-47DB55247617}"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715F91A-D5D5-4D6F-B745-869F731FB3D1}"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1E8E875-22AD-4EB9-901F-2E038295D95B}"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788C46A-302A-4952-9BEA-353F27F49CB8}"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B51DA0D-3331-4E69-AAC4-139956D44274}"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BC2A632E-A4D3-4E49-A7AF-D8BD20D364BD}"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D889190-4E5A-4779-A58F-0B8FE01E1B9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F9A487B-8A2A-472B-B88D-2DC7A939933B}"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BD4A838-06C8-4C52-A9B3-8982788770A2}"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966724C-F4DB-4313-96E9-ADF8195A573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70328D-B572-4CCC-925D-B6A1709A2EB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01190J"/>
          <p:cNvPicPr>
            <a:picLocks noChangeAspect="1" noChangeArrowheads="1"/>
          </p:cNvPicPr>
          <p:nvPr/>
        </p:nvPicPr>
        <p:blipFill>
          <a:blip r:embed="rId2" cstate="print"/>
          <a:srcRect/>
          <a:stretch>
            <a:fillRect/>
          </a:stretch>
        </p:blipFill>
        <p:spPr bwMode="auto">
          <a:xfrm>
            <a:off x="0" y="0"/>
            <a:ext cx="9220200" cy="6858000"/>
          </a:xfrm>
          <a:prstGeom prst="rect">
            <a:avLst/>
          </a:prstGeom>
          <a:noFill/>
        </p:spPr>
      </p:pic>
      <p:sp>
        <p:nvSpPr>
          <p:cNvPr id="3075" name="Text Box 3"/>
          <p:cNvSpPr txBox="1">
            <a:spLocks noChangeArrowheads="1"/>
          </p:cNvSpPr>
          <p:nvPr/>
        </p:nvSpPr>
        <p:spPr bwMode="auto">
          <a:xfrm>
            <a:off x="-122540" y="2176463"/>
            <a:ext cx="4837416"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r>
              <a:rPr lang="es-MX" sz="3600" b="1" dirty="0" smtClean="0">
                <a:solidFill>
                  <a:schemeClr val="accent1">
                    <a:lumMod val="60000"/>
                    <a:lumOff val="40000"/>
                  </a:schemeClr>
                </a:solidFill>
                <a:latin typeface="Arial" charset="0"/>
              </a:rPr>
              <a:t>Alumnado y </a:t>
            </a:r>
          </a:p>
          <a:p>
            <a:pPr algn="ctr"/>
            <a:r>
              <a:rPr lang="es-MX" sz="3600" b="1" dirty="0" smtClean="0">
                <a:solidFill>
                  <a:schemeClr val="accent1">
                    <a:lumMod val="60000"/>
                    <a:lumOff val="40000"/>
                  </a:schemeClr>
                </a:solidFill>
                <a:latin typeface="Arial" charset="0"/>
              </a:rPr>
              <a:t>Trayectoria Escolar</a:t>
            </a:r>
            <a:endParaRPr lang="es-ES" sz="3600" b="1" dirty="0">
              <a:solidFill>
                <a:schemeClr val="accent1">
                  <a:lumMod val="60000"/>
                  <a:lumOff val="40000"/>
                </a:schemeClr>
              </a:solidFill>
              <a:latin typeface="Arial" charset="0"/>
            </a:endParaRPr>
          </a:p>
        </p:txBody>
      </p:sp>
      <p:sp>
        <p:nvSpPr>
          <p:cNvPr id="3076" name="Rectangle 4"/>
          <p:cNvSpPr>
            <a:spLocks noGrp="1" noChangeArrowheads="1"/>
          </p:cNvSpPr>
          <p:nvPr>
            <p:ph type="title" idx="4294967295"/>
          </p:nvPr>
        </p:nvSpPr>
        <p:spPr>
          <a:xfrm>
            <a:off x="1219200" y="6172200"/>
            <a:ext cx="2209800" cy="1143000"/>
          </a:xfrm>
        </p:spPr>
        <p:txBody>
          <a:bodyPr/>
          <a:lstStyle/>
          <a:p>
            <a:pPr algn="l"/>
            <a:r>
              <a:rPr lang="es-MX" sz="800"/>
              <a:t>ESTRATEGIAS DE ENSEÑANZA</a:t>
            </a:r>
            <a:endParaRPr lang="es-ES" sz="800"/>
          </a:p>
        </p:txBody>
      </p:sp>
      <p:pic>
        <p:nvPicPr>
          <p:cNvPr id="1026" name="Picture 2"/>
          <p:cNvPicPr>
            <a:picLocks noChangeAspect="1" noChangeArrowheads="1"/>
          </p:cNvPicPr>
          <p:nvPr/>
        </p:nvPicPr>
        <p:blipFill>
          <a:blip r:embed="rId3" cstate="print"/>
          <a:srcRect/>
          <a:stretch>
            <a:fillRect/>
          </a:stretch>
        </p:blipFill>
        <p:spPr bwMode="auto">
          <a:xfrm>
            <a:off x="4495800" y="3352800"/>
            <a:ext cx="152400" cy="15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4222" name="Rectangle 14"/>
          <p:cNvSpPr>
            <a:spLocks noGrp="1" noChangeArrowheads="1"/>
          </p:cNvSpPr>
          <p:nvPr>
            <p:ph type="title" idx="4294967295"/>
          </p:nvPr>
        </p:nvSpPr>
        <p:spPr>
          <a:xfrm>
            <a:off x="357158" y="285728"/>
            <a:ext cx="8358246" cy="914384"/>
          </a:xfrm>
          <a:effectLst>
            <a:outerShdw dist="35921" dir="2700000" algn="ctr" rotWithShape="0">
              <a:schemeClr val="bg1"/>
            </a:outerShdw>
          </a:effectLst>
        </p:spPr>
        <p:txBody>
          <a:bodyPr/>
          <a:lstStyle/>
          <a:p>
            <a:r>
              <a:rPr lang="es-ES" sz="2400" b="1" dirty="0" smtClean="0"/>
              <a:t>Cuadro comparativo de estudiantes Ingresados vs Egresados por facultad para los años 2009 al 2005</a:t>
            </a:r>
            <a:endParaRPr lang="es-ES" sz="2400" b="1" dirty="0">
              <a:solidFill>
                <a:srgbClr val="000066"/>
              </a:solidFill>
            </a:endParaRPr>
          </a:p>
        </p:txBody>
      </p:sp>
      <p:graphicFrame>
        <p:nvGraphicFramePr>
          <p:cNvPr id="7" name="6 Tabla"/>
          <p:cNvGraphicFramePr>
            <a:graphicFrameLocks noGrp="1"/>
          </p:cNvGraphicFramePr>
          <p:nvPr/>
        </p:nvGraphicFramePr>
        <p:xfrm>
          <a:off x="71406" y="1142988"/>
          <a:ext cx="9072595" cy="5640473"/>
        </p:xfrm>
        <a:graphic>
          <a:graphicData uri="http://schemas.openxmlformats.org/drawingml/2006/table">
            <a:tbl>
              <a:tblPr/>
              <a:tblGrid>
                <a:gridCol w="2038754"/>
                <a:gridCol w="818766"/>
                <a:gridCol w="714380"/>
                <a:gridCol w="731315"/>
                <a:gridCol w="661045"/>
                <a:gridCol w="708400"/>
                <a:gridCol w="661045"/>
                <a:gridCol w="708400"/>
                <a:gridCol w="661045"/>
                <a:gridCol w="708400"/>
                <a:gridCol w="661045"/>
              </a:tblGrid>
              <a:tr h="322225">
                <a:tc>
                  <a:txBody>
                    <a:bodyPr/>
                    <a:lstStyle/>
                    <a:p>
                      <a:pPr marL="0" marR="0">
                        <a:lnSpc>
                          <a:spcPct val="115000"/>
                        </a:lnSpc>
                        <a:spcBef>
                          <a:spcPts val="0"/>
                        </a:spcBef>
                        <a:spcAft>
                          <a:spcPts val="0"/>
                        </a:spcAft>
                      </a:pPr>
                      <a:r>
                        <a:rPr lang="en-US" sz="1600" b="1" dirty="0" err="1">
                          <a:solidFill>
                            <a:schemeClr val="tx1"/>
                          </a:solidFill>
                          <a:latin typeface="Times New Roman" pitchFamily="18" charset="0"/>
                          <a:ea typeface="Times New Roman"/>
                          <a:cs typeface="Times New Roman" pitchFamily="18" charset="0"/>
                        </a:rPr>
                        <a:t>Años</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gridSpan="2">
                  <a:txBody>
                    <a:bodyPr/>
                    <a:lstStyle/>
                    <a:p>
                      <a:pPr marL="0" marR="0" algn="ctr">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2009</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solidFill>
                            <a:schemeClr val="tx1"/>
                          </a:solidFill>
                          <a:latin typeface="Times New Roman" pitchFamily="18" charset="0"/>
                          <a:ea typeface="Times New Roman"/>
                          <a:cs typeface="Times New Roman" pitchFamily="18" charset="0"/>
                        </a:rPr>
                        <a:t>2008</a:t>
                      </a:r>
                      <a:endParaRPr lang="en-US" sz="160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solidFill>
                            <a:schemeClr val="tx1"/>
                          </a:solidFill>
                          <a:latin typeface="Times New Roman" pitchFamily="18" charset="0"/>
                          <a:ea typeface="Times New Roman"/>
                          <a:cs typeface="Times New Roman" pitchFamily="18" charset="0"/>
                        </a:rPr>
                        <a:t>2007</a:t>
                      </a:r>
                      <a:endParaRPr lang="en-US" sz="160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solidFill>
                            <a:schemeClr val="tx1"/>
                          </a:solidFill>
                          <a:latin typeface="Times New Roman" pitchFamily="18" charset="0"/>
                          <a:ea typeface="Times New Roman"/>
                          <a:cs typeface="Times New Roman" pitchFamily="18" charset="0"/>
                        </a:rPr>
                        <a:t>2006</a:t>
                      </a:r>
                      <a:endParaRPr lang="en-US" sz="160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solidFill>
                            <a:schemeClr val="tx1"/>
                          </a:solidFill>
                          <a:latin typeface="Times New Roman" pitchFamily="18" charset="0"/>
                          <a:ea typeface="Times New Roman"/>
                          <a:cs typeface="Times New Roman" pitchFamily="18" charset="0"/>
                        </a:rPr>
                        <a:t>2005</a:t>
                      </a:r>
                      <a:endParaRPr lang="en-US" sz="160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r>
              <a:tr h="24927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 </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Ingresoo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Egreso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Ingreso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Egreso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Ingreso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Egreso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Ingreso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Egreso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Ingreso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400" dirty="0" err="1">
                          <a:solidFill>
                            <a:schemeClr val="tx1"/>
                          </a:solidFill>
                          <a:latin typeface="Times New Roman" pitchFamily="18" charset="0"/>
                          <a:ea typeface="Times New Roman"/>
                          <a:cs typeface="Times New Roman" pitchFamily="18" charset="0"/>
                        </a:rPr>
                        <a:t>Egreso</a:t>
                      </a:r>
                      <a:endParaRPr lang="en-US" sz="14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2225">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Times New Roman"/>
                          <a:cs typeface="Times New Roman" pitchFamily="18" charset="0"/>
                        </a:rPr>
                        <a:t>Facultades</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9631</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2219</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10111</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1652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7792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1829</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Times New Roman" pitchFamily="18" charset="0"/>
                          <a:ea typeface="Times New Roman"/>
                          <a:cs typeface="Times New Roman" pitchFamily="18" charset="0"/>
                        </a:rPr>
                        <a:t>9696</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FF0000"/>
                          </a:solidFill>
                          <a:latin typeface="Times New Roman" pitchFamily="18" charset="0"/>
                          <a:ea typeface="Times New Roman"/>
                          <a:cs typeface="Times New Roman" pitchFamily="18" charset="0"/>
                        </a:rPr>
                        <a:t>1228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FF0000"/>
                          </a:solidFill>
                          <a:latin typeface="Times New Roman" pitchFamily="18" charset="0"/>
                          <a:ea typeface="Times New Roman"/>
                          <a:cs typeface="Times New Roman" pitchFamily="18" charset="0"/>
                        </a:rPr>
                        <a:t>9233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FF0000"/>
                          </a:solidFill>
                          <a:latin typeface="Times New Roman" pitchFamily="18" charset="0"/>
                          <a:ea typeface="Times New Roman"/>
                          <a:cs typeface="Times New Roman" pitchFamily="18" charset="0"/>
                        </a:rPr>
                        <a:t>1647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52">
                <a:tc>
                  <a:txBody>
                    <a:bodyPr/>
                    <a:lstStyle/>
                    <a:p>
                      <a:pPr marL="0" marR="0">
                        <a:lnSpc>
                          <a:spcPct val="115000"/>
                        </a:lnSpc>
                        <a:spcBef>
                          <a:spcPts val="0"/>
                        </a:spcBef>
                        <a:spcAft>
                          <a:spcPts val="0"/>
                        </a:spcAft>
                      </a:pPr>
                      <a:r>
                        <a:rPr lang="es-ES" sz="1600" dirty="0">
                          <a:solidFill>
                            <a:schemeClr val="tx1"/>
                          </a:solidFill>
                          <a:latin typeface="Times New Roman" pitchFamily="18" charset="0"/>
                          <a:ea typeface="Times New Roman"/>
                          <a:cs typeface="Times New Roman" pitchFamily="18" charset="0"/>
                        </a:rPr>
                        <a:t>Admón. de Empresas y Contabilidad</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1244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282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1268</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328</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1343</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376</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1472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188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1389</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417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s-ES" sz="1600" dirty="0">
                          <a:solidFill>
                            <a:schemeClr val="tx1"/>
                          </a:solidFill>
                          <a:latin typeface="Times New Roman" pitchFamily="18" charset="0"/>
                          <a:ea typeface="Times New Roman"/>
                          <a:cs typeface="Times New Roman" pitchFamily="18" charset="0"/>
                        </a:rPr>
                        <a:t>Administración Pública</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432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109</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495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77</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776</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a:solidFill>
                            <a:srgbClr val="FF0000"/>
                          </a:solidFill>
                          <a:latin typeface="Times New Roman" pitchFamily="18" charset="0"/>
                          <a:ea typeface="Times New Roman"/>
                          <a:cs typeface="Times New Roman" pitchFamily="18" charset="0"/>
                        </a:rPr>
                        <a:t>237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624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73</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570</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600" dirty="0">
                          <a:solidFill>
                            <a:srgbClr val="FF0000"/>
                          </a:solidFill>
                          <a:latin typeface="Times New Roman" pitchFamily="18" charset="0"/>
                          <a:ea typeface="Times New Roman"/>
                          <a:cs typeface="Times New Roman" pitchFamily="18" charset="0"/>
                        </a:rPr>
                        <a:t>113</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66">
                <a:tc>
                  <a:txBody>
                    <a:bodyPr/>
                    <a:lstStyle/>
                    <a:p>
                      <a:pPr marL="0" marR="0">
                        <a:lnSpc>
                          <a:spcPct val="115000"/>
                        </a:lnSpc>
                        <a:spcBef>
                          <a:spcPts val="0"/>
                        </a:spcBef>
                        <a:spcAft>
                          <a:spcPts val="0"/>
                        </a:spcAft>
                      </a:pPr>
                      <a:r>
                        <a:rPr lang="es-ES" sz="1600" dirty="0">
                          <a:solidFill>
                            <a:schemeClr val="tx1"/>
                          </a:solidFill>
                          <a:latin typeface="Times New Roman" pitchFamily="18" charset="0"/>
                          <a:ea typeface="Times New Roman"/>
                          <a:cs typeface="Times New Roman" pitchFamily="18" charset="0"/>
                        </a:rPr>
                        <a:t>Ciencias Naturale</a:t>
                      </a:r>
                      <a:r>
                        <a:rPr lang="en-US" sz="1600" dirty="0">
                          <a:solidFill>
                            <a:schemeClr val="tx1"/>
                          </a:solidFill>
                          <a:latin typeface="Times New Roman" pitchFamily="18" charset="0"/>
                          <a:ea typeface="Times New Roman"/>
                          <a:cs typeface="Times New Roman" pitchFamily="18" charset="0"/>
                        </a:rPr>
                        <a:t>s y Exactas </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1209</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118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1029</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104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987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64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1045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930</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41</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66">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Ciencias de la Educación</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1610</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1034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2038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570</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1201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614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1934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585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1876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591</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Comunicación Social</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488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51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463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38</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416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68</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401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432</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54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66">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Derecho y Ciencias Políticas</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860</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86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935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91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772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120</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827</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763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53</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Economía</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933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239</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1103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156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667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104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952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95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857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115</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Enfermería</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306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267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247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283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43</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313</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44</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Humanidades</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2211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257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2217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236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1069</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187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1842</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111</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1878</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202</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25">
                <a:tc>
                  <a:txBody>
                    <a:bodyPr/>
                    <a:lstStyle/>
                    <a:p>
                      <a:pPr marL="0" marR="0">
                        <a:lnSpc>
                          <a:spcPct val="115000"/>
                        </a:lnSpc>
                        <a:spcBef>
                          <a:spcPts val="0"/>
                        </a:spcBef>
                        <a:spcAft>
                          <a:spcPts val="0"/>
                        </a:spcAft>
                      </a:pPr>
                      <a:r>
                        <a:rPr lang="en-US" sz="1600" dirty="0">
                          <a:solidFill>
                            <a:schemeClr val="tx1"/>
                          </a:solidFill>
                          <a:latin typeface="Times New Roman" pitchFamily="18" charset="0"/>
                          <a:ea typeface="Times New Roman"/>
                          <a:cs typeface="Times New Roman" pitchFamily="18" charset="0"/>
                        </a:rPr>
                        <a:t>Medicina </a:t>
                      </a:r>
                      <a:endParaRPr lang="en-US" sz="1600" dirty="0">
                        <a:solidFill>
                          <a:schemeClr val="tx1"/>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338</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17</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296</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15</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314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24</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316</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FF0000"/>
                          </a:solidFill>
                          <a:latin typeface="Times New Roman" pitchFamily="18" charset="0"/>
                          <a:ea typeface="Times New Roman"/>
                          <a:cs typeface="Times New Roman" pitchFamily="18" charset="0"/>
                        </a:rPr>
                        <a:t>21</a:t>
                      </a:r>
                      <a:endParaRPr lang="en-US" sz="160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225</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FF0000"/>
                          </a:solidFill>
                          <a:latin typeface="Times New Roman" pitchFamily="18" charset="0"/>
                          <a:ea typeface="Times New Roman"/>
                          <a:cs typeface="Times New Roman" pitchFamily="18" charset="0"/>
                        </a:rPr>
                        <a:t>17</a:t>
                      </a:r>
                      <a:endParaRPr lang="en-US" sz="1600" dirty="0">
                        <a:solidFill>
                          <a:srgbClr val="FF0000"/>
                        </a:solidFill>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620713"/>
            <a:ext cx="8229600" cy="5505450"/>
          </a:xfrm>
        </p:spPr>
        <p:txBody>
          <a:bodyPr/>
          <a:lstStyle/>
          <a:p>
            <a:pPr eaLnBrk="1" hangingPunct="1">
              <a:buFont typeface="Wingdings" pitchFamily="2" charset="2"/>
              <a:buNone/>
              <a:defRPr/>
            </a:pPr>
            <a:r>
              <a:rPr lang="es-ES" sz="4000" dirty="0" smtClean="0"/>
              <a:t>   </a:t>
            </a:r>
          </a:p>
        </p:txBody>
      </p:sp>
      <p:pic>
        <p:nvPicPr>
          <p:cNvPr id="10243" name="Picture 4" descr="MPj04385520000[1]"/>
          <p:cNvPicPr>
            <a:picLocks noChangeAspect="1" noChangeArrowheads="1"/>
          </p:cNvPicPr>
          <p:nvPr/>
        </p:nvPicPr>
        <p:blipFill>
          <a:blip r:embed="rId2" cstate="print"/>
          <a:srcRect/>
          <a:stretch>
            <a:fillRect/>
          </a:stretch>
        </p:blipFill>
        <p:spPr bwMode="auto">
          <a:xfrm>
            <a:off x="1371600" y="4437063"/>
            <a:ext cx="6400800" cy="242093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1472" y="642918"/>
            <a:ext cx="7715304" cy="3800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692150"/>
            <a:ext cx="8229600" cy="5438775"/>
          </a:xfrm>
        </p:spPr>
        <p:txBody>
          <a:bodyPr/>
          <a:lstStyle/>
          <a:p>
            <a:pPr algn="ctr">
              <a:buNone/>
            </a:pPr>
            <a:r>
              <a:rPr lang="es-PA" b="1" dirty="0" smtClean="0"/>
              <a:t>Perfil de egreso de las diferentes carreras de la Facultad de Administración de Empresas y Contabilidad</a:t>
            </a:r>
            <a:endParaRPr lang="en-US" dirty="0" smtClean="0"/>
          </a:p>
          <a:p>
            <a:pPr algn="ctr" eaLnBrk="1" hangingPunct="1">
              <a:buFont typeface="Wingdings" pitchFamily="2" charset="2"/>
              <a:buNone/>
              <a:defRPr/>
            </a:pPr>
            <a:endParaRPr lang="es-ES" dirty="0" smtClean="0"/>
          </a:p>
          <a:p>
            <a:pPr eaLnBrk="1" hangingPunct="1">
              <a:defRPr/>
            </a:pPr>
            <a:endParaRPr lang="es-ES" dirty="0" smtClean="0"/>
          </a:p>
        </p:txBody>
      </p:sp>
      <p:pic>
        <p:nvPicPr>
          <p:cNvPr id="28675" name="Picture 5" descr="MPj04394040000[1]"/>
          <p:cNvPicPr>
            <a:picLocks noChangeAspect="1" noChangeArrowheads="1"/>
          </p:cNvPicPr>
          <p:nvPr/>
        </p:nvPicPr>
        <p:blipFill>
          <a:blip r:embed="rId2" cstate="print"/>
          <a:srcRect/>
          <a:stretch>
            <a:fillRect/>
          </a:stretch>
        </p:blipFill>
        <p:spPr bwMode="auto">
          <a:xfrm>
            <a:off x="900113" y="3141663"/>
            <a:ext cx="7343775" cy="33829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692150"/>
            <a:ext cx="8229600" cy="5438775"/>
          </a:xfrm>
        </p:spPr>
        <p:txBody>
          <a:bodyPr/>
          <a:lstStyle/>
          <a:p>
            <a:pPr lvl="0"/>
            <a:r>
              <a:rPr lang="es-PA" b="1" dirty="0" smtClean="0"/>
              <a:t>Licenciatura en Administración de Empresas con énfasis en Mercadotecnia</a:t>
            </a:r>
            <a:endParaRPr lang="en-US" dirty="0" smtClean="0"/>
          </a:p>
          <a:p>
            <a:r>
              <a:rPr lang="es-PA" b="1" dirty="0" smtClean="0"/>
              <a:t>Perfil de egreso</a:t>
            </a:r>
            <a:endParaRPr lang="en-US" dirty="0" smtClean="0"/>
          </a:p>
          <a:p>
            <a:r>
              <a:rPr lang="es-PA" sz="2800" dirty="0" smtClean="0">
                <a:solidFill>
                  <a:schemeClr val="bg1"/>
                </a:solidFill>
              </a:rPr>
              <a:t>El </a:t>
            </a:r>
            <a:r>
              <a:rPr lang="es-PA" sz="2800" dirty="0" err="1" smtClean="0">
                <a:solidFill>
                  <a:schemeClr val="bg1"/>
                </a:solidFill>
              </a:rPr>
              <a:t>resado</a:t>
            </a:r>
            <a:r>
              <a:rPr lang="es-PA" sz="2800" dirty="0" smtClean="0">
                <a:solidFill>
                  <a:schemeClr val="bg1"/>
                </a:solidFill>
              </a:rPr>
              <a:t> de la licenciatura en administración de empresas con énfasis en mercadotecnia, estará capacitado para:</a:t>
            </a:r>
            <a:endParaRPr lang="en-US" sz="2800" dirty="0" smtClean="0">
              <a:solidFill>
                <a:schemeClr val="bg1"/>
              </a:solidFill>
            </a:endParaRPr>
          </a:p>
          <a:p>
            <a:pPr lvl="0"/>
            <a:r>
              <a:rPr lang="es-ES" sz="2800" dirty="0" smtClean="0">
                <a:solidFill>
                  <a:schemeClr val="bg1"/>
                </a:solidFill>
              </a:rPr>
              <a:t>Administrar empresas, nacionales e internacionales, en las diversas ramas de la actividad empresarial.</a:t>
            </a:r>
            <a:endParaRPr lang="en-US" sz="2800" dirty="0" smtClean="0">
              <a:solidFill>
                <a:schemeClr val="bg1"/>
              </a:solidFill>
            </a:endParaRPr>
          </a:p>
          <a:p>
            <a:pPr lvl="0"/>
            <a:r>
              <a:rPr lang="es-ES" sz="2800" dirty="0" smtClean="0">
                <a:solidFill>
                  <a:schemeClr val="bg1"/>
                </a:solidFill>
              </a:rPr>
              <a:t>Será capaz de diseñar objetivos, políticas, estrategias y ejecutar acciones orientadas a satisfacer las necesidades de los clientes.</a:t>
            </a:r>
            <a:endParaRPr lang="en-US" sz="2800" dirty="0" smtClean="0">
              <a:solidFill>
                <a:schemeClr val="bg1"/>
              </a:solidFill>
            </a:endParaRPr>
          </a:p>
          <a:p>
            <a:pPr lvl="0"/>
            <a:r>
              <a:rPr lang="es-ES" sz="2800" dirty="0" smtClean="0">
                <a:solidFill>
                  <a:schemeClr val="bg1"/>
                </a:solidFill>
              </a:rPr>
              <a:t>Responder a las exigencias de los mercados nacionales e internacionales dinámicos y cambiantes.</a:t>
            </a:r>
            <a:endParaRPr lang="en-US" sz="2800" dirty="0" smtClean="0">
              <a:solidFill>
                <a:schemeClr val="bg1"/>
              </a:solidFill>
            </a:endParaRPr>
          </a:p>
          <a:p>
            <a:pPr algn="ctr" eaLnBrk="1" hangingPunct="1">
              <a:buFont typeface="Wingdings" pitchFamily="2" charset="2"/>
              <a:buNone/>
              <a:defRPr/>
            </a:pPr>
            <a:endParaRPr lang="es-ES" dirty="0" smtClean="0"/>
          </a:p>
          <a:p>
            <a:pPr eaLnBrk="1" hangingPunct="1">
              <a:defRPr/>
            </a:pPr>
            <a:endParaRPr lang="es-ES" dirty="0" smtClean="0"/>
          </a:p>
        </p:txBody>
      </p:sp>
      <p:pic>
        <p:nvPicPr>
          <p:cNvPr id="28675" name="Picture 5" descr="MPj04394040000[1]"/>
          <p:cNvPicPr>
            <a:picLocks noChangeAspect="1" noChangeArrowheads="1"/>
          </p:cNvPicPr>
          <p:nvPr/>
        </p:nvPicPr>
        <p:blipFill>
          <a:blip r:embed="rId2" cstate="print"/>
          <a:srcRect/>
          <a:stretch>
            <a:fillRect/>
          </a:stretch>
        </p:blipFill>
        <p:spPr bwMode="auto">
          <a:xfrm>
            <a:off x="928662" y="3143248"/>
            <a:ext cx="7343775" cy="33829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02883J"/>
          <p:cNvPicPr>
            <a:picLocks noChangeAspect="1" noChangeArrowheads="1"/>
          </p:cNvPicPr>
          <p:nvPr/>
        </p:nvPicPr>
        <p:blipFill>
          <a:blip r:embed="rId2" cstate="print"/>
          <a:srcRect/>
          <a:stretch>
            <a:fillRect/>
          </a:stretch>
        </p:blipFill>
        <p:spPr bwMode="auto">
          <a:xfrm>
            <a:off x="0" y="-2428916"/>
            <a:ext cx="9144000" cy="7786742"/>
          </a:xfrm>
          <a:prstGeom prst="rect">
            <a:avLst/>
          </a:prstGeom>
          <a:noFill/>
        </p:spPr>
      </p:pic>
      <p:sp>
        <p:nvSpPr>
          <p:cNvPr id="9219" name="Text Box 3"/>
          <p:cNvSpPr txBox="1">
            <a:spLocks noChangeArrowheads="1"/>
          </p:cNvSpPr>
          <p:nvPr/>
        </p:nvSpPr>
        <p:spPr bwMode="auto">
          <a:xfrm>
            <a:off x="-92075" y="193675"/>
            <a:ext cx="184150" cy="457200"/>
          </a:xfrm>
          <a:prstGeom prst="rect">
            <a:avLst/>
          </a:prstGeom>
          <a:noFill/>
          <a:ln w="9525">
            <a:noFill/>
            <a:miter lim="800000"/>
            <a:headEnd/>
            <a:tailEnd/>
          </a:ln>
          <a:effectLst/>
        </p:spPr>
        <p:txBody>
          <a:bodyPr wrap="none">
            <a:spAutoFit/>
          </a:bodyPr>
          <a:lstStyle/>
          <a:p>
            <a:pPr algn="ctr"/>
            <a:endParaRPr lang="en-US"/>
          </a:p>
        </p:txBody>
      </p:sp>
      <p:sp>
        <p:nvSpPr>
          <p:cNvPr id="9221" name="Rectangle 5"/>
          <p:cNvSpPr>
            <a:spLocks noGrp="1" noChangeArrowheads="1"/>
          </p:cNvSpPr>
          <p:nvPr>
            <p:ph type="title" idx="4294967295"/>
          </p:nvPr>
        </p:nvSpPr>
        <p:spPr>
          <a:xfrm>
            <a:off x="0" y="-2428916"/>
            <a:ext cx="9144000" cy="7358114"/>
          </a:xfrm>
        </p:spPr>
        <p:txBody>
          <a:bodyPr/>
          <a:lstStyle/>
          <a:p>
            <a:pPr lvl="0" algn="l"/>
            <a:r>
              <a:rPr lang="es-PA" sz="2800" b="1" dirty="0" smtClean="0">
                <a:solidFill>
                  <a:schemeClr val="bg1"/>
                </a:solidFill>
              </a:rPr>
              <a:t>Licenciatura en Administración de Empresas con énfasis en Mercadotecnia</a:t>
            </a:r>
            <a:br>
              <a:rPr lang="es-PA" sz="2800" b="1" dirty="0" smtClean="0">
                <a:solidFill>
                  <a:schemeClr val="bg1"/>
                </a:solidFill>
              </a:rPr>
            </a:br>
            <a:r>
              <a:rPr lang="en-US" sz="2800" dirty="0" smtClean="0">
                <a:solidFill>
                  <a:schemeClr val="bg1"/>
                </a:solidFill>
              </a:rPr>
              <a:t/>
            </a:r>
            <a:br>
              <a:rPr lang="en-US" sz="2800" dirty="0" smtClean="0">
                <a:solidFill>
                  <a:schemeClr val="bg1"/>
                </a:solidFill>
              </a:rPr>
            </a:br>
            <a:r>
              <a:rPr lang="es-PA" sz="2800" b="1" dirty="0" smtClean="0">
                <a:solidFill>
                  <a:schemeClr val="bg1"/>
                </a:solidFill>
              </a:rPr>
              <a:t>Perfil de egreso</a:t>
            </a:r>
            <a:r>
              <a:rPr lang="en-US" sz="2800" dirty="0" smtClean="0">
                <a:solidFill>
                  <a:schemeClr val="bg1"/>
                </a:solidFill>
              </a:rPr>
              <a:t/>
            </a:r>
            <a:br>
              <a:rPr lang="en-US" sz="2800" dirty="0" smtClean="0">
                <a:solidFill>
                  <a:schemeClr val="bg1"/>
                </a:solidFill>
              </a:rPr>
            </a:br>
            <a:r>
              <a:rPr lang="es-PA" sz="2800" dirty="0" smtClean="0">
                <a:solidFill>
                  <a:schemeClr val="bg1"/>
                </a:solidFill>
              </a:rPr>
              <a:t>El egresado de la licenciatura en administración de empresas con énfasis en mercadotecnia, estará capacitado para:</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r>
              <a:rPr lang="es-ES" sz="2800" dirty="0" smtClean="0">
                <a:solidFill>
                  <a:schemeClr val="bg1"/>
                </a:solidFill>
              </a:rPr>
              <a:t>Administrar empresas, nacionales e internacionales, en las diversas ramas de la actividad empresarial.</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r>
              <a:rPr lang="es-ES" sz="2800" dirty="0" smtClean="0">
                <a:solidFill>
                  <a:schemeClr val="bg1"/>
                </a:solidFill>
              </a:rPr>
              <a:t>Será capaz de diseñar objetivos, políticas, estrategias y ejecutar acciones orientadas a satisfacer las necesidades de los clientes.</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r>
              <a:rPr lang="es-ES" sz="2800" dirty="0" smtClean="0">
                <a:solidFill>
                  <a:schemeClr val="bg1"/>
                </a:solidFill>
              </a:rPr>
              <a:t>Responder a las exigencias de los mercados nacionales e internacionales dinámicos y cambiantes.</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r>
              <a:rPr lang="es-ES" sz="2800" dirty="0" smtClean="0">
                <a:solidFill>
                  <a:schemeClr val="bg1"/>
                </a:solidFill>
              </a:rPr>
              <a:t>Posicionar marcas y/o productos con crecimientos en ventas, asegurándoles una mayor participación.</a:t>
            </a:r>
            <a:endParaRPr lang="en-US" sz="28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02883J"/>
          <p:cNvPicPr>
            <a:picLocks noChangeAspect="1" noChangeArrowheads="1"/>
          </p:cNvPicPr>
          <p:nvPr/>
        </p:nvPicPr>
        <p:blipFill>
          <a:blip r:embed="rId2" cstate="print"/>
          <a:srcRect/>
          <a:stretch>
            <a:fillRect/>
          </a:stretch>
        </p:blipFill>
        <p:spPr bwMode="auto">
          <a:xfrm>
            <a:off x="0" y="-2428916"/>
            <a:ext cx="9144000" cy="9286916"/>
          </a:xfrm>
          <a:prstGeom prst="rect">
            <a:avLst/>
          </a:prstGeom>
          <a:noFill/>
        </p:spPr>
      </p:pic>
      <p:sp>
        <p:nvSpPr>
          <p:cNvPr id="9219" name="Text Box 3"/>
          <p:cNvSpPr txBox="1">
            <a:spLocks noChangeArrowheads="1"/>
          </p:cNvSpPr>
          <p:nvPr/>
        </p:nvSpPr>
        <p:spPr bwMode="auto">
          <a:xfrm>
            <a:off x="-92075" y="193675"/>
            <a:ext cx="184150" cy="457200"/>
          </a:xfrm>
          <a:prstGeom prst="rect">
            <a:avLst/>
          </a:prstGeom>
          <a:noFill/>
          <a:ln w="9525">
            <a:noFill/>
            <a:miter lim="800000"/>
            <a:headEnd/>
            <a:tailEnd/>
          </a:ln>
          <a:effectLst/>
        </p:spPr>
        <p:txBody>
          <a:bodyPr wrap="none">
            <a:spAutoFit/>
          </a:bodyPr>
          <a:lstStyle/>
          <a:p>
            <a:pPr algn="ctr"/>
            <a:endParaRPr lang="en-US"/>
          </a:p>
        </p:txBody>
      </p:sp>
      <p:sp>
        <p:nvSpPr>
          <p:cNvPr id="9221" name="Rectangle 5"/>
          <p:cNvSpPr>
            <a:spLocks noGrp="1" noChangeArrowheads="1"/>
          </p:cNvSpPr>
          <p:nvPr>
            <p:ph type="title" idx="4294967295"/>
          </p:nvPr>
        </p:nvSpPr>
        <p:spPr>
          <a:xfrm>
            <a:off x="214282" y="-2357478"/>
            <a:ext cx="8715436" cy="8501122"/>
          </a:xfrm>
        </p:spPr>
        <p:txBody>
          <a:bodyPr/>
          <a:lstStyle/>
          <a:p>
            <a:pPr algn="l"/>
            <a:r>
              <a:rPr lang="es-PA" sz="3200" b="1" dirty="0" smtClean="0">
                <a:solidFill>
                  <a:schemeClr val="bg1"/>
                </a:solidFill>
              </a:rPr>
              <a:t>Mercado Laboral:</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Empresario en diferentes sectores de la economía.</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Gerente de organizaciones públicas o privadas.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Directivo en las diferentes áreas del quehacer empresarial.</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Gerente o directivo del área financiera en organizaciones de cualquier naturaleza.</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Investigador orientado a la creación a la creación y desarrollo de empresas.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Asesorías financieras y de negocios.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Ejecutivo en el área de la administración financiera.</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Evaluador de proyectos.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Gerente de recursos humanos.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s-ES" sz="3200" dirty="0" smtClean="0">
                <a:solidFill>
                  <a:schemeClr val="bg1"/>
                </a:solidFill>
              </a:rPr>
              <a:t>Docencia universitaria</a:t>
            </a:r>
            <a:r>
              <a:rPr lang="en-US" sz="2800" dirty="0" smtClean="0">
                <a:solidFill>
                  <a:schemeClr val="bg1"/>
                </a:solidFill>
              </a:rPr>
              <a:t/>
            </a:r>
            <a:br>
              <a:rPr lang="en-US" sz="2800" dirty="0" smtClean="0">
                <a:solidFill>
                  <a:schemeClr val="bg1"/>
                </a:solidFill>
              </a:rPr>
            </a:br>
            <a:r>
              <a:rPr lang="es-ES" sz="2800" dirty="0" smtClean="0">
                <a:solidFill>
                  <a:schemeClr val="bg1"/>
                </a:solidFill>
              </a:rPr>
              <a:t>.</a:t>
            </a:r>
            <a:endParaRPr lang="en-US" sz="28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357166"/>
            <a:ext cx="7772400" cy="5738834"/>
          </a:xfrm>
        </p:spPr>
        <p:txBody>
          <a:bodyPr/>
          <a:lstStyle/>
          <a:p>
            <a:pPr lvl="0" algn="ctr">
              <a:buNone/>
            </a:pPr>
            <a:r>
              <a:rPr lang="es-ES" b="1" dirty="0" smtClean="0"/>
              <a:t>Licenciatura en Administración de Empresas con énfasis en Administración de Personal</a:t>
            </a:r>
            <a:endParaRPr lang="en-US" b="1" i="1" dirty="0" smtClean="0"/>
          </a:p>
          <a:p>
            <a:pPr>
              <a:buNone/>
            </a:pPr>
            <a:r>
              <a:rPr lang="es-PA" dirty="0" smtClean="0"/>
              <a:t>Esta carrera tiene como objetivo preparar profesionales capaces de ejercer cargos ejecutivos en el ámbito empresarial, haciendo énfasis en la gestión de recursos humanos.</a:t>
            </a:r>
            <a:endParaRPr lang="en-US" dirty="0" smtClean="0"/>
          </a:p>
          <a:p>
            <a:pPr eaLnBrk="1" hangingPunct="1">
              <a:defRPr/>
            </a:pPr>
            <a:r>
              <a:rPr lang="es-ES" dirty="0" smtClean="0"/>
              <a:t>desarrollo.</a:t>
            </a:r>
          </a:p>
          <a:p>
            <a:pPr eaLnBrk="1" hangingPunct="1">
              <a:defRPr/>
            </a:pPr>
            <a:endParaRPr lang="es-ES" dirty="0" smtClean="0"/>
          </a:p>
        </p:txBody>
      </p:sp>
      <p:pic>
        <p:nvPicPr>
          <p:cNvPr id="34819" name="Picture 5" descr="MPj04393750000[1]"/>
          <p:cNvPicPr>
            <a:picLocks noChangeAspect="1" noChangeArrowheads="1"/>
          </p:cNvPicPr>
          <p:nvPr/>
        </p:nvPicPr>
        <p:blipFill>
          <a:blip r:embed="rId2" cstate="print"/>
          <a:srcRect/>
          <a:stretch>
            <a:fillRect/>
          </a:stretch>
        </p:blipFill>
        <p:spPr bwMode="auto">
          <a:xfrm>
            <a:off x="900113" y="3429000"/>
            <a:ext cx="7200900" cy="2952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PH02969J"/>
          <p:cNvPicPr>
            <a:picLocks noChangeAspect="1" noChangeArrowheads="1"/>
          </p:cNvPicPr>
          <p:nvPr/>
        </p:nvPicPr>
        <p:blipFill>
          <a:blip r:embed="rId2" cstate="print"/>
          <a:srcRect/>
          <a:stretch>
            <a:fillRect/>
          </a:stretch>
        </p:blipFill>
        <p:spPr bwMode="auto">
          <a:xfrm>
            <a:off x="0" y="0"/>
            <a:ext cx="9144000" cy="7467600"/>
          </a:xfrm>
          <a:prstGeom prst="rect">
            <a:avLst/>
          </a:prstGeom>
          <a:noFill/>
        </p:spPr>
      </p:pic>
      <p:sp>
        <p:nvSpPr>
          <p:cNvPr id="98307" name="Text Box 3"/>
          <p:cNvSpPr txBox="1">
            <a:spLocks noChangeArrowheads="1"/>
          </p:cNvSpPr>
          <p:nvPr/>
        </p:nvSpPr>
        <p:spPr bwMode="auto">
          <a:xfrm>
            <a:off x="0" y="-50800"/>
            <a:ext cx="9144000" cy="5262979"/>
          </a:xfrm>
          <a:prstGeom prst="rect">
            <a:avLst/>
          </a:prstGeom>
          <a:noFill/>
          <a:ln w="9525">
            <a:noFill/>
            <a:miter lim="800000"/>
            <a:headEnd/>
            <a:tailEnd/>
          </a:ln>
          <a:effectLst/>
        </p:spPr>
        <p:txBody>
          <a:bodyPr wrap="square">
            <a:spAutoFit/>
          </a:bodyPr>
          <a:lstStyle/>
          <a:p>
            <a:r>
              <a:rPr lang="en-US" sz="2800" b="1" dirty="0" err="1" smtClean="0">
                <a:solidFill>
                  <a:schemeClr val="bg1"/>
                </a:solidFill>
              </a:rPr>
              <a:t>Perfil</a:t>
            </a:r>
            <a:r>
              <a:rPr lang="en-US" sz="2800" b="1" dirty="0" smtClean="0">
                <a:solidFill>
                  <a:schemeClr val="bg1"/>
                </a:solidFill>
              </a:rPr>
              <a:t> de </a:t>
            </a:r>
            <a:r>
              <a:rPr lang="en-US" sz="2800" b="1" dirty="0" err="1" smtClean="0">
                <a:solidFill>
                  <a:schemeClr val="bg1"/>
                </a:solidFill>
              </a:rPr>
              <a:t>egreso</a:t>
            </a:r>
            <a:r>
              <a:rPr lang="en-US" sz="2800" b="1" dirty="0" smtClean="0">
                <a:solidFill>
                  <a:schemeClr val="bg1"/>
                </a:solidFill>
              </a:rPr>
              <a:t>:	</a:t>
            </a:r>
          </a:p>
          <a:p>
            <a:endParaRPr lang="en-US" sz="2800" dirty="0" smtClean="0">
              <a:solidFill>
                <a:schemeClr val="bg1"/>
              </a:solidFill>
            </a:endParaRPr>
          </a:p>
          <a:p>
            <a:pPr lvl="0"/>
            <a:r>
              <a:rPr lang="es-ES" sz="2800" dirty="0" smtClean="0">
                <a:solidFill>
                  <a:srgbClr val="FF0000"/>
                </a:solidFill>
              </a:rPr>
              <a:t>* Capacidad para planear, estructurar, dirigir y controlar las actividades de gestión humana y desarrollo  organizacional de una empresa en el ámbito nacional y global.</a:t>
            </a:r>
            <a:endParaRPr lang="en-US" sz="2800" dirty="0" smtClean="0">
              <a:solidFill>
                <a:srgbClr val="FF0000"/>
              </a:solidFill>
            </a:endParaRPr>
          </a:p>
          <a:p>
            <a:pPr lvl="0"/>
            <a:r>
              <a:rPr lang="es-ES" sz="2800" dirty="0" smtClean="0">
                <a:solidFill>
                  <a:srgbClr val="FF0000"/>
                </a:solidFill>
              </a:rPr>
              <a:t>* Podrá desempeñarse en empresas privadas o públicas con operaciones nacionales e internacionales en funciones relacionadas con la gerencia y desarrollo del talento humano y organizacional y la gestión del proceso de administración de personal.</a:t>
            </a:r>
            <a:endParaRPr lang="en-US" sz="2800" dirty="0" smtClean="0">
              <a:solidFill>
                <a:srgbClr val="FF0000"/>
              </a:solidFill>
            </a:endParaRPr>
          </a:p>
          <a:p>
            <a:pPr lvl="0"/>
            <a:r>
              <a:rPr lang="es-ES" sz="2800" dirty="0" smtClean="0">
                <a:solidFill>
                  <a:srgbClr val="FF0000"/>
                </a:solidFill>
              </a:rPr>
              <a:t>* Podrá efectuar asesoría y consultoría en gestión humana y la gestión de procesos de cambio planeado.</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H03005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7283" name="Text Box 3"/>
          <p:cNvSpPr txBox="1">
            <a:spLocks noChangeArrowheads="1"/>
          </p:cNvSpPr>
          <p:nvPr/>
        </p:nvSpPr>
        <p:spPr bwMode="auto">
          <a:xfrm>
            <a:off x="606425" y="2357430"/>
            <a:ext cx="7851775" cy="3970318"/>
          </a:xfrm>
          <a:prstGeom prst="rect">
            <a:avLst/>
          </a:prstGeom>
          <a:noFill/>
          <a:ln w="9525">
            <a:noFill/>
            <a:miter lim="800000"/>
            <a:headEnd/>
            <a:tailEnd/>
          </a:ln>
          <a:effectLst/>
        </p:spPr>
        <p:txBody>
          <a:bodyPr wrap="square">
            <a:spAutoFit/>
          </a:bodyPr>
          <a:lstStyle/>
          <a:p>
            <a:pPr marL="285750" indent="-285750"/>
            <a:endParaRPr lang="es-ES_tradnl" sz="2800" b="1" dirty="0">
              <a:solidFill>
                <a:schemeClr val="bg1"/>
              </a:solidFill>
              <a:cs typeface="Times New Roman" pitchFamily="18" charset="0"/>
            </a:endParaRPr>
          </a:p>
          <a:p>
            <a:pPr lvl="0"/>
            <a:r>
              <a:rPr lang="es-ES" sz="2800" b="1" i="1" dirty="0" smtClean="0">
                <a:solidFill>
                  <a:schemeClr val="bg1"/>
                </a:solidFill>
              </a:rPr>
              <a:t>Licenciatura en Administración de Empresas con énfasis en Finanzas y Negocios Internacionales</a:t>
            </a:r>
          </a:p>
          <a:p>
            <a:pPr lvl="0"/>
            <a:endParaRPr lang="en-US" sz="2800" b="1" i="1" dirty="0" smtClean="0">
              <a:solidFill>
                <a:schemeClr val="bg1"/>
              </a:solidFill>
            </a:endParaRPr>
          </a:p>
          <a:p>
            <a:r>
              <a:rPr lang="es-PA" sz="2800" dirty="0" smtClean="0">
                <a:solidFill>
                  <a:schemeClr val="bg1"/>
                </a:solidFill>
              </a:rPr>
              <a:t>Esta carrera prepara al estudiante para evaluar financieramente empresas, proyectos y alternativas de financiamiento mediante la aplicación de criterios y técnicas financieras, en el contexto nacional e internacional</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H03005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7283" name="Text Box 3"/>
          <p:cNvSpPr txBox="1">
            <a:spLocks noChangeArrowheads="1"/>
          </p:cNvSpPr>
          <p:nvPr/>
        </p:nvSpPr>
        <p:spPr bwMode="auto">
          <a:xfrm>
            <a:off x="214282" y="285729"/>
            <a:ext cx="8643997" cy="6124754"/>
          </a:xfrm>
          <a:prstGeom prst="rect">
            <a:avLst/>
          </a:prstGeom>
          <a:noFill/>
          <a:ln w="9525">
            <a:noFill/>
            <a:miter lim="800000"/>
            <a:headEnd/>
            <a:tailEnd/>
          </a:ln>
          <a:effectLst/>
        </p:spPr>
        <p:txBody>
          <a:bodyPr wrap="square">
            <a:spAutoFit/>
          </a:bodyPr>
          <a:lstStyle/>
          <a:p>
            <a:r>
              <a:rPr lang="es-PA" sz="2800" b="1" dirty="0" smtClean="0">
                <a:solidFill>
                  <a:schemeClr val="bg1"/>
                </a:solidFill>
              </a:rPr>
              <a:t>Perfil del egreso:</a:t>
            </a:r>
          </a:p>
          <a:p>
            <a:endParaRPr lang="en-US" sz="2800" dirty="0" smtClean="0">
              <a:solidFill>
                <a:schemeClr val="bg1"/>
              </a:solidFill>
            </a:endParaRPr>
          </a:p>
          <a:p>
            <a:pPr lvl="0"/>
            <a:r>
              <a:rPr lang="es-PA" sz="2800" dirty="0" smtClean="0">
                <a:solidFill>
                  <a:schemeClr val="bg1"/>
                </a:solidFill>
              </a:rPr>
              <a:t>* Analizar y evaluar integralmente los indicadores de la estructura financiera de una empresa que dan cuenta de los niveles de liquidez, rentabilidad, endeudamiento, solvencia y cobertura de una organización.</a:t>
            </a:r>
            <a:endParaRPr lang="en-US" sz="2800" dirty="0" smtClean="0">
              <a:solidFill>
                <a:schemeClr val="bg1"/>
              </a:solidFill>
            </a:endParaRPr>
          </a:p>
          <a:p>
            <a:pPr lvl="0"/>
            <a:r>
              <a:rPr lang="es-PA" sz="2800" dirty="0" smtClean="0">
                <a:solidFill>
                  <a:schemeClr val="bg1"/>
                </a:solidFill>
              </a:rPr>
              <a:t>* Gestionar estratégicamente las inversiones en los diferentes mercados financieros nacionales e internacionales mediante la selección de portafolios de inversión de referencia.</a:t>
            </a:r>
            <a:endParaRPr lang="en-US" sz="2800" dirty="0" smtClean="0">
              <a:solidFill>
                <a:schemeClr val="bg1"/>
              </a:solidFill>
            </a:endParaRPr>
          </a:p>
          <a:p>
            <a:pPr lvl="0"/>
            <a:r>
              <a:rPr lang="es-PA" sz="2800" dirty="0" smtClean="0">
                <a:solidFill>
                  <a:schemeClr val="bg1"/>
                </a:solidFill>
              </a:rPr>
              <a:t>* Optimizar los riesgos financieros.</a:t>
            </a:r>
            <a:endParaRPr lang="en-US" sz="2800" dirty="0" smtClean="0">
              <a:solidFill>
                <a:schemeClr val="bg1"/>
              </a:solidFill>
            </a:endParaRPr>
          </a:p>
          <a:p>
            <a:r>
              <a:rPr lang="es-PA" sz="2800" dirty="0" smtClean="0">
                <a:solidFill>
                  <a:schemeClr val="bg1"/>
                </a:solidFill>
              </a:rPr>
              <a:t>* Especialista en gerencia de negocios internacionales, capaz de identificar oportunidades y retos en los mercados globales</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j014507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9572" name="Text Box 4"/>
          <p:cNvSpPr txBox="1">
            <a:spLocks noChangeArrowheads="1"/>
          </p:cNvSpPr>
          <p:nvPr/>
        </p:nvSpPr>
        <p:spPr bwMode="auto">
          <a:xfrm>
            <a:off x="381000" y="762000"/>
            <a:ext cx="8474075" cy="624786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lvl="0"/>
            <a:r>
              <a:rPr lang="es-ES" sz="3200" dirty="0" smtClean="0">
                <a:solidFill>
                  <a:schemeClr val="bg1"/>
                </a:solidFill>
                <a:latin typeface="Arial" pitchFamily="34" charset="0"/>
                <a:cs typeface="Arial" pitchFamily="34" charset="0"/>
              </a:rPr>
              <a:t>Los requisitos para ingresar o matricularse en la Universidad Autónoma de Chiriquí</a:t>
            </a:r>
          </a:p>
          <a:p>
            <a:pPr lvl="0"/>
            <a:r>
              <a:rPr lang="es-ES" dirty="0" smtClean="0">
                <a:solidFill>
                  <a:schemeClr val="bg1"/>
                </a:solidFill>
                <a:latin typeface="Arial" pitchFamily="34" charset="0"/>
                <a:cs typeface="Arial" pitchFamily="34" charset="0"/>
              </a:rPr>
              <a:t>Fase Nº 1</a:t>
            </a:r>
            <a:r>
              <a:rPr lang="es-ES" sz="3200" dirty="0" smtClean="0">
                <a:solidFill>
                  <a:schemeClr val="bg1"/>
                </a:solidFill>
                <a:latin typeface="Arial" pitchFamily="34" charset="0"/>
                <a:cs typeface="Arial" pitchFamily="34" charset="0"/>
              </a:rPr>
              <a:t> </a:t>
            </a:r>
            <a:r>
              <a:rPr lang="es-ES" dirty="0" smtClean="0">
                <a:solidFill>
                  <a:schemeClr val="bg1"/>
                </a:solidFill>
              </a:rPr>
              <a:t>Inscripción</a:t>
            </a:r>
            <a:endParaRPr lang="en-US" dirty="0" smtClean="0">
              <a:solidFill>
                <a:schemeClr val="bg1"/>
              </a:solidFill>
            </a:endParaRPr>
          </a:p>
          <a:p>
            <a:r>
              <a:rPr lang="es-ES" dirty="0" smtClean="0">
                <a:solidFill>
                  <a:schemeClr val="bg1"/>
                </a:solidFill>
              </a:rPr>
              <a:t>Fecha: del 23 de agosto de 2010 al 28 de enero de 2011</a:t>
            </a:r>
          </a:p>
          <a:p>
            <a:endParaRPr lang="en-US" dirty="0" smtClean="0">
              <a:solidFill>
                <a:schemeClr val="bg1"/>
              </a:solidFill>
            </a:endParaRPr>
          </a:p>
          <a:p>
            <a:pPr lvl="0"/>
            <a:r>
              <a:rPr lang="es-PA" dirty="0" smtClean="0">
                <a:solidFill>
                  <a:schemeClr val="bg1"/>
                </a:solidFill>
              </a:rPr>
              <a:t>Requisitos para la Inscripción</a:t>
            </a:r>
            <a:endParaRPr lang="en-US" dirty="0" smtClean="0">
              <a:solidFill>
                <a:schemeClr val="bg1"/>
              </a:solidFill>
            </a:endParaRPr>
          </a:p>
          <a:p>
            <a:pPr lvl="0"/>
            <a:r>
              <a:rPr lang="es-PA" dirty="0" smtClean="0">
                <a:solidFill>
                  <a:schemeClr val="bg1"/>
                </a:solidFill>
              </a:rPr>
              <a:t>	Presentar un documento oficial (cédula, certificado de 	nacimiento o pasaporte si es extranjero9</a:t>
            </a:r>
            <a:endParaRPr lang="en-US" dirty="0" smtClean="0">
              <a:solidFill>
                <a:schemeClr val="bg1"/>
              </a:solidFill>
            </a:endParaRPr>
          </a:p>
          <a:p>
            <a:pPr lvl="0"/>
            <a:r>
              <a:rPr lang="es-PA" dirty="0" smtClean="0">
                <a:solidFill>
                  <a:schemeClr val="bg1"/>
                </a:solidFill>
              </a:rPr>
              <a:t>	Pagar la suma de B/.33.00 por inscripción.</a:t>
            </a:r>
            <a:endParaRPr lang="en-US" dirty="0" smtClean="0">
              <a:solidFill>
                <a:schemeClr val="bg1"/>
              </a:solidFill>
            </a:endParaRPr>
          </a:p>
          <a:p>
            <a:pPr lvl="0"/>
            <a:r>
              <a:rPr lang="es-ES" dirty="0" smtClean="0">
                <a:solidFill>
                  <a:schemeClr val="bg1"/>
                </a:solidFill>
              </a:rPr>
              <a:t>Fase Nº2 Aplicación de pruebas de Conocimientos General</a:t>
            </a:r>
          </a:p>
          <a:p>
            <a:pPr lvl="0"/>
            <a:endParaRPr lang="en-US" dirty="0" smtClean="0">
              <a:solidFill>
                <a:schemeClr val="bg1"/>
              </a:solidFill>
            </a:endParaRPr>
          </a:p>
          <a:p>
            <a:r>
              <a:rPr lang="es-ES" dirty="0" smtClean="0">
                <a:solidFill>
                  <a:schemeClr val="bg1"/>
                </a:solidFill>
              </a:rPr>
              <a:t>Fecha: 20 de noviembre de 2010 a las 9:00 a.m. (De manera  simultánea en  todas las Unidades Académicas).</a:t>
            </a:r>
            <a:endParaRPr lang="en-US" dirty="0" smtClean="0">
              <a:solidFill>
                <a:schemeClr val="bg1"/>
              </a:solidFill>
            </a:endParaRPr>
          </a:p>
          <a:p>
            <a:r>
              <a:rPr lang="es-ES" sz="3200" dirty="0" smtClean="0"/>
              <a:t>Fase Nº 3 Curso de Preparatoria</a:t>
            </a:r>
            <a:endParaRPr lang="es-ES" sz="3200" dirty="0" smtClean="0">
              <a:solidFill>
                <a:schemeClr val="bg1"/>
              </a:solidFill>
            </a:endParaRPr>
          </a:p>
          <a:p>
            <a:pPr algn="just"/>
            <a:r>
              <a:rPr lang="es-ES" sz="3200" dirty="0" smtClean="0">
                <a:solidFill>
                  <a:schemeClr val="bg1"/>
                </a:solidFill>
              </a:rPr>
              <a:t> </a:t>
            </a:r>
            <a:endParaRPr lang="es-ES" sz="3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14282" y="357166"/>
            <a:ext cx="8715436" cy="5738834"/>
          </a:xfrm>
        </p:spPr>
        <p:txBody>
          <a:bodyPr/>
          <a:lstStyle/>
          <a:p>
            <a:pPr lvl="0">
              <a:buNone/>
            </a:pPr>
            <a:r>
              <a:rPr lang="es-PA" b="1" dirty="0" smtClean="0"/>
              <a:t>Proyecto a Corto Plazo - Seguimiento a Egresados</a:t>
            </a:r>
            <a:endParaRPr lang="en-US" b="1" dirty="0" smtClean="0"/>
          </a:p>
          <a:p>
            <a:r>
              <a:rPr lang="es-PA" sz="2000" dirty="0" smtClean="0"/>
              <a:t>Con la finalidad de darle seguimiento a los egresados de la universidad,  se cuenta con un proyecto a corto plazo que permitirá conocer sí se lograron los objetivos del proceso de enseñanza aprendizaje   y se cuenta con profesionales  con el perfil que se requiere para desempeñarse en campo laboral, que cada día es más exigente.</a:t>
            </a:r>
            <a:endParaRPr lang="en-US" sz="2000" dirty="0" smtClean="0"/>
          </a:p>
          <a:p>
            <a:r>
              <a:rPr lang="es-ES" sz="2000" b="1" dirty="0" smtClean="0"/>
              <a:t>Objetivo:</a:t>
            </a:r>
            <a:r>
              <a:rPr lang="es-ES" sz="2000" dirty="0" smtClean="0"/>
              <a:t> Coordinar los planes para el desarrollo del proyecto de seguimiento y organización de los egresados de la UNACHI con el objetivo de monitorear y evaluar la pertinencia de las carreras que brinda la Universidad</a:t>
            </a:r>
            <a:endParaRPr lang="en-US" sz="2000" dirty="0" smtClean="0"/>
          </a:p>
          <a:p>
            <a:pPr eaLnBrk="1" hangingPunct="1">
              <a:defRPr/>
            </a:pPr>
            <a:endParaRPr lang="es-ES" sz="2000" dirty="0" smtClean="0"/>
          </a:p>
        </p:txBody>
      </p:sp>
      <p:pic>
        <p:nvPicPr>
          <p:cNvPr id="34819" name="Picture 5" descr="MPj04393750000[1]"/>
          <p:cNvPicPr>
            <a:picLocks noChangeAspect="1" noChangeArrowheads="1"/>
          </p:cNvPicPr>
          <p:nvPr/>
        </p:nvPicPr>
        <p:blipFill>
          <a:blip r:embed="rId2" cstate="print"/>
          <a:srcRect/>
          <a:stretch>
            <a:fillRect/>
          </a:stretch>
        </p:blipFill>
        <p:spPr bwMode="auto">
          <a:xfrm>
            <a:off x="714348" y="4000504"/>
            <a:ext cx="7386665" cy="214314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PH02893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5235" name="Rectangle 3"/>
          <p:cNvSpPr>
            <a:spLocks noGrp="1" noChangeArrowheads="1"/>
          </p:cNvSpPr>
          <p:nvPr>
            <p:ph type="title" idx="4294967295"/>
          </p:nvPr>
        </p:nvSpPr>
        <p:spPr>
          <a:xfrm>
            <a:off x="685800" y="2209800"/>
            <a:ext cx="7772400" cy="1143000"/>
          </a:xfrm>
          <a:effectLst>
            <a:outerShdw dist="35921" dir="2700000" algn="ctr" rotWithShape="0">
              <a:schemeClr val="tx1"/>
            </a:outerShdw>
          </a:effectLst>
        </p:spPr>
        <p:txBody>
          <a:bodyPr/>
          <a:lstStyle/>
          <a:p>
            <a:r>
              <a:rPr lang="es-MX" sz="6000" b="1" dirty="0" smtClean="0">
                <a:solidFill>
                  <a:srgbClr val="FFFF00"/>
                </a:solidFill>
              </a:rPr>
              <a:t>MUCHAS GRACIAS</a:t>
            </a:r>
            <a:endParaRPr lang="es-ES" sz="60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PH02889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0596" name="Text Box 4"/>
          <p:cNvSpPr txBox="1">
            <a:spLocks noChangeArrowheads="1"/>
          </p:cNvSpPr>
          <p:nvPr/>
        </p:nvSpPr>
        <p:spPr bwMode="auto">
          <a:xfrm>
            <a:off x="1" y="152400"/>
            <a:ext cx="9001156" cy="501675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lvl="0"/>
            <a:r>
              <a:rPr lang="es-ES" sz="3200" dirty="0" smtClean="0">
                <a:solidFill>
                  <a:schemeClr val="bg1"/>
                </a:solidFill>
                <a:cs typeface="Times New Roman" pitchFamily="18" charset="0"/>
              </a:rPr>
              <a:t>Fase</a:t>
            </a:r>
            <a:r>
              <a:rPr lang="es-ES" sz="3200" dirty="0" smtClean="0">
                <a:cs typeface="Times New Roman" pitchFamily="18" charset="0"/>
              </a:rPr>
              <a:t> </a:t>
            </a:r>
            <a:r>
              <a:rPr lang="es-ES" sz="3200" dirty="0" smtClean="0">
                <a:solidFill>
                  <a:schemeClr val="bg1"/>
                </a:solidFill>
                <a:cs typeface="Times New Roman" pitchFamily="18" charset="0"/>
              </a:rPr>
              <a:t>Nº 3 Curso de Preparatoria</a:t>
            </a:r>
            <a:endParaRPr lang="en-US" sz="3200" dirty="0" smtClean="0">
              <a:solidFill>
                <a:schemeClr val="bg1"/>
              </a:solidFill>
              <a:cs typeface="Times New Roman" pitchFamily="18" charset="0"/>
            </a:endParaRPr>
          </a:p>
          <a:p>
            <a:pPr algn="just"/>
            <a:r>
              <a:rPr lang="es-ES" sz="3200" dirty="0" smtClean="0">
                <a:solidFill>
                  <a:schemeClr val="bg1"/>
                </a:solidFill>
                <a:cs typeface="Times New Roman" pitchFamily="18" charset="0"/>
              </a:rPr>
              <a:t>Luego de la prueba de conocimientos generales, los estudiantes  que no la aprobaron deberán tomar el curso Nº2 de conocimientos generales por un período de una semana, culminado el mismo se les aplicará nuevamente la prueba de conocimientos generales. </a:t>
            </a:r>
            <a:endParaRPr lang="en-US" sz="3200" dirty="0" smtClean="0">
              <a:solidFill>
                <a:schemeClr val="bg1"/>
              </a:solidFill>
              <a:cs typeface="Times New Roman" pitchFamily="18" charset="0"/>
            </a:endParaRPr>
          </a:p>
          <a:p>
            <a:pPr algn="just"/>
            <a:r>
              <a:rPr lang="es-ES" sz="3200" dirty="0" smtClean="0">
                <a:solidFill>
                  <a:schemeClr val="bg1"/>
                </a:solidFill>
                <a:cs typeface="Times New Roman" pitchFamily="18" charset="0"/>
              </a:rPr>
              <a:t>Posteriormente estos estudiantes deberán  tomar los dos cursos adicionales  Nº 1 y 3 con el resto de los estudiantes que aprobaron inicialmente la prueba de conocimientos generales.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j014505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1620" name="Text Box 4"/>
          <p:cNvSpPr txBox="1">
            <a:spLocks noChangeArrowheads="1"/>
          </p:cNvSpPr>
          <p:nvPr/>
        </p:nvSpPr>
        <p:spPr bwMode="auto">
          <a:xfrm>
            <a:off x="517525" y="285729"/>
            <a:ext cx="8245475" cy="655564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just"/>
            <a:r>
              <a:rPr lang="es-ES" sz="3200" dirty="0" smtClean="0">
                <a:solidFill>
                  <a:schemeClr val="bg1"/>
                </a:solidFill>
                <a:cs typeface="Times New Roman" pitchFamily="18" charset="0"/>
              </a:rPr>
              <a:t>Los curso que ofrece la UNACHI son:</a:t>
            </a:r>
            <a:endParaRPr lang="en-US" sz="3200" dirty="0" smtClean="0">
              <a:solidFill>
                <a:schemeClr val="bg1"/>
              </a:solidFill>
              <a:cs typeface="Times New Roman" pitchFamily="18" charset="0"/>
            </a:endParaRPr>
          </a:p>
          <a:p>
            <a:pPr lvl="0"/>
            <a:r>
              <a:rPr lang="es-ES" sz="3200" dirty="0" smtClean="0">
                <a:solidFill>
                  <a:schemeClr val="bg1"/>
                </a:solidFill>
                <a:cs typeface="Times New Roman" pitchFamily="18" charset="0"/>
              </a:rPr>
              <a:t>1-  IVU(ingreso  a la vida universitaria) cuya duración es de 1 semana</a:t>
            </a:r>
          </a:p>
          <a:p>
            <a:pPr lvl="0"/>
            <a:r>
              <a:rPr lang="es-ES" sz="3200" dirty="0" smtClean="0">
                <a:solidFill>
                  <a:schemeClr val="bg1"/>
                </a:solidFill>
                <a:cs typeface="Times New Roman" pitchFamily="18" charset="0"/>
              </a:rPr>
              <a:t>2- Desarrollo de conocimientos generales ( solo para estudiantes que no aprobaron el examen de admisión)duración 1 semana</a:t>
            </a:r>
            <a:endParaRPr lang="en-US" sz="3200" dirty="0" smtClean="0">
              <a:solidFill>
                <a:schemeClr val="bg1"/>
              </a:solidFill>
              <a:cs typeface="Times New Roman" pitchFamily="18" charset="0"/>
            </a:endParaRPr>
          </a:p>
          <a:p>
            <a:pPr lvl="0"/>
            <a:r>
              <a:rPr lang="es-ES" sz="3200" dirty="0" smtClean="0">
                <a:solidFill>
                  <a:schemeClr val="bg1"/>
                </a:solidFill>
                <a:cs typeface="Times New Roman" pitchFamily="18" charset="0"/>
              </a:rPr>
              <a:t>3- Desarrollo de competencias afines a la carrera duración 1 semana para el área comercial y humanística y 4 semanas para el área científica</a:t>
            </a:r>
            <a:r>
              <a:rPr lang="es-ES" sz="3600" dirty="0" smtClean="0">
                <a:cs typeface="Times New Roman" pitchFamily="18" charset="0"/>
              </a:rPr>
              <a:t>.</a:t>
            </a:r>
            <a:endParaRPr lang="en-US" sz="3600" dirty="0" smtClean="0">
              <a:cs typeface="Times New Roman" pitchFamily="18" charset="0"/>
            </a:endParaRPr>
          </a:p>
          <a:p>
            <a:pPr lvl="0"/>
            <a:r>
              <a:rPr lang="es-ES" sz="3200" dirty="0" smtClean="0">
                <a:solidFill>
                  <a:schemeClr val="bg1"/>
                </a:solidFill>
                <a:cs typeface="Times New Roman" pitchFamily="18" charset="0"/>
              </a:rPr>
              <a:t>Fase Nº4 Aplicación de la prueba de  admisión</a:t>
            </a:r>
            <a:endParaRPr lang="en-US" sz="3200" dirty="0" smtClean="0">
              <a:solidFill>
                <a:schemeClr val="bg1"/>
              </a:solidFill>
              <a:cs typeface="Times New Roman" pitchFamily="18" charset="0"/>
            </a:endParaRPr>
          </a:p>
          <a:p>
            <a:r>
              <a:rPr lang="es-ES" sz="3200" dirty="0" smtClean="0">
                <a:solidFill>
                  <a:schemeClr val="bg1"/>
                </a:solidFill>
                <a:cs typeface="Times New Roman" pitchFamily="18" charset="0"/>
              </a:rPr>
              <a:t>		Aplicación de pruebas de competencias afines a la carrera</a:t>
            </a:r>
            <a:endParaRPr lang="en-US" sz="3200" dirty="0" smtClean="0">
              <a:solidFill>
                <a:schemeClr val="bg1"/>
              </a:solidFill>
              <a:cs typeface="Times New Roman" pitchFamily="18" charset="0"/>
            </a:endParaRPr>
          </a:p>
          <a:p>
            <a:pPr lvl="0"/>
            <a:r>
              <a:rPr lang="es-ES" sz="3200" dirty="0" smtClean="0">
                <a:solidFill>
                  <a:schemeClr val="bg1"/>
                </a:solidFill>
                <a:cs typeface="Times New Roman" pitchFamily="18" charset="0"/>
              </a:rPr>
              <a:t>Fase Nº5 Aplicación de examen de selección</a:t>
            </a:r>
            <a:endParaRPr lang="en-US" sz="3200"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02883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9" name="Text Box 3"/>
          <p:cNvSpPr txBox="1">
            <a:spLocks noChangeArrowheads="1"/>
          </p:cNvSpPr>
          <p:nvPr/>
        </p:nvSpPr>
        <p:spPr bwMode="auto">
          <a:xfrm>
            <a:off x="-92075" y="193675"/>
            <a:ext cx="184150" cy="457200"/>
          </a:xfrm>
          <a:prstGeom prst="rect">
            <a:avLst/>
          </a:prstGeom>
          <a:noFill/>
          <a:ln w="9525">
            <a:noFill/>
            <a:miter lim="800000"/>
            <a:headEnd/>
            <a:tailEnd/>
          </a:ln>
          <a:effectLst/>
        </p:spPr>
        <p:txBody>
          <a:bodyPr wrap="none">
            <a:spAutoFit/>
          </a:bodyPr>
          <a:lstStyle/>
          <a:p>
            <a:pPr algn="ctr"/>
            <a:endParaRPr lang="en-US"/>
          </a:p>
        </p:txBody>
      </p:sp>
      <p:sp>
        <p:nvSpPr>
          <p:cNvPr id="9221" name="Rectangle 5"/>
          <p:cNvSpPr>
            <a:spLocks noGrp="1" noChangeArrowheads="1"/>
          </p:cNvSpPr>
          <p:nvPr>
            <p:ph type="title" idx="4294967295"/>
          </p:nvPr>
        </p:nvSpPr>
        <p:spPr/>
        <p:txBody>
          <a:bodyPr/>
          <a:lstStyle/>
          <a:p>
            <a:r>
              <a:rPr lang="es-ES" b="1" dirty="0" smtClean="0">
                <a:solidFill>
                  <a:schemeClr val="bg1"/>
                </a:solidFill>
              </a:rPr>
              <a:t>TRAYECTORIA ESCOLAR</a:t>
            </a:r>
            <a:r>
              <a:rPr lang="es-MX" dirty="0" smtClean="0">
                <a:solidFill>
                  <a:schemeClr val="bg1"/>
                </a:solidFill>
              </a:rPr>
              <a:t> </a:t>
            </a:r>
            <a:endParaRPr lang="es-E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H02894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Text Box 3"/>
          <p:cNvSpPr txBox="1">
            <a:spLocks noChangeArrowheads="1"/>
          </p:cNvSpPr>
          <p:nvPr/>
        </p:nvSpPr>
        <p:spPr bwMode="auto">
          <a:xfrm>
            <a:off x="0" y="0"/>
            <a:ext cx="9144000" cy="5509200"/>
          </a:xfrm>
          <a:prstGeom prst="rect">
            <a:avLst/>
          </a:prstGeom>
          <a:noFill/>
          <a:ln w="9525">
            <a:noFill/>
            <a:miter lim="800000"/>
            <a:headEnd/>
            <a:tailEnd/>
          </a:ln>
          <a:effectLst>
            <a:outerShdw dist="35921" dir="2700000" algn="ctr" rotWithShape="0">
              <a:schemeClr val="tx1"/>
            </a:outerShdw>
          </a:effectLst>
        </p:spPr>
        <p:txBody>
          <a:bodyPr>
            <a:spAutoFit/>
          </a:bodyPr>
          <a:lstStyle/>
          <a:p>
            <a:endParaRPr lang="es-ES_tradnl" sz="3200" dirty="0" smtClean="0">
              <a:solidFill>
                <a:schemeClr val="bg1"/>
              </a:solidFill>
            </a:endParaRPr>
          </a:p>
          <a:p>
            <a:endParaRPr lang="es-ES_tradnl" sz="3200" dirty="0" smtClean="0">
              <a:solidFill>
                <a:schemeClr val="bg1"/>
              </a:solidFill>
            </a:endParaRPr>
          </a:p>
          <a:p>
            <a:endParaRPr lang="es-ES_tradnl" sz="3200" dirty="0" smtClean="0">
              <a:solidFill>
                <a:schemeClr val="bg1"/>
              </a:solidFill>
            </a:endParaRPr>
          </a:p>
          <a:p>
            <a:r>
              <a:rPr lang="es-ES_tradnl" sz="3200" dirty="0" smtClean="0">
                <a:solidFill>
                  <a:schemeClr val="bg1"/>
                </a:solidFill>
              </a:rPr>
              <a:t>Del año 2005 al 2009 ingresaron a la Universidad Autónoma de Chiriquí 46,463 alumnos, un promedio de 8,575 por año de los cuales se graduaron  9,292.6 para un promedio de 1,7150 por año. Esto nos indica que solo el 20% de los alumnos que se matricularon  lograron culminar, esta cifra comprende el campus central y las sedes la universidad autónoma de Chiriquí</a:t>
            </a:r>
            <a:endParaRPr lang="es-ES" sz="3200" b="1" dirty="0">
              <a:solidFill>
                <a:schemeClr val="bg1"/>
              </a:solidFill>
              <a:latin typeface="Arial" charset="0"/>
            </a:endParaRPr>
          </a:p>
        </p:txBody>
      </p:sp>
      <p:sp>
        <p:nvSpPr>
          <p:cNvPr id="22532" name="Rectangle 4"/>
          <p:cNvSpPr>
            <a:spLocks noGrp="1" noChangeArrowheads="1"/>
          </p:cNvSpPr>
          <p:nvPr>
            <p:ph type="title" idx="4294967295"/>
          </p:nvPr>
        </p:nvSpPr>
        <p:spPr>
          <a:xfrm>
            <a:off x="685800" y="5181600"/>
            <a:ext cx="7772400" cy="1143000"/>
          </a:xfrm>
        </p:spPr>
        <p:txBody>
          <a:bodyPr/>
          <a:lstStyle/>
          <a:p>
            <a:r>
              <a:rPr lang="es-MX" sz="900">
                <a:solidFill>
                  <a:schemeClr val="tx1"/>
                </a:solidFill>
              </a:rPr>
              <a:t>Investigación</a:t>
            </a:r>
            <a:endParaRPr lang="es-ES" sz="9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j014512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4996" name="Text Box 4"/>
          <p:cNvSpPr txBox="1">
            <a:spLocks noChangeArrowheads="1"/>
          </p:cNvSpPr>
          <p:nvPr/>
        </p:nvSpPr>
        <p:spPr bwMode="auto">
          <a:xfrm>
            <a:off x="285721" y="0"/>
            <a:ext cx="8072494"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lvl="0" algn="just">
              <a:buFontTx/>
              <a:buChar char="•"/>
            </a:pPr>
            <a:r>
              <a:rPr lang="es-ES_tradnl" b="1" dirty="0" smtClean="0">
                <a:solidFill>
                  <a:schemeClr val="bg1"/>
                </a:solidFill>
                <a:latin typeface="Arial" pitchFamily="34" charset="0"/>
                <a:ea typeface="Calibri" pitchFamily="34" charset="0"/>
                <a:cs typeface="Arial" pitchFamily="34" charset="0"/>
              </a:rPr>
              <a:t>Estudiantes Ingresados por Facultad del 2005 al 2009</a:t>
            </a:r>
            <a:endParaRPr lang="es-ES_tradnl" dirty="0" smtClean="0">
              <a:solidFill>
                <a:schemeClr val="bg1"/>
              </a:solidFill>
              <a:latin typeface="Arial" pitchFamily="34" charset="0"/>
            </a:endParaRPr>
          </a:p>
        </p:txBody>
      </p:sp>
      <p:graphicFrame>
        <p:nvGraphicFramePr>
          <p:cNvPr id="5" name="4 Tabla"/>
          <p:cNvGraphicFramePr>
            <a:graphicFrameLocks noGrp="1"/>
          </p:cNvGraphicFramePr>
          <p:nvPr/>
        </p:nvGraphicFramePr>
        <p:xfrm>
          <a:off x="-1" y="714356"/>
          <a:ext cx="8929718" cy="5884693"/>
        </p:xfrm>
        <a:graphic>
          <a:graphicData uri="http://schemas.openxmlformats.org/drawingml/2006/table">
            <a:tbl>
              <a:tblPr/>
              <a:tblGrid>
                <a:gridCol w="4022395"/>
                <a:gridCol w="1045823"/>
                <a:gridCol w="1226766"/>
                <a:gridCol w="864597"/>
                <a:gridCol w="905540"/>
                <a:gridCol w="864597"/>
              </a:tblGrid>
              <a:tr h="393660">
                <a:tc>
                  <a:txBody>
                    <a:bodyPr/>
                    <a:lstStyle/>
                    <a:p>
                      <a:pPr marL="0" marR="0">
                        <a:lnSpc>
                          <a:spcPct val="115000"/>
                        </a:lnSpc>
                        <a:spcBef>
                          <a:spcPts val="0"/>
                        </a:spcBef>
                        <a:spcAft>
                          <a:spcPts val="0"/>
                        </a:spcAft>
                      </a:pPr>
                      <a:r>
                        <a:rPr lang="es-ES_tradnl" sz="2000" b="1" dirty="0">
                          <a:solidFill>
                            <a:schemeClr val="bg1"/>
                          </a:solidFill>
                          <a:latin typeface="Arial"/>
                          <a:ea typeface="Calibri"/>
                          <a:cs typeface="Times New Roman"/>
                        </a:rPr>
                        <a:t>Facultades</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dirty="0">
                          <a:solidFill>
                            <a:schemeClr val="bg1"/>
                          </a:solidFill>
                          <a:latin typeface="Arial"/>
                          <a:ea typeface="Calibri"/>
                          <a:cs typeface="Times New Roman"/>
                        </a:rPr>
                        <a:t>2009</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2008</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2007</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2006</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2005</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337488">
                <a:tc>
                  <a:txBody>
                    <a:bodyPr/>
                    <a:lstStyle/>
                    <a:p>
                      <a:pPr marL="0" marR="0">
                        <a:lnSpc>
                          <a:spcPct val="115000"/>
                        </a:lnSpc>
                        <a:spcBef>
                          <a:spcPts val="0"/>
                        </a:spcBef>
                        <a:spcAft>
                          <a:spcPts val="0"/>
                        </a:spcAft>
                      </a:pPr>
                      <a:r>
                        <a:rPr lang="es-ES_tradnl" sz="2000" b="1" dirty="0">
                          <a:solidFill>
                            <a:schemeClr val="bg1"/>
                          </a:solidFill>
                          <a:latin typeface="Arial"/>
                          <a:ea typeface="Calibri"/>
                          <a:cs typeface="Times New Roman"/>
                        </a:rPr>
                        <a:t>Total</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Calibri"/>
                          <a:ea typeface="Calibri"/>
                          <a:cs typeface="Times New Roman"/>
                        </a:rPr>
                        <a:t>9631</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Calibri"/>
                          <a:ea typeface="Calibri"/>
                          <a:cs typeface="Times New Roman"/>
                        </a:rPr>
                        <a:t>10111</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Calibri"/>
                          <a:ea typeface="Calibri"/>
                          <a:cs typeface="Times New Roman"/>
                        </a:rPr>
                        <a:t>7792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a:solidFill>
                            <a:schemeClr val="bg1"/>
                          </a:solidFill>
                          <a:latin typeface="Calibri"/>
                          <a:ea typeface="Calibri"/>
                          <a:cs typeface="Times New Roman"/>
                        </a:rPr>
                        <a:t>9696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a:solidFill>
                            <a:schemeClr val="bg1"/>
                          </a:solidFill>
                          <a:latin typeface="Calibri"/>
                          <a:ea typeface="Calibri"/>
                          <a:cs typeface="Times New Roman"/>
                        </a:rPr>
                        <a:t>9233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465">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Administración de Empresas y Contabilidad</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1244</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1268</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1343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1472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1389</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Administración Pública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432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495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776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624</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570</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76">
                <a:tc>
                  <a:txBody>
                    <a:bodyPr/>
                    <a:lstStyle/>
                    <a:p>
                      <a:pPr marL="0" marR="0">
                        <a:lnSpc>
                          <a:spcPct val="115000"/>
                        </a:lnSpc>
                        <a:spcBef>
                          <a:spcPts val="0"/>
                        </a:spcBef>
                        <a:spcAft>
                          <a:spcPts val="1000"/>
                        </a:spcAft>
                      </a:pPr>
                      <a:r>
                        <a:rPr lang="es-ES_tradnl" sz="2000" dirty="0">
                          <a:solidFill>
                            <a:schemeClr val="bg1"/>
                          </a:solidFill>
                          <a:latin typeface="Arial"/>
                          <a:ea typeface="Calibri"/>
                          <a:cs typeface="Times New Roman"/>
                        </a:rPr>
                        <a:t>Ciencias Naturales y Exactas</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1209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1029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987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1045</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930</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76">
                <a:tc>
                  <a:txBody>
                    <a:bodyPr/>
                    <a:lstStyle/>
                    <a:p>
                      <a:pPr marL="0" marR="0">
                        <a:lnSpc>
                          <a:spcPct val="115000"/>
                        </a:lnSpc>
                        <a:spcBef>
                          <a:spcPts val="0"/>
                        </a:spcBef>
                        <a:spcAft>
                          <a:spcPts val="1000"/>
                        </a:spcAft>
                      </a:pPr>
                      <a:r>
                        <a:rPr lang="es-ES_tradnl" sz="2000" dirty="0">
                          <a:solidFill>
                            <a:schemeClr val="bg1"/>
                          </a:solidFill>
                          <a:latin typeface="Arial"/>
                          <a:ea typeface="Calibri"/>
                          <a:cs typeface="Times New Roman"/>
                        </a:rPr>
                        <a:t>Ciencias de la Educación </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1610</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2038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1201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1934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1876</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Comunicación Social</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488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463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416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401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432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76">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Derecho y Ciencias Políticas</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860</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935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772</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827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763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Economía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933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1103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667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952</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857</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Enfermería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306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267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247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283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313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Humanidades</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2211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2217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1069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1842</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1878</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8">
                <a:tc>
                  <a:txBody>
                    <a:bodyPr/>
                    <a:lstStyle/>
                    <a:p>
                      <a:pPr marL="0" marR="0">
                        <a:lnSpc>
                          <a:spcPct val="115000"/>
                        </a:lnSpc>
                        <a:spcBef>
                          <a:spcPts val="0"/>
                        </a:spcBef>
                        <a:spcAft>
                          <a:spcPts val="1000"/>
                        </a:spcAft>
                      </a:pPr>
                      <a:r>
                        <a:rPr lang="es-ES_tradnl" sz="2000" dirty="0">
                          <a:solidFill>
                            <a:schemeClr val="bg1"/>
                          </a:solidFill>
                          <a:latin typeface="Arial"/>
                          <a:ea typeface="Calibri"/>
                          <a:cs typeface="Times New Roman"/>
                        </a:rPr>
                        <a:t>Medicina</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338</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296</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314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Calibri"/>
                          <a:ea typeface="Calibri"/>
                          <a:cs typeface="Times New Roman"/>
                        </a:rPr>
                        <a:t>316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Calibri"/>
                          <a:ea typeface="Calibri"/>
                          <a:cs typeface="Times New Roman"/>
                        </a:rPr>
                        <a:t>225</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H02933J"/>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6020" name="Text Box 4"/>
          <p:cNvSpPr txBox="1">
            <a:spLocks noChangeArrowheads="1"/>
          </p:cNvSpPr>
          <p:nvPr/>
        </p:nvSpPr>
        <p:spPr bwMode="auto">
          <a:xfrm>
            <a:off x="941388" y="1819275"/>
            <a:ext cx="7516812"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just"/>
            <a:r>
              <a:rPr lang="es-ES_tradnl" sz="3200" dirty="0">
                <a:solidFill>
                  <a:srgbClr val="FFFF00"/>
                </a:solidFill>
                <a:cs typeface="Times New Roman" pitchFamily="18" charset="0"/>
              </a:rPr>
              <a:t> </a:t>
            </a:r>
            <a:endParaRPr lang="es-ES" sz="3200" dirty="0">
              <a:solidFill>
                <a:srgbClr val="FFFF00"/>
              </a:solidFill>
              <a:cs typeface="Times New Roman" pitchFamily="18" charset="0"/>
            </a:endParaRPr>
          </a:p>
          <a:p>
            <a:pPr algn="just"/>
            <a:endParaRPr lang="es-ES" sz="3200" dirty="0">
              <a:solidFill>
                <a:srgbClr val="FFFF00"/>
              </a:solidFill>
            </a:endParaRPr>
          </a:p>
        </p:txBody>
      </p:sp>
      <p:pic>
        <p:nvPicPr>
          <p:cNvPr id="56321" name="Gráfico 1"/>
          <p:cNvPicPr>
            <a:picLocks noChangeArrowheads="1"/>
          </p:cNvPicPr>
          <p:nvPr/>
        </p:nvPicPr>
        <p:blipFill>
          <a:blip r:embed="rId3" cstate="print"/>
          <a:srcRect b="-35"/>
          <a:stretch>
            <a:fillRect/>
          </a:stretch>
        </p:blipFill>
        <p:spPr bwMode="auto">
          <a:xfrm>
            <a:off x="785786" y="571480"/>
            <a:ext cx="7643866"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j01444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63" name="Text Box 3"/>
          <p:cNvSpPr txBox="1">
            <a:spLocks noChangeArrowheads="1"/>
          </p:cNvSpPr>
          <p:nvPr/>
        </p:nvSpPr>
        <p:spPr bwMode="auto">
          <a:xfrm>
            <a:off x="609600" y="163512"/>
            <a:ext cx="8077200"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571500" indent="-571500" algn="just"/>
            <a:r>
              <a:rPr lang="es-ES" sz="2800" b="1" dirty="0" smtClean="0">
                <a:solidFill>
                  <a:srgbClr val="FDEF9B"/>
                </a:solidFill>
                <a:cs typeface="Times New Roman" pitchFamily="18" charset="0"/>
              </a:rPr>
              <a:t> </a:t>
            </a:r>
            <a:endParaRPr lang="es-ES" sz="2800" dirty="0">
              <a:solidFill>
                <a:srgbClr val="FDEF9B"/>
              </a:solidFill>
              <a:cs typeface="Times New Roman" pitchFamily="18" charset="0"/>
            </a:endParaRPr>
          </a:p>
        </p:txBody>
      </p:sp>
      <p:graphicFrame>
        <p:nvGraphicFramePr>
          <p:cNvPr id="4" name="3 Tabla"/>
          <p:cNvGraphicFramePr>
            <a:graphicFrameLocks noGrp="1"/>
          </p:cNvGraphicFramePr>
          <p:nvPr/>
        </p:nvGraphicFramePr>
        <p:xfrm>
          <a:off x="500033" y="500040"/>
          <a:ext cx="7929618" cy="5786478"/>
        </p:xfrm>
        <a:graphic>
          <a:graphicData uri="http://schemas.openxmlformats.org/drawingml/2006/table">
            <a:tbl>
              <a:tblPr/>
              <a:tblGrid>
                <a:gridCol w="3802980"/>
                <a:gridCol w="728230"/>
                <a:gridCol w="809145"/>
                <a:gridCol w="1051888"/>
                <a:gridCol w="728230"/>
                <a:gridCol w="809145"/>
              </a:tblGrid>
              <a:tr h="628280">
                <a:tc>
                  <a:txBody>
                    <a:bodyPr/>
                    <a:lstStyle/>
                    <a:p>
                      <a:pPr marL="0" marR="0">
                        <a:lnSpc>
                          <a:spcPct val="115000"/>
                        </a:lnSpc>
                        <a:spcBef>
                          <a:spcPts val="0"/>
                        </a:spcBef>
                        <a:spcAft>
                          <a:spcPts val="0"/>
                        </a:spcAft>
                      </a:pPr>
                      <a:r>
                        <a:rPr lang="es-ES_tradnl" sz="2000" b="1" dirty="0">
                          <a:solidFill>
                            <a:schemeClr val="bg1"/>
                          </a:solidFill>
                          <a:latin typeface="Arial"/>
                          <a:ea typeface="Calibri"/>
                          <a:cs typeface="Times New Roman"/>
                        </a:rPr>
                        <a:t>Facultades</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dirty="0">
                          <a:solidFill>
                            <a:schemeClr val="bg1"/>
                          </a:solidFill>
                          <a:latin typeface="Arial"/>
                          <a:ea typeface="Calibri"/>
                          <a:cs typeface="Times New Roman"/>
                        </a:rPr>
                        <a:t>2009</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dirty="0">
                          <a:solidFill>
                            <a:schemeClr val="bg1"/>
                          </a:solidFill>
                          <a:latin typeface="Arial"/>
                          <a:ea typeface="Calibri"/>
                          <a:cs typeface="Times New Roman"/>
                        </a:rPr>
                        <a:t>2008</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dirty="0">
                          <a:solidFill>
                            <a:schemeClr val="bg1"/>
                          </a:solidFill>
                          <a:latin typeface="Arial"/>
                          <a:ea typeface="Calibri"/>
                          <a:cs typeface="Times New Roman"/>
                        </a:rPr>
                        <a:t>2007</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2006</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15000"/>
                        </a:lnSpc>
                        <a:spcBef>
                          <a:spcPts val="0"/>
                        </a:spcBef>
                        <a:spcAft>
                          <a:spcPts val="0"/>
                        </a:spcAft>
                      </a:pPr>
                      <a:r>
                        <a:rPr lang="es-ES_tradnl" sz="2000" b="1">
                          <a:solidFill>
                            <a:schemeClr val="bg1"/>
                          </a:solidFill>
                          <a:latin typeface="Arial"/>
                          <a:ea typeface="Calibri"/>
                          <a:cs typeface="Times New Roman"/>
                        </a:rPr>
                        <a:t>2005</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489751">
                <a:tc>
                  <a:txBody>
                    <a:bodyPr/>
                    <a:lstStyle/>
                    <a:p>
                      <a:pPr marL="0" marR="0">
                        <a:lnSpc>
                          <a:spcPct val="115000"/>
                        </a:lnSpc>
                        <a:spcBef>
                          <a:spcPts val="0"/>
                        </a:spcBef>
                        <a:spcAft>
                          <a:spcPts val="0"/>
                        </a:spcAft>
                      </a:pPr>
                      <a:r>
                        <a:rPr lang="es-ES_tradnl" sz="2000" b="1">
                          <a:solidFill>
                            <a:schemeClr val="bg1"/>
                          </a:solidFill>
                          <a:latin typeface="Arial"/>
                          <a:ea typeface="Calibri"/>
                          <a:cs typeface="Times New Roman"/>
                        </a:rPr>
                        <a:t>Total</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Arial"/>
                          <a:ea typeface="Calibri"/>
                          <a:cs typeface="Times New Roman"/>
                        </a:rPr>
                        <a:t>2219</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Arial"/>
                          <a:ea typeface="Calibri"/>
                          <a:cs typeface="Times New Roman"/>
                        </a:rPr>
                        <a:t>1652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b="1" dirty="0">
                          <a:solidFill>
                            <a:schemeClr val="bg1"/>
                          </a:solidFill>
                          <a:latin typeface="Arial"/>
                          <a:ea typeface="Calibri"/>
                          <a:cs typeface="Times New Roman"/>
                        </a:rPr>
                        <a:t>1829</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b="1" dirty="0">
                          <a:solidFill>
                            <a:schemeClr val="bg1"/>
                          </a:solidFill>
                          <a:latin typeface="Arial"/>
                          <a:ea typeface="Calibri"/>
                          <a:cs typeface="Times New Roman"/>
                        </a:rPr>
                        <a:t>1228</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b="1">
                          <a:solidFill>
                            <a:schemeClr val="bg1"/>
                          </a:solidFill>
                          <a:latin typeface="Arial"/>
                          <a:ea typeface="Calibri"/>
                          <a:cs typeface="Times New Roman"/>
                        </a:rPr>
                        <a:t>1647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125">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Admon. de  Emp. y Contabilidad</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282</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328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dirty="0">
                          <a:solidFill>
                            <a:schemeClr val="bg1"/>
                          </a:solidFill>
                          <a:latin typeface="Arial"/>
                          <a:ea typeface="Calibri"/>
                          <a:cs typeface="Times New Roman"/>
                        </a:rPr>
                        <a:t>376</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188</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417</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376">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Administración Pública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109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77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237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73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113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Ciencias Naturales y Exactas</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118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104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64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47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41</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dirty="0">
                          <a:solidFill>
                            <a:schemeClr val="bg1"/>
                          </a:solidFill>
                          <a:latin typeface="Arial"/>
                          <a:ea typeface="Calibri"/>
                          <a:cs typeface="Times New Roman"/>
                        </a:rPr>
                        <a:t>Ciencias de la Educación </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1034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570</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614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585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591</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Comunicación Social</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51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38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68</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41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54</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Derecho y Ciencias Políticas</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86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91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120</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24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53</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466">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Economía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239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156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104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95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115</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Enfermería</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26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37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35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43</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44</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a:solidFill>
                            <a:schemeClr val="bg1"/>
                          </a:solidFill>
                          <a:latin typeface="Arial"/>
                          <a:ea typeface="Calibri"/>
                          <a:cs typeface="Times New Roman"/>
                        </a:rPr>
                        <a:t>Humanidades</a:t>
                      </a:r>
                      <a:endParaRPr lang="en-US"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a:solidFill>
                            <a:schemeClr val="bg1"/>
                          </a:solidFill>
                          <a:latin typeface="Arial"/>
                          <a:ea typeface="Calibri"/>
                          <a:cs typeface="Times New Roman"/>
                        </a:rPr>
                        <a:t>257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236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187</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111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202</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40">
                <a:tc>
                  <a:txBody>
                    <a:bodyPr/>
                    <a:lstStyle/>
                    <a:p>
                      <a:pPr marL="0" marR="0">
                        <a:lnSpc>
                          <a:spcPct val="115000"/>
                        </a:lnSpc>
                        <a:spcBef>
                          <a:spcPts val="0"/>
                        </a:spcBef>
                        <a:spcAft>
                          <a:spcPts val="1000"/>
                        </a:spcAft>
                      </a:pPr>
                      <a:r>
                        <a:rPr lang="es-ES_tradnl" sz="2000" dirty="0">
                          <a:solidFill>
                            <a:schemeClr val="bg1"/>
                          </a:solidFill>
                          <a:latin typeface="Arial"/>
                          <a:ea typeface="Calibri"/>
                          <a:cs typeface="Times New Roman"/>
                        </a:rPr>
                        <a:t>Medicina</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_tradnl" sz="2000" dirty="0">
                          <a:solidFill>
                            <a:schemeClr val="bg1"/>
                          </a:solidFill>
                          <a:latin typeface="Arial"/>
                          <a:ea typeface="Calibri"/>
                          <a:cs typeface="Times New Roman"/>
                        </a:rPr>
                        <a:t>17</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15</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ES" sz="2000">
                          <a:solidFill>
                            <a:schemeClr val="bg1"/>
                          </a:solidFill>
                          <a:latin typeface="Arial"/>
                          <a:ea typeface="Calibri"/>
                          <a:cs typeface="Times New Roman"/>
                        </a:rPr>
                        <a:t>24</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a:solidFill>
                            <a:schemeClr val="bg1"/>
                          </a:solidFill>
                          <a:latin typeface="Arial"/>
                          <a:ea typeface="Calibri"/>
                          <a:cs typeface="Times New Roman"/>
                        </a:rPr>
                        <a:t>21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ES" sz="2000" dirty="0">
                          <a:solidFill>
                            <a:schemeClr val="bg1"/>
                          </a:solidFill>
                          <a:latin typeface="Arial"/>
                          <a:ea typeface="Calibri"/>
                          <a:cs typeface="Times New Roman"/>
                        </a:rPr>
                        <a:t>17</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553111" y="-2232"/>
            <a:ext cx="80377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_tradnl" b="1" i="0" u="none" strike="noStrike" cap="none" normalizeH="0" baseline="0" dirty="0" smtClean="0">
                <a:ln>
                  <a:noFill/>
                </a:ln>
                <a:solidFill>
                  <a:schemeClr val="bg1"/>
                </a:solidFill>
                <a:effectLst/>
                <a:latin typeface="Arial" pitchFamily="34" charset="0"/>
                <a:ea typeface="Calibri" pitchFamily="34" charset="0"/>
                <a:cs typeface="Arial" pitchFamily="34" charset="0"/>
              </a:rPr>
              <a:t>Estudiantes Egresados por Facultad del 2005 al 2009</a:t>
            </a:r>
            <a:endParaRPr kumimoji="0" lang="es-ES_tradnl"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1629</TotalTime>
  <Words>1003</Words>
  <Application>Microsoft Office PowerPoint</Application>
  <PresentationFormat>Presentación en pantalla (4:3)</PresentationFormat>
  <Paragraphs>350</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Diseño predeterminado</vt:lpstr>
      <vt:lpstr>ESTRATEGIAS DE ENSEÑANZA</vt:lpstr>
      <vt:lpstr>Diapositiva 2</vt:lpstr>
      <vt:lpstr>Diapositiva 3</vt:lpstr>
      <vt:lpstr>Diapositiva 4</vt:lpstr>
      <vt:lpstr>TRAYECTORIA ESCOLAR </vt:lpstr>
      <vt:lpstr>Investigación</vt:lpstr>
      <vt:lpstr>Diapositiva 7</vt:lpstr>
      <vt:lpstr>Diapositiva 8</vt:lpstr>
      <vt:lpstr>Diapositiva 9</vt:lpstr>
      <vt:lpstr>Cuadro comparativo de estudiantes Ingresados vs Egresados por facultad para los años 2009 al 2005</vt:lpstr>
      <vt:lpstr>Diapositiva 11</vt:lpstr>
      <vt:lpstr>Diapositiva 12</vt:lpstr>
      <vt:lpstr>Diapositiva 13</vt:lpstr>
      <vt:lpstr>Licenciatura en Administración de Empresas con énfasis en Mercadotecnia  Perfil de egreso El egresado de la licenciatura en administración de empresas con énfasis en mercadotecnia, estará capacitado para: * Administrar empresas, nacionales e internacionales, en las diversas ramas de la actividad empresarial. * Será capaz de diseñar objetivos, políticas, estrategias y ejecutar acciones orientadas a satisfacer las necesidades de los clientes. * Responder a las exigencias de los mercados nacionales e internacionales dinámicos y cambiantes. * Posicionar marcas y/o productos con crecimientos en ventas, asegurándoles una mayor participación.</vt:lpstr>
      <vt:lpstr>Mercado Laboral: * Empresario en diferentes sectores de la economía. * Gerente de organizaciones públicas o privadas. * Directivo en las diferentes áreas del quehacer empresarial. * Gerente o directivo del área financiera en organizaciones de cualquier naturaleza. * Investigador orientado a la creación a la creación y desarrollo de empresas. * Asesorías financieras y de negocios. * Ejecutivo en el área de la administración financiera. * Evaluador de proyectos. * Gerente de recursos humanos. * Docencia universitaria .</vt:lpstr>
      <vt:lpstr>Diapositiva 16</vt:lpstr>
      <vt:lpstr>Diapositiva 17</vt:lpstr>
      <vt:lpstr>Diapositiva 18</vt:lpstr>
      <vt:lpstr>Diapositiva 19</vt:lpstr>
      <vt:lpstr>Diapositiva 20</vt:lpstr>
      <vt:lpstr>MUCHAS 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ENSEÑANZA</dc:title>
  <dc:creator>Oscar Barrios Ríos</dc:creator>
  <cp:lastModifiedBy>Usuario</cp:lastModifiedBy>
  <cp:revision>84</cp:revision>
  <dcterms:created xsi:type="dcterms:W3CDTF">2002-01-05T21:40:03Z</dcterms:created>
  <dcterms:modified xsi:type="dcterms:W3CDTF">2010-10-17T05:47:51Z</dcterms:modified>
</cp:coreProperties>
</file>