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6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9" autoAdjust="0"/>
    <p:restoredTop sz="94660"/>
  </p:normalViewPr>
  <p:slideViewPr>
    <p:cSldViewPr>
      <p:cViewPr varScale="1">
        <p:scale>
          <a:sx n="68" d="100"/>
          <a:sy n="68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8858280" cy="785818"/>
          </a:xfrm>
        </p:spPr>
        <p:txBody>
          <a:bodyPr/>
          <a:lstStyle/>
          <a:p>
            <a:pPr algn="ctr"/>
            <a:r>
              <a:rPr lang="es-ES" dirty="0" smtClean="0"/>
              <a:t>MUESTREO ALEATORIO ESTRATIFICADO probabilístico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357586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/>
              <a:t>Una muestra aleatoria estratificada es la obtenida mediante la separación de los elementos de la población en grupos que no presenten traslapes, llamados estratos y la selección posterior de una muestra irrestrictamente aleatoria simple en cada estrato.  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9144000" cy="785818"/>
          </a:xfrm>
        </p:spPr>
        <p:txBody>
          <a:bodyPr/>
          <a:lstStyle/>
          <a:p>
            <a:pPr algn="ctr"/>
            <a:r>
              <a:rPr lang="es-ES" dirty="0" smtClean="0"/>
              <a:t>TAMAÑO DE MUESTRA PARA ESTIMAR LA MEDIA CON M.A.E.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4143404"/>
          </a:xfrm>
        </p:spPr>
        <p:txBody>
          <a:bodyPr>
            <a:normAutofit/>
          </a:bodyPr>
          <a:lstStyle/>
          <a:p>
            <a:r>
              <a:rPr lang="es-ES" dirty="0" smtClean="0"/>
              <a:t>  </a:t>
            </a:r>
          </a:p>
          <a:p>
            <a:r>
              <a:rPr lang="es-ES" dirty="0" smtClean="0"/>
              <a:t>Para estimar la media poblacional utilizando una variable aleatoria continua se utiliza la siguiente relación:   </a:t>
            </a:r>
          </a:p>
          <a:p>
            <a:r>
              <a:rPr lang="es-ES" dirty="0" smtClean="0"/>
              <a:t>           S N²</a:t>
            </a:r>
            <a:r>
              <a:rPr lang="es-ES" baseline="-25000" dirty="0" smtClean="0"/>
              <a:t>i</a:t>
            </a:r>
            <a:r>
              <a:rPr lang="es-ES" dirty="0" smtClean="0"/>
              <a:t>S²</a:t>
            </a:r>
            <a:r>
              <a:rPr lang="es-ES" baseline="-25000" dirty="0" smtClean="0"/>
              <a:t>i</a:t>
            </a:r>
            <a:r>
              <a:rPr lang="es-ES" dirty="0" smtClean="0"/>
              <a:t>/w</a:t>
            </a:r>
            <a:r>
              <a:rPr lang="es-ES" baseline="-25000" dirty="0" smtClean="0"/>
              <a:t>i</a:t>
            </a:r>
            <a:endParaRPr lang="es-ES" dirty="0" smtClean="0"/>
          </a:p>
          <a:p>
            <a:r>
              <a:rPr lang="es-ES" dirty="0" smtClean="0"/>
              <a:t>      n = ---------------</a:t>
            </a:r>
          </a:p>
          <a:p>
            <a:r>
              <a:rPr lang="es-ES" dirty="0" smtClean="0"/>
              <a:t>           N²D + S N</a:t>
            </a:r>
            <a:r>
              <a:rPr lang="es-ES" baseline="-25000" dirty="0" smtClean="0"/>
              <a:t>i</a:t>
            </a:r>
            <a:r>
              <a:rPr lang="es-ES" dirty="0" smtClean="0"/>
              <a:t>S²</a:t>
            </a:r>
            <a:r>
              <a:rPr lang="es-ES" baseline="-25000" dirty="0" smtClean="0"/>
              <a:t>i</a:t>
            </a:r>
            <a:r>
              <a:rPr lang="es-ES" dirty="0" smtClean="0"/>
              <a:t>   </a:t>
            </a:r>
          </a:p>
          <a:p>
            <a:r>
              <a:rPr lang="es-ES" dirty="0" smtClean="0"/>
              <a:t>de donde:   </a:t>
            </a:r>
          </a:p>
          <a:p>
            <a:r>
              <a:rPr lang="es-ES" dirty="0" smtClean="0"/>
              <a:t>N</a:t>
            </a:r>
            <a:r>
              <a:rPr lang="es-ES" baseline="-25000" dirty="0" smtClean="0"/>
              <a:t>i</a:t>
            </a:r>
            <a:r>
              <a:rPr lang="es-ES" dirty="0" smtClean="0"/>
              <a:t>  = tamaño del i ésimo estrato.   </a:t>
            </a:r>
          </a:p>
          <a:p>
            <a:r>
              <a:rPr lang="es-ES" dirty="0" smtClean="0"/>
              <a:t>N   = tamaño de la población.   </a:t>
            </a:r>
          </a:p>
          <a:p>
            <a:r>
              <a:rPr lang="es-ES" dirty="0" smtClean="0"/>
              <a:t>S²</a:t>
            </a:r>
            <a:r>
              <a:rPr lang="es-ES" baseline="-25000" dirty="0" smtClean="0"/>
              <a:t>i</a:t>
            </a:r>
            <a:r>
              <a:rPr lang="es-ES" dirty="0" smtClean="0"/>
              <a:t> = varianza del i ésimo estrato.   </a:t>
            </a:r>
          </a:p>
          <a:p>
            <a:r>
              <a:rPr lang="es-ES" dirty="0" smtClean="0"/>
              <a:t>w</a:t>
            </a:r>
            <a:r>
              <a:rPr lang="es-ES" baseline="-25000" dirty="0" smtClean="0"/>
              <a:t>i</a:t>
            </a:r>
            <a:r>
              <a:rPr lang="es-ES" dirty="0" smtClean="0"/>
              <a:t>  = importancia o peso del i ésimo estrato.   </a:t>
            </a:r>
          </a:p>
          <a:p>
            <a:r>
              <a:rPr lang="es-ES" dirty="0" smtClean="0"/>
              <a:t>       B²</a:t>
            </a:r>
          </a:p>
          <a:p>
            <a:r>
              <a:rPr lang="es-ES" dirty="0" smtClean="0"/>
              <a:t>D   = ----         B = precisión.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400</TotalTime>
  <Words>53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Metro</vt:lpstr>
      <vt:lpstr>MUESTREO ALEATORIO ESTRATIFICADO probabilístico</vt:lpstr>
      <vt:lpstr>TAMAÑO DE MUESTRA PARA ESTIMAR LA MEDIA CON M.A.E.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47</cp:revision>
  <dcterms:created xsi:type="dcterms:W3CDTF">2010-10-30T20:36:59Z</dcterms:created>
  <dcterms:modified xsi:type="dcterms:W3CDTF">2010-11-04T15:54:30Z</dcterms:modified>
</cp:coreProperties>
</file>