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0" r:id="rId3"/>
    <p:sldId id="262" r:id="rId4"/>
    <p:sldId id="263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65" r:id="rId17"/>
    <p:sldId id="276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1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8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es-ES" smtClean="0"/>
              <a:t>Haga clic para modificar el estilo de título del patrón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7AD692-D0F7-4BF9-8E9A-0513962DCFF9}" type="datetimeFigureOut">
              <a:rPr lang="es-ES" smtClean="0"/>
              <a:pPr/>
              <a:t>11/11/2010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AD298-0B5B-498C-81DB-B14542893813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772400" cy="1470025"/>
          </a:xfrm>
        </p:spPr>
        <p:txBody>
          <a:bodyPr/>
          <a:lstStyle/>
          <a:p>
            <a:r>
              <a:rPr lang="es-ES" dirty="0" smtClean="0"/>
              <a:t>Urinálisis y Microscopía Clínica</a:t>
            </a:r>
            <a:br>
              <a:rPr lang="es-ES" dirty="0" smtClean="0"/>
            </a:br>
            <a:r>
              <a:rPr lang="es-ES" dirty="0" smtClean="0"/>
              <a:t>TM 320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3140968"/>
            <a:ext cx="6400800" cy="1752600"/>
          </a:xfrm>
        </p:spPr>
        <p:txBody>
          <a:bodyPr/>
          <a:lstStyle/>
          <a:p>
            <a:r>
              <a:rPr lang="es-ES" dirty="0" smtClean="0"/>
              <a:t>Prof.: Ivis Sánchez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físicas de la orina: </a:t>
            </a:r>
            <a:r>
              <a:rPr lang="es-ES" dirty="0" smtClean="0">
                <a:solidFill>
                  <a:srgbClr val="FFFF00"/>
                </a:solidFill>
              </a:rPr>
              <a:t>Peso específico</a:t>
            </a: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Esta en relación a su </a:t>
            </a:r>
            <a:r>
              <a:rPr lang="es-ES" sz="2400" dirty="0" err="1" smtClean="0"/>
              <a:t>osmolalidad</a:t>
            </a:r>
            <a:r>
              <a:rPr lang="es-ES" sz="2400" dirty="0" smtClean="0"/>
              <a:t>. </a:t>
            </a:r>
          </a:p>
          <a:p>
            <a:endParaRPr lang="es-ES" sz="2400" dirty="0" smtClean="0"/>
          </a:p>
          <a:p>
            <a:r>
              <a:rPr lang="es-ES" sz="2400" dirty="0" smtClean="0"/>
              <a:t>Indica si la orina esta muy concentrada o diluida.</a:t>
            </a:r>
            <a:endParaRPr lang="es-ES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químicas de la orina: </a:t>
            </a:r>
            <a:r>
              <a:rPr lang="es-ES" dirty="0" smtClean="0">
                <a:solidFill>
                  <a:srgbClr val="FFFF00"/>
                </a:solidFill>
              </a:rPr>
              <a:t>pH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sz="2800" dirty="0" smtClean="0"/>
              <a:t>Indica el estado ácido-básico</a:t>
            </a:r>
          </a:p>
          <a:p>
            <a:r>
              <a:rPr lang="es-ES" sz="2800" dirty="0" smtClean="0"/>
              <a:t>Útil para la Identificación de cristales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 químicas de la orina</a:t>
            </a:r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proteínas</a:t>
            </a:r>
            <a:endParaRPr lang="es-ES" sz="2400" dirty="0"/>
          </a:p>
        </p:txBody>
      </p:sp>
      <p:sp>
        <p:nvSpPr>
          <p:cNvPr id="5" name="4 Marcador de contenido"/>
          <p:cNvSpPr>
            <a:spLocks noGrp="1"/>
          </p:cNvSpPr>
          <p:nvPr>
            <p:ph sz="half" idx="2"/>
          </p:nvPr>
        </p:nvSpPr>
        <p:spPr>
          <a:xfrm>
            <a:off x="1043608" y="1755648"/>
            <a:ext cx="3223592" cy="4625680"/>
          </a:xfrm>
        </p:spPr>
        <p:txBody>
          <a:bodyPr/>
          <a:lstStyle/>
          <a:p>
            <a:r>
              <a:rPr lang="es-ES" sz="2000" dirty="0" smtClean="0"/>
              <a:t>Normalmente se excretan pequeñas cantidades de proteínas en orina.</a:t>
            </a:r>
          </a:p>
          <a:p>
            <a:r>
              <a:rPr lang="es-ES" sz="2000" dirty="0" smtClean="0"/>
              <a:t>Proteinuria indica la presencia de un proceso renal</a:t>
            </a:r>
            <a:endParaRPr lang="es-ES" sz="20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Glucosa</a:t>
            </a:r>
            <a:endParaRPr lang="es-ES" sz="2400" dirty="0"/>
          </a:p>
        </p:txBody>
      </p:sp>
      <p:sp>
        <p:nvSpPr>
          <p:cNvPr id="7" name="6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sz="2000" dirty="0" smtClean="0"/>
              <a:t>La glucosuria se presenta en casos de diabetes.</a:t>
            </a:r>
          </a:p>
          <a:p>
            <a:r>
              <a:rPr lang="es-ES" sz="2000" dirty="0" smtClean="0"/>
              <a:t>Inhibida por el ácido ascórbico</a:t>
            </a:r>
            <a:endParaRPr lang="es-ES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 químicas de la orina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Cetonas</a:t>
            </a: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s-ES" sz="2000" dirty="0" smtClean="0"/>
              <a:t>Aparecen en la orina por déficit alimenticio, dietas, niños en estado </a:t>
            </a:r>
            <a:r>
              <a:rPr lang="es-ES" sz="2000" dirty="0" err="1" smtClean="0"/>
              <a:t>febríl</a:t>
            </a:r>
            <a:r>
              <a:rPr lang="es-ES" sz="2000" dirty="0" smtClean="0"/>
              <a:t>.</a:t>
            </a:r>
            <a:endParaRPr lang="es-ES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Sangre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81600" y="1700808"/>
            <a:ext cx="3200400" cy="4087344"/>
          </a:xfrm>
        </p:spPr>
        <p:txBody>
          <a:bodyPr/>
          <a:lstStyle/>
          <a:p>
            <a:r>
              <a:rPr lang="es-ES" sz="1800" dirty="0" smtClean="0"/>
              <a:t>Tiene relación con el color de la orina.</a:t>
            </a:r>
          </a:p>
          <a:p>
            <a:r>
              <a:rPr lang="es-ES" sz="1800" dirty="0" smtClean="0"/>
              <a:t>Hemorragias del </a:t>
            </a:r>
            <a:r>
              <a:rPr lang="es-ES" sz="1800" dirty="0" err="1" smtClean="0"/>
              <a:t>tractu</a:t>
            </a:r>
            <a:r>
              <a:rPr lang="es-ES" sz="1800" dirty="0" smtClean="0"/>
              <a:t> urinario inferior y procesos inflamatorios.</a:t>
            </a:r>
          </a:p>
          <a:p>
            <a:r>
              <a:rPr lang="es-ES" sz="1800" dirty="0" smtClean="0"/>
              <a:t>Procesos renales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 químicas de la orina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Bilirrubina</a:t>
            </a: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4121624"/>
          </a:xfrm>
        </p:spPr>
        <p:txBody>
          <a:bodyPr/>
          <a:lstStyle/>
          <a:p>
            <a:r>
              <a:rPr lang="es-ES" sz="2000" dirty="0" smtClean="0"/>
              <a:t>Relacionada con el color de la orina</a:t>
            </a:r>
          </a:p>
          <a:p>
            <a:r>
              <a:rPr lang="es-ES" sz="2000" dirty="0" smtClean="0"/>
              <a:t>Obstrucción biliar</a:t>
            </a:r>
          </a:p>
          <a:p>
            <a:r>
              <a:rPr lang="es-ES" sz="2000" dirty="0" smtClean="0"/>
              <a:t>Tiñe los elementos formes</a:t>
            </a:r>
            <a:endParaRPr lang="es-ES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Urobilinógeno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81600" y="1772816"/>
            <a:ext cx="3494856" cy="4248472"/>
          </a:xfrm>
        </p:spPr>
        <p:txBody>
          <a:bodyPr/>
          <a:lstStyle/>
          <a:p>
            <a:r>
              <a:rPr lang="es-ES" sz="1800" dirty="0" smtClean="0"/>
              <a:t>Cuadros Hemolíticos</a:t>
            </a:r>
          </a:p>
          <a:p>
            <a:r>
              <a:rPr lang="es-ES" sz="1800" dirty="0" smtClean="0"/>
              <a:t>Procesos hepáticos</a:t>
            </a:r>
          </a:p>
          <a:p>
            <a:r>
              <a:rPr lang="es-ES" sz="1800" dirty="0" smtClean="0"/>
              <a:t>Utilizado con la bilirrubina permite  el diagnostico diferencial de ictericia obstructiva y anemia hemolítica.</a:t>
            </a:r>
            <a:endParaRPr lang="es-ES" sz="1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2130552" cy="864096"/>
          </a:xfrm>
        </p:spPr>
        <p:txBody>
          <a:bodyPr/>
          <a:lstStyle/>
          <a:p>
            <a:r>
              <a:rPr lang="es-ES" dirty="0" smtClean="0"/>
              <a:t>Taller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927847"/>
            <a:ext cx="6984776" cy="4114800"/>
          </a:xfrm>
        </p:spPr>
        <p:txBody>
          <a:bodyPr>
            <a:noAutofit/>
          </a:bodyPr>
          <a:lstStyle/>
          <a:p>
            <a:r>
              <a:rPr lang="es-ES" sz="2800" dirty="0" smtClean="0"/>
              <a:t>Realice un mapa conceptual de las </a:t>
            </a:r>
            <a:r>
              <a:rPr lang="es-ES" sz="2800" dirty="0" err="1" smtClean="0"/>
              <a:t>caracteristicas</a:t>
            </a:r>
            <a:r>
              <a:rPr lang="es-ES" sz="2800" dirty="0" smtClean="0"/>
              <a:t> de la orina. Analice la importancia de las mismas e incluya sus comentarios </a:t>
            </a:r>
            <a:endParaRPr lang="es-ES" sz="2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03648" y="332656"/>
            <a:ext cx="6629400" cy="1143000"/>
          </a:xfrm>
        </p:spPr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-180528" y="1340768"/>
            <a:ext cx="9324528" cy="4224528"/>
          </a:xfrm>
        </p:spPr>
        <p:txBody>
          <a:bodyPr>
            <a:normAutofit fontScale="25000" lnSpcReduction="20000"/>
          </a:bodyPr>
          <a:lstStyle/>
          <a:p>
            <a:r>
              <a:rPr lang="es-ES" sz="6400" dirty="0" smtClean="0"/>
              <a:t>ALTHOF, SABINE y KINDLER, JOACHIM y HEINTZ, ROBERT </a:t>
            </a:r>
            <a:r>
              <a:rPr lang="es-ES" sz="6400" b="1" dirty="0" smtClean="0"/>
              <a:t>EL SEDIMENTO URINARIO: ATLAS, TECNICAS DE ESTUDIO, VALORACION (6ª ED.)</a:t>
            </a:r>
            <a:r>
              <a:rPr lang="es-ES" sz="6400" dirty="0" smtClean="0"/>
              <a:t>. PANAMERICANA. 2003. MADRID, ESPAÑA</a:t>
            </a:r>
          </a:p>
          <a:p>
            <a:r>
              <a:rPr lang="es-ES" sz="6400" dirty="0" smtClean="0"/>
              <a:t> </a:t>
            </a:r>
            <a:r>
              <a:rPr lang="es-ES_tradnl" sz="6400" dirty="0" err="1" smtClean="0"/>
              <a:t>Strasinger</a:t>
            </a:r>
            <a:r>
              <a:rPr lang="es-ES_tradnl" sz="6400" dirty="0" smtClean="0"/>
              <a:t>, S.K (1991) Líquidos corporales y análisis de la orina. México: editorial El Manual Moderno, S.A de CV, 352 p.</a:t>
            </a:r>
            <a:endParaRPr lang="es-ES" sz="6400" dirty="0" smtClean="0"/>
          </a:p>
          <a:p>
            <a:r>
              <a:rPr lang="es-ES_tradnl" sz="6400" dirty="0" err="1" smtClean="0"/>
              <a:t>Graff</a:t>
            </a:r>
            <a:r>
              <a:rPr lang="es-ES_tradnl" sz="6400" dirty="0" smtClean="0"/>
              <a:t>, L (1987) Análisis de la Orina.  Atlas color. Argentina: editorial Médica Panamericana, 222 p</a:t>
            </a:r>
            <a:endParaRPr lang="es-ES" sz="6400" dirty="0" smtClean="0"/>
          </a:p>
          <a:p>
            <a:r>
              <a:rPr lang="es-ES_tradnl" sz="6400" dirty="0" err="1" smtClean="0"/>
              <a:t>Heintz</a:t>
            </a:r>
            <a:r>
              <a:rPr lang="es-ES_tradnl" sz="6400" dirty="0" smtClean="0"/>
              <a:t>, R (1993) El sedimento Urinario. 5ta edición. Editorial Panamericana. 220 P</a:t>
            </a:r>
            <a:endParaRPr lang="es-ES" sz="6400" dirty="0" smtClean="0"/>
          </a:p>
          <a:p>
            <a:r>
              <a:rPr lang="es-ES_tradnl" sz="6400" dirty="0" smtClean="0"/>
              <a:t>Jiménez, E ; et al, (1995) Mejoría Continua de la Calidad.  Editorial médica panamericana. 340 P.</a:t>
            </a:r>
            <a:endParaRPr lang="es-ES" sz="6400" dirty="0" smtClean="0"/>
          </a:p>
          <a:p>
            <a:r>
              <a:rPr lang="es-ES_tradnl" sz="6400" dirty="0" smtClean="0"/>
              <a:t>Harrison, (1998)  Principios de Medicina Interna. Tomo 1.  12 edición. Editorial Mc </a:t>
            </a:r>
            <a:r>
              <a:rPr lang="es-ES_tradnl" sz="6400" dirty="0" err="1" smtClean="0"/>
              <a:t>Graw</a:t>
            </a:r>
            <a:r>
              <a:rPr lang="es-ES_tradnl" sz="6400" dirty="0" smtClean="0"/>
              <a:t> Hill.  México  3478 p.</a:t>
            </a:r>
            <a:endParaRPr lang="es-ES" sz="6400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539552" y="620688"/>
            <a:ext cx="6614864" cy="3557863"/>
          </a:xfrm>
        </p:spPr>
        <p:txBody>
          <a:bodyPr>
            <a:normAutofit/>
          </a:bodyPr>
          <a:lstStyle/>
          <a:p>
            <a:pPr>
              <a:buNone/>
            </a:pPr>
            <a:endParaRPr lang="es-ES" sz="6000" dirty="0" smtClean="0"/>
          </a:p>
          <a:p>
            <a:pPr>
              <a:buNone/>
            </a:pPr>
            <a:r>
              <a:rPr lang="es-ES" sz="6000" dirty="0" smtClean="0"/>
              <a:t>Gracias</a:t>
            </a:r>
            <a:endParaRPr lang="es-ES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384048"/>
            <a:ext cx="2664296" cy="1604792"/>
          </a:xfrm>
        </p:spPr>
        <p:txBody>
          <a:bodyPr/>
          <a:lstStyle/>
          <a:p>
            <a:r>
              <a:rPr lang="es-ES" dirty="0" smtClean="0"/>
              <a:t>Objetivo específico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27784" y="1340768"/>
            <a:ext cx="4340696" cy="3509265"/>
          </a:xfrm>
        </p:spPr>
        <p:txBody>
          <a:bodyPr>
            <a:normAutofit/>
          </a:bodyPr>
          <a:lstStyle/>
          <a:p>
            <a:r>
              <a:rPr lang="es-MX" sz="2400" b="1" dirty="0" smtClean="0"/>
              <a:t>Determinar correctamente las características físicas y químicas de la orina</a:t>
            </a:r>
            <a:endParaRPr lang="es-E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187624" y="2708920"/>
            <a:ext cx="6629400" cy="1143000"/>
          </a:xfrm>
        </p:spPr>
        <p:txBody>
          <a:bodyPr>
            <a:noAutofit/>
          </a:bodyPr>
          <a:lstStyle/>
          <a:p>
            <a:r>
              <a:rPr lang="es-ES" sz="6000" dirty="0" smtClean="0"/>
              <a:t>Características de la orina</a:t>
            </a:r>
            <a:endParaRPr lang="es-E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la Orina?</a:t>
            </a:r>
            <a:endParaRPr lang="es-ES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1259632" y="1901952"/>
            <a:ext cx="6817568" cy="4224528"/>
          </a:xfrm>
        </p:spPr>
        <p:txBody>
          <a:bodyPr>
            <a:normAutofit fontScale="92500" lnSpcReduction="10000"/>
          </a:bodyPr>
          <a:lstStyle/>
          <a:p>
            <a:r>
              <a:rPr lang="es-ES" sz="2000" dirty="0" smtClean="0"/>
              <a:t>La orina es un producto de desecho del organismo, a través de la cual eliminamos residuos del trabajo celular, sustancias indeseables y el exceso de agua en la sangre.</a:t>
            </a:r>
          </a:p>
          <a:p>
            <a:r>
              <a:rPr lang="es-ES" sz="2000" dirty="0" smtClean="0"/>
              <a:t> Es un líquido de color más o menos amarillento, cuya densidad y cantidad dependen de cada organismo, su equilibrio, la cantidad de agua ingerida y las actividades realizadas. 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2890664" cy="2420888"/>
          </a:xfrm>
        </p:spPr>
        <p:txBody>
          <a:bodyPr/>
          <a:lstStyle/>
          <a:p>
            <a:r>
              <a:rPr lang="es-ES" dirty="0" smtClean="0"/>
              <a:t>Procesos de formación de la orina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15816" y="332656"/>
            <a:ext cx="4536504" cy="5760640"/>
          </a:xfrm>
        </p:spPr>
        <p:txBody>
          <a:bodyPr/>
          <a:lstStyle/>
          <a:p>
            <a:r>
              <a:rPr lang="es-ES" sz="2400" dirty="0" smtClean="0"/>
              <a:t>Filtración de la sangre</a:t>
            </a:r>
          </a:p>
          <a:p>
            <a:r>
              <a:rPr lang="es-ES" sz="2400" dirty="0" smtClean="0"/>
              <a:t>Reabsorción de sustancias esenciales, incluyendo el agua</a:t>
            </a:r>
          </a:p>
          <a:p>
            <a:r>
              <a:rPr lang="es-ES" sz="2400" dirty="0" smtClean="0"/>
              <a:t>Secreción tubular de sustancias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Características de la orina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400" smtClean="0"/>
              <a:t>La orina posee características específicas como lo son el color, olor, aspecto, peso específico, ph y otras características químicas (glucosa, proteínas, urobilinógeno, entre otras.)</a:t>
            </a:r>
            <a:endParaRPr lang="es-E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Características físicas de la orina: </a:t>
            </a:r>
            <a:r>
              <a:rPr lang="es-ES" dirty="0" smtClean="0">
                <a:solidFill>
                  <a:srgbClr val="FFFF00"/>
                </a:solidFill>
              </a:rPr>
              <a:t>Color</a:t>
            </a:r>
            <a:endParaRPr lang="es-ES" dirty="0">
              <a:solidFill>
                <a:srgbClr val="FFFF00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Normal</a:t>
            </a:r>
            <a:endParaRPr lang="es-ES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361184" cy="4265640"/>
          </a:xfrm>
        </p:spPr>
        <p:txBody>
          <a:bodyPr/>
          <a:lstStyle/>
          <a:p>
            <a:r>
              <a:rPr lang="es-ES" sz="2000" dirty="0" smtClean="0"/>
              <a:t>Va de amarillo pálido – ámbar obscuro.</a:t>
            </a:r>
          </a:p>
          <a:p>
            <a:r>
              <a:rPr lang="es-ES" sz="2000" dirty="0" smtClean="0"/>
              <a:t>Concentración de los pigmentos urocrómicos y la uroeritrina</a:t>
            </a:r>
            <a:endParaRPr lang="es-ES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Anormal</a:t>
            </a:r>
            <a:endParaRPr lang="es-ES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sz="1800" dirty="0" smtClean="0"/>
              <a:t>Roja</a:t>
            </a:r>
          </a:p>
          <a:p>
            <a:r>
              <a:rPr lang="es-ES" sz="1800" dirty="0" smtClean="0"/>
              <a:t>Marrón</a:t>
            </a:r>
          </a:p>
          <a:p>
            <a:r>
              <a:rPr lang="es-ES" sz="1800" dirty="0" smtClean="0"/>
              <a:t>Verde Obscuro</a:t>
            </a:r>
          </a:p>
          <a:p>
            <a:r>
              <a:rPr lang="es-ES" sz="1800" dirty="0" smtClean="0"/>
              <a:t>Rojo naranja o marrón naranja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Caracteristicas</a:t>
            </a:r>
            <a:r>
              <a:rPr lang="es-ES" dirty="0" smtClean="0"/>
              <a:t> físicas de la orina: </a:t>
            </a:r>
            <a:r>
              <a:rPr lang="es-ES" dirty="0" smtClean="0">
                <a:solidFill>
                  <a:srgbClr val="FFFF00"/>
                </a:solidFill>
              </a:rPr>
              <a:t>Olor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Normal</a:t>
            </a: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z="2400" dirty="0" smtClean="0"/>
          </a:p>
          <a:p>
            <a:r>
              <a:rPr lang="es-ES" sz="2400" dirty="0" smtClean="0"/>
              <a:t>Ligeramente aromático</a:t>
            </a:r>
            <a:endParaRPr lang="es-ES" sz="24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Anormal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s-ES" sz="2000" dirty="0" smtClean="0"/>
          </a:p>
          <a:p>
            <a:r>
              <a:rPr lang="es-ES" sz="2000" dirty="0" err="1" smtClean="0"/>
              <a:t>Amoniacas</a:t>
            </a:r>
            <a:endParaRPr lang="es-ES" sz="2000" dirty="0" smtClean="0"/>
          </a:p>
          <a:p>
            <a:r>
              <a:rPr lang="es-ES" sz="2000" dirty="0" smtClean="0"/>
              <a:t>Fétidas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128792" cy="1347936"/>
          </a:xfrm>
        </p:spPr>
        <p:txBody>
          <a:bodyPr>
            <a:normAutofit/>
          </a:bodyPr>
          <a:lstStyle/>
          <a:p>
            <a:r>
              <a:rPr lang="es-ES" dirty="0" smtClean="0"/>
              <a:t>Características físicas de la orina: </a:t>
            </a:r>
            <a:r>
              <a:rPr lang="es-ES" dirty="0" smtClean="0">
                <a:solidFill>
                  <a:srgbClr val="FFFF00"/>
                </a:solidFill>
              </a:rPr>
              <a:t>Aspecto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Normal</a:t>
            </a:r>
            <a:endParaRPr lang="es-ES" sz="24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s-ES" sz="2000" dirty="0" smtClean="0"/>
          </a:p>
          <a:p>
            <a:r>
              <a:rPr lang="es-ES" sz="2000" dirty="0" smtClean="0"/>
              <a:t>Habitualmente es clara</a:t>
            </a:r>
            <a:endParaRPr lang="es-ES" sz="2000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s-ES" sz="2400" dirty="0" smtClean="0"/>
              <a:t>Anormal</a:t>
            </a:r>
            <a:endParaRPr lang="es-ES" sz="24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s-ES" sz="2000" dirty="0" smtClean="0"/>
              <a:t>Precipitados</a:t>
            </a:r>
          </a:p>
          <a:p>
            <a:r>
              <a:rPr lang="es-ES" sz="2000" dirty="0" smtClean="0"/>
              <a:t>Aspecto brumoso</a:t>
            </a:r>
          </a:p>
          <a:p>
            <a:r>
              <a:rPr lang="es-ES" sz="2000" dirty="0" smtClean="0"/>
              <a:t>Turbia</a:t>
            </a:r>
          </a:p>
          <a:p>
            <a:r>
              <a:rPr lang="es-ES" sz="2000" dirty="0" smtClean="0"/>
              <a:t>Aspecto lechoso</a:t>
            </a:r>
            <a:endParaRPr lang="es-E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ubbles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Burbujas</Template>
  <TotalTime>140</TotalTime>
  <Words>555</Words>
  <Application>Microsoft Office PowerPoint</Application>
  <PresentationFormat>Presentación en pantalla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Bubbles</vt:lpstr>
      <vt:lpstr>Urinálisis y Microscopía Clínica TM 320</vt:lpstr>
      <vt:lpstr>Objetivo específico</vt:lpstr>
      <vt:lpstr>Características de la orina</vt:lpstr>
      <vt:lpstr>¿Qué es la Orina?</vt:lpstr>
      <vt:lpstr>Procesos de formación de la orina</vt:lpstr>
      <vt:lpstr>Características de la orina</vt:lpstr>
      <vt:lpstr>Características físicas de la orina: Color</vt:lpstr>
      <vt:lpstr>Caracteristicas físicas de la orina: Olor</vt:lpstr>
      <vt:lpstr>Características físicas de la orina: Aspecto</vt:lpstr>
      <vt:lpstr>Características físicas de la orina: Peso específico</vt:lpstr>
      <vt:lpstr>Características químicas de la orina: pH</vt:lpstr>
      <vt:lpstr>Características  químicas de la orina</vt:lpstr>
      <vt:lpstr>Características  químicas de la orina</vt:lpstr>
      <vt:lpstr>Características  químicas de la orina</vt:lpstr>
      <vt:lpstr>Taller</vt:lpstr>
      <vt:lpstr>Bibliografía</vt:lpstr>
      <vt:lpstr>Diapositiva 17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Ivis</dc:creator>
  <cp:lastModifiedBy>Ivis</cp:lastModifiedBy>
  <cp:revision>16</cp:revision>
  <dcterms:created xsi:type="dcterms:W3CDTF">2010-10-16T09:24:37Z</dcterms:created>
  <dcterms:modified xsi:type="dcterms:W3CDTF">2010-11-11T01:15:03Z</dcterms:modified>
</cp:coreProperties>
</file>