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73" r:id="rId2"/>
    <p:sldId id="256" r:id="rId3"/>
    <p:sldId id="257" r:id="rId4"/>
    <p:sldId id="258" r:id="rId5"/>
    <p:sldId id="259" r:id="rId6"/>
    <p:sldId id="260" r:id="rId7"/>
    <p:sldId id="261" r:id="rId8"/>
    <p:sldId id="262" r:id="rId9"/>
    <p:sldId id="275" r:id="rId10"/>
    <p:sldId id="276" r:id="rId11"/>
    <p:sldId id="277" r:id="rId12"/>
    <p:sldId id="278" r:id="rId13"/>
    <p:sldId id="280" r:id="rId14"/>
    <p:sldId id="279" r:id="rId15"/>
    <p:sldId id="281" r:id="rId16"/>
    <p:sldId id="282" r:id="rId17"/>
    <p:sldId id="283" r:id="rId18"/>
    <p:sldId id="284" r:id="rId19"/>
    <p:sldId id="285" r:id="rId20"/>
    <p:sldId id="287" r:id="rId21"/>
    <p:sldId id="288" r:id="rId22"/>
    <p:sldId id="289" r:id="rId23"/>
    <p:sldId id="290" r:id="rId24"/>
    <p:sldId id="291" r:id="rId25"/>
    <p:sldId id="292" r:id="rId26"/>
    <p:sldId id="293" r:id="rId27"/>
    <p:sldId id="294" r:id="rId28"/>
    <p:sldId id="295" r:id="rId29"/>
    <p:sldId id="296" r:id="rId30"/>
    <p:sldId id="297" r:id="rId31"/>
    <p:sldId id="286"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82"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11/20/2014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11/20/2014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‹Nº›</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11/20/2014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11/20/2014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‹Nº›</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11/20/2014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11/20/2014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11/20/2014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11/20/2014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11/20/2014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11/20/2014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11/20/2014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11/20/2014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11/20/2014</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es.wikipedia.org/wiki/Acuerdos_de_Bretton_Woods#cite_note-1"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hyperlink" Target="http://es.wikipedia.org/wiki/1998" TargetMode="External"/><Relationship Id="rId3" Type="http://schemas.openxmlformats.org/officeDocument/2006/relationships/hyperlink" Target="http://es.wikipedia.org/wiki/1941" TargetMode="External"/><Relationship Id="rId7" Type="http://schemas.openxmlformats.org/officeDocument/2006/relationships/hyperlink" Target="http://es.wikipedia.org/wiki/26_de_febrero" TargetMode="External"/><Relationship Id="rId2" Type="http://schemas.openxmlformats.org/officeDocument/2006/relationships/hyperlink" Target="http://es.wikipedia.org/wiki/8_de_julio" TargetMode="External"/><Relationship Id="rId1" Type="http://schemas.openxmlformats.org/officeDocument/2006/relationships/slideLayout" Target="../slideLayouts/slideLayout2.xml"/><Relationship Id="rId6" Type="http://schemas.openxmlformats.org/officeDocument/2006/relationships/hyperlink" Target="http://es.wikipedia.org/wiki/Latinoam%C3%A9rica" TargetMode="External"/><Relationship Id="rId5" Type="http://schemas.openxmlformats.org/officeDocument/2006/relationships/hyperlink" Target="http://es.wikipedia.org/wiki/1970" TargetMode="External"/><Relationship Id="rId4" Type="http://schemas.openxmlformats.org/officeDocument/2006/relationships/hyperlink" Target="http://es.wikipedia.org/wiki/2_de_julio" TargetMode="External"/><Relationship Id="rId9" Type="http://schemas.openxmlformats.org/officeDocument/2006/relationships/hyperlink" Target="http://es.wikipedia.org/wiki/Superintendencia_de_Bancos_de_Panam%C3%A1"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es.wikipedia.org/wiki/Liquidez" TargetMode="External"/><Relationship Id="rId2" Type="http://schemas.openxmlformats.org/officeDocument/2006/relationships/hyperlink" Target="http://es.wikipedia.org/wiki/Solvencia" TargetMode="External"/><Relationship Id="rId1" Type="http://schemas.openxmlformats.org/officeDocument/2006/relationships/slideLayout" Target="../slideLayouts/slideLayout2.xml"/><Relationship Id="rId5" Type="http://schemas.openxmlformats.org/officeDocument/2006/relationships/hyperlink" Target="http://es.wikipedia.org/wiki/Sanci%C3%B3n_(derecho)" TargetMode="External"/><Relationship Id="rId4" Type="http://schemas.openxmlformats.org/officeDocument/2006/relationships/hyperlink" Target="http://es.wikipedia.org/wiki/Obligaci%C3%B3n_jur%C3%ADdica" TargetMode="External"/></Relationships>
</file>

<file path=ppt/slides/_rels/slide31.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713449" y="781319"/>
            <a:ext cx="8915400" cy="3777622"/>
          </a:xfrm>
        </p:spPr>
        <p:txBody>
          <a:bodyPr/>
          <a:lstStyle/>
          <a:p>
            <a:r>
              <a:rPr lang="es-PA" sz="2400" dirty="0" smtClean="0">
                <a:latin typeface="Arial Black" panose="020B0A04020102020204" pitchFamily="34" charset="0"/>
              </a:rPr>
              <a:t>“NUNCA CONSIDERES EL ESTUDIO COMO UNA OBLIGACIÓN,  SINO COMO UNA OPORTUNIDAD PARA  PENETRAR EN EL BELLO Y MARAVILLOSO MUNDO DEL SABER” ALBERT EINSTEN</a:t>
            </a:r>
          </a:p>
          <a:p>
            <a:pPr marL="0" indent="0">
              <a:buNone/>
            </a:pPr>
            <a:endParaRPr lang="es-PA" dirty="0"/>
          </a:p>
        </p:txBody>
      </p:sp>
      <p:pic>
        <p:nvPicPr>
          <p:cNvPr id="1026" name="Picture 2" descr="http://propertyupdate.com.au/wp-content/uploads/2013/12/Albert-Einstein-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355" y="2802575"/>
            <a:ext cx="2511381" cy="2639079"/>
          </a:xfrm>
          <a:prstGeom prst="rect">
            <a:avLst/>
          </a:prstGeom>
          <a:noFill/>
          <a:scene3d>
            <a:camera prst="isometricOffAxis2Left"/>
            <a:lightRig rig="threePt" dir="t"/>
          </a:scene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17342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92925" y="624110"/>
            <a:ext cx="6370771" cy="844082"/>
          </a:xfrm>
        </p:spPr>
        <p:txBody>
          <a:bodyPr/>
          <a:lstStyle/>
          <a:p>
            <a:r>
              <a:rPr lang="es-PA" b="1" dirty="0" smtClean="0"/>
              <a:t>PRINCIPALES FUNCIONES</a:t>
            </a:r>
            <a:endParaRPr lang="es-PA" b="1" dirty="0"/>
          </a:p>
        </p:txBody>
      </p:sp>
      <p:sp>
        <p:nvSpPr>
          <p:cNvPr id="3" name="2 Marcador de contenido"/>
          <p:cNvSpPr>
            <a:spLocks noGrp="1"/>
          </p:cNvSpPr>
          <p:nvPr>
            <p:ph idx="1"/>
          </p:nvPr>
        </p:nvSpPr>
        <p:spPr/>
        <p:txBody>
          <a:bodyPr/>
          <a:lstStyle/>
          <a:p>
            <a:r>
              <a:rPr lang="es-PA" b="1" dirty="0"/>
              <a:t>Podemos señalar que el banco moderno tiene que cumplir tres grandes funciones, que reflejan:</a:t>
            </a:r>
            <a:endParaRPr lang="es-PA" dirty="0"/>
          </a:p>
          <a:p>
            <a:pPr lvl="0"/>
            <a:r>
              <a:rPr lang="es-PA" dirty="0"/>
              <a:t>La intermediación del Crédito</a:t>
            </a:r>
          </a:p>
          <a:p>
            <a:pPr lvl="0"/>
            <a:r>
              <a:rPr lang="es-PA" dirty="0"/>
              <a:t>La intermediación de los pagos</a:t>
            </a:r>
          </a:p>
          <a:p>
            <a:pPr lvl="0"/>
            <a:r>
              <a:rPr lang="es-PA" dirty="0"/>
              <a:t>La administración de los capitales</a:t>
            </a:r>
          </a:p>
          <a:p>
            <a:endParaRPr lang="es-PA" dirty="0"/>
          </a:p>
        </p:txBody>
      </p:sp>
      <p:pic>
        <p:nvPicPr>
          <p:cNvPr id="1026" name="Picture 2" descr="http://www.invertirforex.com/imagenes/galerias/entidades%20bancaria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12168" y="4368084"/>
            <a:ext cx="4979831" cy="24899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50138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92926" y="624110"/>
            <a:ext cx="6332134" cy="856960"/>
          </a:xfrm>
        </p:spPr>
        <p:txBody>
          <a:bodyPr/>
          <a:lstStyle/>
          <a:p>
            <a:r>
              <a:rPr lang="es-PA" b="1" dirty="0" smtClean="0"/>
              <a:t>LA BANCA COMERCIAL</a:t>
            </a:r>
            <a:endParaRPr lang="es-PA" b="1" dirty="0"/>
          </a:p>
        </p:txBody>
      </p:sp>
      <p:sp>
        <p:nvSpPr>
          <p:cNvPr id="3" name="2 Marcador de contenido"/>
          <p:cNvSpPr>
            <a:spLocks noGrp="1"/>
          </p:cNvSpPr>
          <p:nvPr>
            <p:ph idx="1"/>
          </p:nvPr>
        </p:nvSpPr>
        <p:spPr/>
        <p:txBody>
          <a:bodyPr>
            <a:normAutofit/>
          </a:bodyPr>
          <a:lstStyle/>
          <a:p>
            <a:pPr algn="just"/>
            <a:r>
              <a:rPr lang="es-PA" sz="2400" dirty="0"/>
              <a:t>Los bancos comerciales también se llaman bancos de negocios o de consumo. Estos bancos proporcionan servicios al público que consisten en cheques, ahorros y cuentas de mercado monetario y otros servicios bancarios tradicionales, tales como cajas de </a:t>
            </a:r>
            <a:r>
              <a:rPr lang="es-PA" sz="2400" dirty="0" smtClean="0"/>
              <a:t>seguridad</a:t>
            </a:r>
          </a:p>
          <a:p>
            <a:pPr algn="just"/>
            <a:r>
              <a:rPr lang="es-PA" sz="2400" dirty="0"/>
              <a:t> </a:t>
            </a:r>
            <a:r>
              <a:rPr lang="es-PA" sz="2400" dirty="0" smtClean="0"/>
              <a:t>      Ejemplo</a:t>
            </a:r>
            <a:r>
              <a:rPr lang="es-PA" sz="2400" dirty="0"/>
              <a:t>: Citibank,  </a:t>
            </a:r>
            <a:r>
              <a:rPr lang="es-PA" sz="2400" dirty="0" err="1" smtClean="0"/>
              <a:t>Scotiabank</a:t>
            </a:r>
            <a:r>
              <a:rPr lang="es-PA" sz="2400" dirty="0" smtClean="0"/>
              <a:t>, etc.</a:t>
            </a:r>
            <a:endParaRPr lang="es-PA" sz="2400" dirty="0"/>
          </a:p>
        </p:txBody>
      </p:sp>
      <p:pic>
        <p:nvPicPr>
          <p:cNvPr id="2050" name="Picture 2" descr="http://2.bp.blogspot.com/_ox9ybVjXAy0/SimWxan174I/AAAAAAAAAAs/qbFKMNBN8tg/s320/banco3_yccwceaz.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775" y="4378817"/>
            <a:ext cx="3048000" cy="24791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09389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92925" y="624110"/>
            <a:ext cx="5791221" cy="959991"/>
          </a:xfrm>
        </p:spPr>
        <p:txBody>
          <a:bodyPr>
            <a:normAutofit fontScale="90000"/>
          </a:bodyPr>
          <a:lstStyle/>
          <a:p>
            <a:r>
              <a:rPr lang="es-PA" b="1" dirty="0" smtClean="0"/>
              <a:t>BANCA COMERCIAL</a:t>
            </a:r>
            <a:br>
              <a:rPr lang="es-PA" b="1" dirty="0" smtClean="0"/>
            </a:br>
            <a:r>
              <a:rPr lang="es-PA" b="1" dirty="0" smtClean="0"/>
              <a:t>Y ESTRUCTURA</a:t>
            </a:r>
            <a:endParaRPr lang="es-PA" b="1" dirty="0"/>
          </a:p>
        </p:txBody>
      </p:sp>
      <p:sp>
        <p:nvSpPr>
          <p:cNvPr id="3" name="2 Marcador de contenido"/>
          <p:cNvSpPr>
            <a:spLocks noGrp="1"/>
          </p:cNvSpPr>
          <p:nvPr>
            <p:ph idx="1"/>
          </p:nvPr>
        </p:nvSpPr>
        <p:spPr>
          <a:xfrm>
            <a:off x="2589212" y="1918952"/>
            <a:ext cx="8915400" cy="3992270"/>
          </a:xfrm>
        </p:spPr>
        <p:txBody>
          <a:bodyPr/>
          <a:lstStyle/>
          <a:p>
            <a:endParaRPr lang="es-PA" dirty="0"/>
          </a:p>
        </p:txBody>
      </p:sp>
      <p:pic>
        <p:nvPicPr>
          <p:cNvPr id="3074" name="Picture 2" descr="http://www.monografias.com/trabajos94/crisis-financieras-causas-efectos/img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9681" y="1944709"/>
            <a:ext cx="8936911" cy="40053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27353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92926" y="624110"/>
            <a:ext cx="7207898" cy="856960"/>
          </a:xfrm>
        </p:spPr>
        <p:txBody>
          <a:bodyPr/>
          <a:lstStyle/>
          <a:p>
            <a:r>
              <a:rPr lang="es-PA" dirty="0" smtClean="0"/>
              <a:t>CÁMARA DE COMPENSACIÓN</a:t>
            </a:r>
            <a:endParaRPr lang="es-PA" dirty="0"/>
          </a:p>
        </p:txBody>
      </p:sp>
      <p:sp>
        <p:nvSpPr>
          <p:cNvPr id="3" name="2 Marcador de contenido"/>
          <p:cNvSpPr>
            <a:spLocks noGrp="1"/>
          </p:cNvSpPr>
          <p:nvPr>
            <p:ph idx="1"/>
          </p:nvPr>
        </p:nvSpPr>
        <p:spPr/>
        <p:txBody>
          <a:bodyPr>
            <a:normAutofit/>
          </a:bodyPr>
          <a:lstStyle/>
          <a:p>
            <a:pPr algn="just"/>
            <a:r>
              <a:rPr lang="es-PA" sz="2400" dirty="0"/>
              <a:t>Organismo que se encarga de compensar los cheques, talones y otros medios de pago que un banco tiene contra otros como resultado de operaciones que en él realizan sus clientes. En la cámara de compensación cada banco salda con los otros los títulos u operaciones a su favor y en su contra.</a:t>
            </a:r>
          </a:p>
        </p:txBody>
      </p:sp>
      <p:pic>
        <p:nvPicPr>
          <p:cNvPr id="5122" name="Picture 2" descr="http://www.senado.cl/prontus_senado/site/artic/20130517/imag/foto_000000142013051716010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0" y="4362449"/>
            <a:ext cx="3810000" cy="2495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05083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92926" y="624110"/>
            <a:ext cx="6718500" cy="805445"/>
          </a:xfrm>
        </p:spPr>
        <p:txBody>
          <a:bodyPr>
            <a:normAutofit/>
          </a:bodyPr>
          <a:lstStyle/>
          <a:p>
            <a:endParaRPr lang="es-PA" b="1" dirty="0"/>
          </a:p>
        </p:txBody>
      </p:sp>
      <p:sp>
        <p:nvSpPr>
          <p:cNvPr id="3" name="2 Marcador de contenido"/>
          <p:cNvSpPr>
            <a:spLocks noGrp="1"/>
          </p:cNvSpPr>
          <p:nvPr>
            <p:ph idx="1"/>
          </p:nvPr>
        </p:nvSpPr>
        <p:spPr/>
        <p:txBody>
          <a:bodyPr/>
          <a:lstStyle/>
          <a:p>
            <a:endParaRPr lang="es-PA" dirty="0"/>
          </a:p>
        </p:txBody>
      </p:sp>
      <p:pic>
        <p:nvPicPr>
          <p:cNvPr id="4098" name="Picture 2" descr="http://cmapspublic2.ihmc.us/rid=1KVPX981W-LLBPPD-1FX4/josie%20camara.cmap?rid=1KVPX981W-LLBPPD-1FX4&amp;partName=html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546" y="0"/>
            <a:ext cx="12037453"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16008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92926" y="624110"/>
            <a:ext cx="7903356" cy="934234"/>
          </a:xfrm>
        </p:spPr>
        <p:txBody>
          <a:bodyPr>
            <a:normAutofit fontScale="90000"/>
          </a:bodyPr>
          <a:lstStyle/>
          <a:p>
            <a:r>
              <a:rPr lang="es-PA" b="1" dirty="0" smtClean="0"/>
              <a:t>CONTROL DE LOS BANCOS SOBRE LOS DEPOSITOS </a:t>
            </a:r>
            <a:endParaRPr lang="es-PA" b="1" dirty="0"/>
          </a:p>
        </p:txBody>
      </p:sp>
      <p:sp>
        <p:nvSpPr>
          <p:cNvPr id="3" name="2 Marcador de contenido"/>
          <p:cNvSpPr>
            <a:spLocks noGrp="1"/>
          </p:cNvSpPr>
          <p:nvPr>
            <p:ph idx="1"/>
          </p:nvPr>
        </p:nvSpPr>
        <p:spPr/>
        <p:txBody>
          <a:bodyPr>
            <a:normAutofit lnSpcReduction="10000"/>
          </a:bodyPr>
          <a:lstStyle/>
          <a:p>
            <a:r>
              <a:rPr lang="es-PA" dirty="0"/>
              <a:t>C</a:t>
            </a:r>
            <a:r>
              <a:rPr lang="es-PA" dirty="0" smtClean="0"/>
              <a:t>on </a:t>
            </a:r>
            <a:r>
              <a:rPr lang="es-PA" dirty="0"/>
              <a:t>la sanción de la nueva ley de lavado de dinero, que introdujo -entre otros cambios- la figura de "</a:t>
            </a:r>
            <a:r>
              <a:rPr lang="es-PA" dirty="0" err="1"/>
              <a:t>autolavado</a:t>
            </a:r>
            <a:r>
              <a:rPr lang="es-PA" dirty="0"/>
              <a:t>" como un "delito precedente", la Unidad de Información Financiera (UIF) dio un paso clave en materia de detección y control de este tipo de ilícitos.</a:t>
            </a:r>
          </a:p>
          <a:p>
            <a:r>
              <a:rPr lang="es-PA" dirty="0"/>
              <a:t>Y, esta vez, el organismo que conduce José </a:t>
            </a:r>
            <a:r>
              <a:rPr lang="es-PA" dirty="0" err="1"/>
              <a:t>Sbattella</a:t>
            </a:r>
            <a:r>
              <a:rPr lang="es-PA" dirty="0"/>
              <a:t> decidió lanzar nuevas medidas destinadas a agudizar el nivel de control y </a:t>
            </a:r>
            <a:r>
              <a:rPr lang="es-PA" b="1" dirty="0"/>
              <a:t>apuntó directamente a los depósitos en efectivo cuyo monto involucrado sea igual o mayor a 40.000 pesos</a:t>
            </a:r>
            <a:r>
              <a:rPr lang="es-PA" dirty="0"/>
              <a:t>.</a:t>
            </a:r>
          </a:p>
          <a:p>
            <a:r>
              <a:rPr lang="es-PA" dirty="0"/>
              <a:t>Así, a partir de la emisión de la resolución 121/2011, la UIF utilizará información sobre los depositantes que le proporcionen los bancos con el propósito de </a:t>
            </a:r>
            <a:r>
              <a:rPr lang="es-PA" b="1" dirty="0"/>
              <a:t>"identificar" quién realiza la operación</a:t>
            </a:r>
            <a:r>
              <a:rPr lang="es-PA" dirty="0"/>
              <a:t> y, fundamentalmente, detectar maniobras </a:t>
            </a:r>
            <a:r>
              <a:rPr lang="es-PA" b="1" dirty="0"/>
              <a:t>donde se utilicen los denominados "testaferros"</a:t>
            </a:r>
            <a:r>
              <a:rPr lang="es-PA" dirty="0"/>
              <a:t>.</a:t>
            </a:r>
          </a:p>
          <a:p>
            <a:endParaRPr lang="es-PA" dirty="0"/>
          </a:p>
        </p:txBody>
      </p:sp>
    </p:spTree>
    <p:extLst>
      <p:ext uri="{BB962C8B-B14F-4D97-AF65-F5344CB8AC3E}">
        <p14:creationId xmlns:p14="http://schemas.microsoft.com/office/powerpoint/2010/main" val="42279010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PA"/>
          </a:p>
        </p:txBody>
      </p:sp>
      <p:sp>
        <p:nvSpPr>
          <p:cNvPr id="3" name="2 Marcador de contenido"/>
          <p:cNvSpPr>
            <a:spLocks noGrp="1"/>
          </p:cNvSpPr>
          <p:nvPr>
            <p:ph idx="1"/>
          </p:nvPr>
        </p:nvSpPr>
        <p:spPr/>
        <p:txBody>
          <a:bodyPr>
            <a:normAutofit/>
          </a:bodyPr>
          <a:lstStyle/>
          <a:p>
            <a:pPr algn="just"/>
            <a:endParaRPr lang="es-PA" sz="2400" dirty="0"/>
          </a:p>
        </p:txBody>
      </p:sp>
      <p:pic>
        <p:nvPicPr>
          <p:cNvPr id="7170" name="Picture 2" descr="http://www.monografias.com/trabajos94/marco-institucional-bcv-analisis/img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4558" y="643944"/>
            <a:ext cx="9659155" cy="5640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28653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PA"/>
          </a:p>
        </p:txBody>
      </p:sp>
      <p:sp>
        <p:nvSpPr>
          <p:cNvPr id="3" name="2 Marcador de contenido"/>
          <p:cNvSpPr>
            <a:spLocks noGrp="1"/>
          </p:cNvSpPr>
          <p:nvPr>
            <p:ph idx="1"/>
          </p:nvPr>
        </p:nvSpPr>
        <p:spPr/>
        <p:txBody>
          <a:bodyPr/>
          <a:lstStyle/>
          <a:p>
            <a:endParaRPr lang="es-PA"/>
          </a:p>
        </p:txBody>
      </p:sp>
      <p:pic>
        <p:nvPicPr>
          <p:cNvPr id="6146" name="Picture 2" descr="http://www.monografias.com/trabajos94/marco-institucional-bcv-analisis/img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6980" y="579548"/>
            <a:ext cx="9981127" cy="5679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65442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92926" y="624110"/>
            <a:ext cx="6473802" cy="805445"/>
          </a:xfrm>
        </p:spPr>
        <p:txBody>
          <a:bodyPr/>
          <a:lstStyle/>
          <a:p>
            <a:r>
              <a:rPr lang="es-PA" b="1" dirty="0" smtClean="0"/>
              <a:t>BANCO DE FOMENTO</a:t>
            </a:r>
            <a:endParaRPr lang="es-PA" b="1" dirty="0"/>
          </a:p>
        </p:txBody>
      </p:sp>
      <p:sp>
        <p:nvSpPr>
          <p:cNvPr id="3" name="2 Marcador de contenido"/>
          <p:cNvSpPr>
            <a:spLocks noGrp="1"/>
          </p:cNvSpPr>
          <p:nvPr>
            <p:ph idx="1"/>
          </p:nvPr>
        </p:nvSpPr>
        <p:spPr/>
        <p:txBody>
          <a:bodyPr>
            <a:normAutofit/>
          </a:bodyPr>
          <a:lstStyle/>
          <a:p>
            <a:pPr algn="just"/>
            <a:r>
              <a:rPr lang="es-PA" sz="2000" dirty="0"/>
              <a:t>Son bancos dirigidos por el gobierno federal cuyo propósito es desarrollar ciertos sectores(agricultura, autopartes, textil) atender y solucionar problemáticas de financiamiento regional o municipal, o fomentar ciertas actividades (exportación</a:t>
            </a:r>
            <a:r>
              <a:rPr lang="es-PA" sz="2000" dirty="0" smtClean="0"/>
              <a:t>, desarrollo </a:t>
            </a:r>
            <a:r>
              <a:rPr lang="es-PA" sz="2000" dirty="0"/>
              <a:t>de proveedores, creación de nuevas empresas). Se les dice de segundo piso porque sus programas de apoyo o líneas de financiamiento, la realizan a través de los bancos comerciales que quedan en primer lugar ante las empresas o usuarios, que solicitan el préstamo</a:t>
            </a:r>
          </a:p>
        </p:txBody>
      </p:sp>
    </p:spTree>
    <p:extLst>
      <p:ext uri="{BB962C8B-B14F-4D97-AF65-F5344CB8AC3E}">
        <p14:creationId xmlns:p14="http://schemas.microsoft.com/office/powerpoint/2010/main" val="19601285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92925" y="624110"/>
            <a:ext cx="8418512" cy="882718"/>
          </a:xfrm>
        </p:spPr>
        <p:txBody>
          <a:bodyPr/>
          <a:lstStyle/>
          <a:p>
            <a:r>
              <a:rPr lang="es-PA" b="1" dirty="0" smtClean="0"/>
              <a:t>OBJETIVOS DEL BANCO DE FOMENTO</a:t>
            </a:r>
            <a:endParaRPr lang="es-PA" b="1" dirty="0"/>
          </a:p>
        </p:txBody>
      </p:sp>
      <p:sp>
        <p:nvSpPr>
          <p:cNvPr id="3" name="2 Marcador de contenido"/>
          <p:cNvSpPr>
            <a:spLocks noGrp="1"/>
          </p:cNvSpPr>
          <p:nvPr>
            <p:ph idx="1"/>
          </p:nvPr>
        </p:nvSpPr>
        <p:spPr>
          <a:xfrm>
            <a:off x="2589212" y="1519707"/>
            <a:ext cx="8915400" cy="4391515"/>
          </a:xfrm>
        </p:spPr>
        <p:txBody>
          <a:bodyPr>
            <a:normAutofit/>
          </a:bodyPr>
          <a:lstStyle/>
          <a:p>
            <a:pPr algn="just"/>
            <a:r>
              <a:rPr lang="es-PA" sz="2000" dirty="0" smtClean="0"/>
              <a:t>Incrementar </a:t>
            </a:r>
            <a:r>
              <a:rPr lang="es-PA" sz="2000" dirty="0"/>
              <a:t>el financiamiento a los sectores con impacto significativo en la generación de empleos. </a:t>
            </a:r>
            <a:endParaRPr lang="es-PA" sz="2000" dirty="0" smtClean="0"/>
          </a:p>
          <a:p>
            <a:pPr algn="just"/>
            <a:r>
              <a:rPr lang="es-PA" sz="2000" dirty="0" smtClean="0"/>
              <a:t>Focalizar </a:t>
            </a:r>
            <a:r>
              <a:rPr lang="es-PA" sz="2000" dirty="0"/>
              <a:t>la atención en aquellos productores rurales que tienen dificultades para acceder al crédito. </a:t>
            </a:r>
            <a:endParaRPr lang="es-PA" sz="2000" dirty="0" smtClean="0"/>
          </a:p>
          <a:p>
            <a:pPr algn="just"/>
            <a:r>
              <a:rPr lang="es-PA" sz="2000" dirty="0" smtClean="0"/>
              <a:t>Complementar </a:t>
            </a:r>
            <a:r>
              <a:rPr lang="es-PA" sz="2000" dirty="0"/>
              <a:t>a los intermediarios privados para potencializar el financiamiento. </a:t>
            </a:r>
            <a:endParaRPr lang="es-PA" sz="2000" dirty="0" smtClean="0"/>
          </a:p>
          <a:p>
            <a:pPr algn="just"/>
            <a:r>
              <a:rPr lang="es-PA" sz="2000" dirty="0" smtClean="0"/>
              <a:t>Coordinación </a:t>
            </a:r>
            <a:r>
              <a:rPr lang="es-PA" sz="2000" dirty="0"/>
              <a:t>con otras entidades públicas que buscan atender a la misma población objetivo para hacer un uso eficiente de los recursos públicos. </a:t>
            </a:r>
            <a:endParaRPr lang="es-PA" sz="2000" dirty="0" smtClean="0"/>
          </a:p>
          <a:p>
            <a:pPr algn="just"/>
            <a:r>
              <a:rPr lang="es-PA" sz="2000" dirty="0" smtClean="0"/>
              <a:t>Promover </a:t>
            </a:r>
            <a:r>
              <a:rPr lang="es-PA" sz="2000" dirty="0"/>
              <a:t>el otorgamiento de crédito de largo plazo para fomentar el incremento en la productividad.</a:t>
            </a:r>
          </a:p>
        </p:txBody>
      </p:sp>
    </p:spTree>
    <p:extLst>
      <p:ext uri="{BB962C8B-B14F-4D97-AF65-F5344CB8AC3E}">
        <p14:creationId xmlns:p14="http://schemas.microsoft.com/office/powerpoint/2010/main" val="11031243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459661" y="242047"/>
            <a:ext cx="8915399" cy="5957048"/>
          </a:xfrm>
        </p:spPr>
        <p:txBody>
          <a:bodyPr>
            <a:normAutofit/>
          </a:bodyPr>
          <a:lstStyle/>
          <a:p>
            <a:pPr algn="ctr"/>
            <a:r>
              <a:rPr lang="es-PA" sz="4000" b="1" dirty="0" smtClean="0"/>
              <a:t>ISAE</a:t>
            </a:r>
            <a:r>
              <a:rPr lang="es-PA" b="1" dirty="0" smtClean="0"/>
              <a:t/>
            </a:r>
            <a:br>
              <a:rPr lang="es-PA" b="1" dirty="0" smtClean="0"/>
            </a:br>
            <a:r>
              <a:rPr lang="es-PA" sz="2400" b="1" dirty="0" smtClean="0"/>
              <a:t>FACULTAD CIENCIAS DE LA ADMINISTRACIÓN</a:t>
            </a:r>
            <a:br>
              <a:rPr lang="es-PA" sz="2400" b="1" dirty="0" smtClean="0"/>
            </a:br>
            <a:r>
              <a:rPr lang="es-PA" sz="2400" b="1" dirty="0" smtClean="0"/>
              <a:t>LICENCIATURA EN GERENCIA DE EMPRESAS</a:t>
            </a:r>
            <a:br>
              <a:rPr lang="es-PA" sz="2400" b="1" dirty="0" smtClean="0"/>
            </a:br>
            <a:r>
              <a:rPr lang="es-PA" sz="2400" b="1" dirty="0"/>
              <a:t/>
            </a:r>
            <a:br>
              <a:rPr lang="es-PA" sz="2400" b="1" dirty="0"/>
            </a:br>
            <a:r>
              <a:rPr lang="es-PA" sz="2400" b="1" dirty="0" smtClean="0"/>
              <a:t>CURSO:MONEDA, CRÉDITO Y BANCA</a:t>
            </a:r>
            <a:r>
              <a:rPr lang="es-PA" sz="2700" b="1" dirty="0" smtClean="0"/>
              <a:t/>
            </a:r>
            <a:br>
              <a:rPr lang="es-PA" sz="2700" b="1" dirty="0" smtClean="0"/>
            </a:br>
            <a:r>
              <a:rPr lang="es-PA" sz="2700" b="1" dirty="0"/>
              <a:t/>
            </a:r>
            <a:br>
              <a:rPr lang="es-PA" sz="2700" b="1" dirty="0"/>
            </a:br>
            <a:r>
              <a:rPr lang="es-PA" sz="2700" b="1" dirty="0" smtClean="0"/>
              <a:t>FACILITADORA: LEANIA K. BRANDA</a:t>
            </a:r>
            <a:r>
              <a:rPr lang="es-PA" sz="2000" b="1" dirty="0" smtClean="0"/>
              <a:t/>
            </a:r>
            <a:br>
              <a:rPr lang="es-PA" sz="2000" b="1" dirty="0" smtClean="0"/>
            </a:br>
            <a:r>
              <a:rPr lang="es-PA" sz="2400" b="1" dirty="0"/>
              <a:t/>
            </a:r>
            <a:br>
              <a:rPr lang="es-PA" sz="2400" b="1" dirty="0"/>
            </a:br>
            <a:r>
              <a:rPr lang="es-PA" sz="2200" b="1" dirty="0" smtClean="0"/>
              <a:t>2014.</a:t>
            </a:r>
            <a:endParaRPr lang="es-PA" sz="4400" dirty="0"/>
          </a:p>
        </p:txBody>
      </p:sp>
      <p:pic>
        <p:nvPicPr>
          <p:cNvPr id="1026" name="Picture 2" descr="http://www.universidades.com.pa/logos_dir/18_gr_isae-g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1999" y="476519"/>
            <a:ext cx="2408349" cy="1712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14298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PA" b="1" dirty="0" smtClean="0"/>
              <a:t>COOPERACIÓN MONETARIA INTERNACIONAL</a:t>
            </a:r>
            <a:endParaRPr lang="es-PA" b="1" dirty="0"/>
          </a:p>
        </p:txBody>
      </p:sp>
      <p:sp>
        <p:nvSpPr>
          <p:cNvPr id="3" name="2 Marcador de contenido"/>
          <p:cNvSpPr>
            <a:spLocks noGrp="1"/>
          </p:cNvSpPr>
          <p:nvPr>
            <p:ph idx="1"/>
          </p:nvPr>
        </p:nvSpPr>
        <p:spPr/>
        <p:txBody>
          <a:bodyPr/>
          <a:lstStyle/>
          <a:p>
            <a:endParaRPr lang="es-PA" dirty="0"/>
          </a:p>
        </p:txBody>
      </p:sp>
      <p:pic>
        <p:nvPicPr>
          <p:cNvPr id="1026" name="Picture 2" descr="http://cdn4.hoy.com.do/wp-content/uploads/2009/11/94029A1E-413A-4EBF-8742-A5590ACFBAB5.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5330" y="2171051"/>
            <a:ext cx="4984124" cy="3714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97475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PA" b="1" dirty="0" smtClean="0"/>
              <a:t>ACUERDO DE BRETTON WOODS</a:t>
            </a:r>
            <a:endParaRPr lang="es-PA" b="1" dirty="0"/>
          </a:p>
        </p:txBody>
      </p:sp>
      <p:sp>
        <p:nvSpPr>
          <p:cNvPr id="3" name="2 Marcador de contenido"/>
          <p:cNvSpPr>
            <a:spLocks noGrp="1"/>
          </p:cNvSpPr>
          <p:nvPr>
            <p:ph idx="1"/>
          </p:nvPr>
        </p:nvSpPr>
        <p:spPr/>
        <p:txBody>
          <a:bodyPr>
            <a:normAutofit/>
          </a:bodyPr>
          <a:lstStyle/>
          <a:p>
            <a:pPr algn="just"/>
            <a:r>
              <a:rPr lang="es-PA" sz="2000" dirty="0"/>
              <a:t>Los </a:t>
            </a:r>
            <a:r>
              <a:rPr lang="es-PA" sz="2000" b="1" dirty="0"/>
              <a:t>acuerdos de </a:t>
            </a:r>
            <a:r>
              <a:rPr lang="es-PA" sz="2000" b="1" dirty="0" err="1"/>
              <a:t>Bretton</a:t>
            </a:r>
            <a:r>
              <a:rPr lang="es-PA" sz="2000" b="1" dirty="0"/>
              <a:t> Woods</a:t>
            </a:r>
            <a:r>
              <a:rPr lang="es-PA" sz="2000" baseline="30000" dirty="0">
                <a:hlinkClick r:id="rId2"/>
              </a:rPr>
              <a:t>1</a:t>
            </a:r>
            <a:r>
              <a:rPr lang="es-PA" sz="2000" dirty="0"/>
              <a:t> son las resoluciones de la </a:t>
            </a:r>
            <a:r>
              <a:rPr lang="es-PA" sz="2000" i="1" dirty="0"/>
              <a:t>conferencia monetaria y Financiera de las Naciones Unidas</a:t>
            </a:r>
            <a:r>
              <a:rPr lang="es-PA" sz="2000" dirty="0"/>
              <a:t>, realizada en el complejo hotelero de </a:t>
            </a:r>
            <a:r>
              <a:rPr lang="es-PA" sz="2000" dirty="0" err="1"/>
              <a:t>Bretton</a:t>
            </a:r>
            <a:r>
              <a:rPr lang="es-PA" sz="2000" dirty="0"/>
              <a:t> Woods, (Nueva Hampshire, Estados Unidos), entre el 1 y el 22 de julio de 1944. Allí fue donde se establecieron las reglas para las relaciones comerciales y financieras entre los países más industrializados del mundo. También se decidió la creación del Banco Mundial y del Fondo Monetario Internacional, usando el dólar como moneda de referencia internacional. Dichas organizaciones empezaron a funcionar en 1946</a:t>
            </a:r>
          </a:p>
        </p:txBody>
      </p:sp>
      <p:pic>
        <p:nvPicPr>
          <p:cNvPr id="2050" name="Picture 2" descr="http://upload.wikimedia.org/wikipedia/commons/thumb/b/b6/Image-Mount_Washington_Hotel.jpg/300px-Image-Mount_Washington_Hote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34500" y="5267459"/>
            <a:ext cx="2857500" cy="1590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98290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PA" b="1" dirty="0" smtClean="0"/>
              <a:t>PLAN KEYNES</a:t>
            </a:r>
            <a:endParaRPr lang="es-PA" b="1" dirty="0"/>
          </a:p>
        </p:txBody>
      </p:sp>
      <p:sp>
        <p:nvSpPr>
          <p:cNvPr id="3" name="2 Marcador de contenido"/>
          <p:cNvSpPr>
            <a:spLocks noGrp="1"/>
          </p:cNvSpPr>
          <p:nvPr>
            <p:ph idx="1"/>
          </p:nvPr>
        </p:nvSpPr>
        <p:spPr/>
        <p:txBody>
          <a:bodyPr/>
          <a:lstStyle/>
          <a:p>
            <a:r>
              <a:rPr lang="es-PA" dirty="0"/>
              <a:t>Proponía la posibilidad de que el FMI se constituyese como un auténtico banco central del mundo con capacidad de emisión de papel moneda a efectos de los pagos internacionales . </a:t>
            </a:r>
          </a:p>
        </p:txBody>
      </p:sp>
      <p:pic>
        <p:nvPicPr>
          <p:cNvPr id="3074" name="Picture 2" descr="http://www.clashofcurrencies.org/wp-content/uploads/2012/02/KeynesInArmchai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1795" y="4476750"/>
            <a:ext cx="2857500" cy="238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82941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PA" dirty="0" smtClean="0"/>
              <a:t>PLAN WHITE</a:t>
            </a:r>
            <a:endParaRPr lang="es-PA" dirty="0"/>
          </a:p>
        </p:txBody>
      </p:sp>
      <p:sp>
        <p:nvSpPr>
          <p:cNvPr id="3" name="2 Marcador de contenido"/>
          <p:cNvSpPr>
            <a:spLocks noGrp="1"/>
          </p:cNvSpPr>
          <p:nvPr>
            <p:ph idx="1"/>
          </p:nvPr>
        </p:nvSpPr>
        <p:spPr/>
        <p:txBody>
          <a:bodyPr>
            <a:normAutofit/>
          </a:bodyPr>
          <a:lstStyle/>
          <a:p>
            <a:pPr algn="just"/>
            <a:r>
              <a:rPr lang="es-PA" sz="2000" dirty="0"/>
              <a:t>El Plan White consistía en establecer el oro como instrumento de reserva internacional, argumentándose que había escasez de oro se determino que toda moneda nacional podía adquirir un estatuto de medio de pago internacional si era convertible en oro. Con ello se suponía una igualdad teórica de las monedas, si hubiese equilibrio en las balanzas de pago y distribución del oro entre los países, sin embargo EU. Poseía la mayor parte del oro existente, siendo el único país que podía mantener la convertibilidad de su moneda en oro volviendo al dólar la divisa clave</a:t>
            </a:r>
          </a:p>
        </p:txBody>
      </p:sp>
      <p:pic>
        <p:nvPicPr>
          <p:cNvPr id="4098" name="Picture 2" descr="http://images.politico.com/global/2013/12/13/white_house_winter_a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17551"/>
            <a:ext cx="2859110" cy="44179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3751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PA" dirty="0" smtClean="0"/>
              <a:t>ACUERDO FINAL</a:t>
            </a:r>
            <a:endParaRPr lang="es-PA" dirty="0"/>
          </a:p>
        </p:txBody>
      </p:sp>
      <p:sp>
        <p:nvSpPr>
          <p:cNvPr id="3" name="2 Marcador de contenido"/>
          <p:cNvSpPr>
            <a:spLocks noGrp="1"/>
          </p:cNvSpPr>
          <p:nvPr>
            <p:ph idx="1"/>
          </p:nvPr>
        </p:nvSpPr>
        <p:spPr/>
        <p:txBody>
          <a:bodyPr/>
          <a:lstStyle/>
          <a:p>
            <a:pPr algn="just"/>
            <a:r>
              <a:rPr lang="es-PA" dirty="0"/>
              <a:t>En los acuerdos de </a:t>
            </a:r>
            <a:r>
              <a:rPr lang="es-PA" dirty="0" err="1"/>
              <a:t>Bretton</a:t>
            </a:r>
            <a:r>
              <a:rPr lang="es-PA" dirty="0"/>
              <a:t> Woods se establecieron las normas a cumplir en las relaciones comerciales y financieras entre los países más industrializados. De esta conferencia nació el Banco Mundial y el Fondo Monetario Internacional (FMI).</a:t>
            </a:r>
          </a:p>
          <a:p>
            <a:pPr algn="just"/>
            <a:r>
              <a:rPr lang="es-PA" dirty="0"/>
              <a:t>Una de las motivaciones que llevaron a realizar esta conferencia fue la estabilización del valor de las divisas creándose un tasa de cambio fija respecto al oro para realizar así de forma más fácil el intercambio de divisas entre los países firmantes</a:t>
            </a:r>
          </a:p>
          <a:p>
            <a:pPr algn="just"/>
            <a:endParaRPr lang="es-PA" dirty="0"/>
          </a:p>
        </p:txBody>
      </p:sp>
    </p:spTree>
    <p:extLst>
      <p:ext uri="{BB962C8B-B14F-4D97-AF65-F5344CB8AC3E}">
        <p14:creationId xmlns:p14="http://schemas.microsoft.com/office/powerpoint/2010/main" val="910196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PA" b="1" dirty="0" smtClean="0"/>
              <a:t>FONDO MONETARIO INTERNACIONAL</a:t>
            </a:r>
            <a:br>
              <a:rPr lang="es-PA" b="1" dirty="0" smtClean="0"/>
            </a:br>
            <a:endParaRPr lang="es-PA" b="1" dirty="0"/>
          </a:p>
        </p:txBody>
      </p:sp>
      <p:sp>
        <p:nvSpPr>
          <p:cNvPr id="3" name="2 Marcador de contenido"/>
          <p:cNvSpPr>
            <a:spLocks noGrp="1"/>
          </p:cNvSpPr>
          <p:nvPr>
            <p:ph idx="1"/>
          </p:nvPr>
        </p:nvSpPr>
        <p:spPr/>
        <p:txBody>
          <a:bodyPr/>
          <a:lstStyle/>
          <a:p>
            <a:pPr algn="just"/>
            <a:r>
              <a:rPr lang="es-PA" sz="2400" dirty="0"/>
              <a:t>Es un organismo intergubernamental creado en 1945 por la ONU en base a los acuerdos de </a:t>
            </a:r>
            <a:r>
              <a:rPr lang="es-PA" sz="2400" dirty="0" err="1"/>
              <a:t>Bretton</a:t>
            </a:r>
            <a:r>
              <a:rPr lang="es-PA" sz="2400" dirty="0"/>
              <a:t> Woods cuyos objetivos son promover políticas cambiarias sostenibles a nivel internacional, facilitar el comercio internacional y reducir la pobreza a nivel mundial.</a:t>
            </a:r>
          </a:p>
        </p:txBody>
      </p:sp>
    </p:spTree>
    <p:extLst>
      <p:ext uri="{BB962C8B-B14F-4D97-AF65-F5344CB8AC3E}">
        <p14:creationId xmlns:p14="http://schemas.microsoft.com/office/powerpoint/2010/main" val="8005458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PA" dirty="0" smtClean="0"/>
              <a:t>BANCO INTERNACIONAL Y FOMENTO (BIRF)</a:t>
            </a:r>
            <a:endParaRPr lang="es-PA" dirty="0"/>
          </a:p>
        </p:txBody>
      </p:sp>
      <p:sp>
        <p:nvSpPr>
          <p:cNvPr id="3" name="2 Marcador de contenido"/>
          <p:cNvSpPr>
            <a:spLocks noGrp="1"/>
          </p:cNvSpPr>
          <p:nvPr>
            <p:ph idx="1"/>
          </p:nvPr>
        </p:nvSpPr>
        <p:spPr/>
        <p:txBody>
          <a:bodyPr/>
          <a:lstStyle/>
          <a:p>
            <a:r>
              <a:rPr lang="es-PA" dirty="0" smtClean="0"/>
              <a:t>Corporación Financiera </a:t>
            </a:r>
            <a:r>
              <a:rPr lang="es-PA" dirty="0"/>
              <a:t>Internacional  </a:t>
            </a:r>
            <a:r>
              <a:rPr lang="es-PA" dirty="0" smtClean="0"/>
              <a:t>(Está </a:t>
            </a:r>
            <a:r>
              <a:rPr lang="es-PA" dirty="0"/>
              <a:t>encargada de promover el desarrollo económico de los países a través del sector </a:t>
            </a:r>
            <a:r>
              <a:rPr lang="es-PA" dirty="0" smtClean="0"/>
              <a:t>privado)</a:t>
            </a:r>
          </a:p>
          <a:p>
            <a:r>
              <a:rPr lang="es-PA" dirty="0" smtClean="0"/>
              <a:t>Asociación Internacional</a:t>
            </a:r>
          </a:p>
          <a:p>
            <a:pPr algn="just"/>
            <a:r>
              <a:rPr lang="es-PA" dirty="0"/>
              <a:t>BID </a:t>
            </a:r>
            <a:r>
              <a:rPr lang="es-PA" dirty="0" smtClean="0"/>
              <a:t>(Su </a:t>
            </a:r>
            <a:r>
              <a:rPr lang="es-PA" dirty="0"/>
              <a:t>objetivo central es reducir la pobreza en Latinoamérica y El Caribe y fomentar un crecimiento sostenible y duradero. En la actualidad el BID es el banco regional de desarrollo más grande a nivel mundial y ha servido como modelo para otras instituciones similares a nivel regional y subregional. Aunque nació en el seno de la Organización de Estados Americanos (OEA) no guarda ninguna relación con esa institución panamericana, ni con el Fondo Monetario Internacional (FMI) o con el Banco Mundial. En la actualidad el capital ordinario del banco asciende a 101.000 millones de dólares estadounidenses</a:t>
            </a:r>
            <a:r>
              <a:rPr lang="es-PA" dirty="0" smtClean="0"/>
              <a:t>.)</a:t>
            </a:r>
          </a:p>
          <a:p>
            <a:endParaRPr lang="es-PA" dirty="0"/>
          </a:p>
        </p:txBody>
      </p:sp>
    </p:spTree>
    <p:extLst>
      <p:ext uri="{BB962C8B-B14F-4D97-AF65-F5344CB8AC3E}">
        <p14:creationId xmlns:p14="http://schemas.microsoft.com/office/powerpoint/2010/main" val="40040624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PA" dirty="0" smtClean="0"/>
              <a:t>SISTEMA BANCARIO PANAMEÑO</a:t>
            </a:r>
            <a:br>
              <a:rPr lang="es-PA" dirty="0" smtClean="0"/>
            </a:br>
            <a:endParaRPr lang="es-PA" dirty="0"/>
          </a:p>
        </p:txBody>
      </p:sp>
      <p:sp>
        <p:nvSpPr>
          <p:cNvPr id="3" name="2 Marcador de contenido"/>
          <p:cNvSpPr>
            <a:spLocks noGrp="1"/>
          </p:cNvSpPr>
          <p:nvPr>
            <p:ph idx="1"/>
          </p:nvPr>
        </p:nvSpPr>
        <p:spPr/>
        <p:txBody>
          <a:bodyPr/>
          <a:lstStyle/>
          <a:p>
            <a:pPr algn="just"/>
            <a:r>
              <a:rPr lang="es-PA" dirty="0"/>
              <a:t>Los primeros intentos que se dieron para la creación de una institución bancaria en Panamá se remontan a la época en la que la República de Panamá estaba anexada a la República de la Gran Colombia; en 1826 se promovió el "Proyecto Revenga", el cual intentaba establecer un banco nacional </a:t>
            </a:r>
            <a:r>
              <a:rPr lang="es-PA" dirty="0" err="1"/>
              <a:t>grancolombiano</a:t>
            </a:r>
            <a:r>
              <a:rPr lang="es-PA" dirty="0"/>
              <a:t> que tendría su sede en Bogotá y otras tres sucursales ubicadas en Caracas, Guayaquil y Ciudad de Panamá, sin embargo, nunca se pudo concluir el proyecto y la idea fue desecha.</a:t>
            </a:r>
          </a:p>
        </p:txBody>
      </p:sp>
    </p:spTree>
    <p:extLst>
      <p:ext uri="{BB962C8B-B14F-4D97-AF65-F5344CB8AC3E}">
        <p14:creationId xmlns:p14="http://schemas.microsoft.com/office/powerpoint/2010/main" val="38201350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PA" dirty="0" smtClean="0"/>
              <a:t>SISTEMA BANCARIO PANAMEÑO</a:t>
            </a:r>
            <a:endParaRPr lang="es-PA" dirty="0"/>
          </a:p>
        </p:txBody>
      </p:sp>
      <p:sp>
        <p:nvSpPr>
          <p:cNvPr id="3" name="2 Marcador de contenido"/>
          <p:cNvSpPr>
            <a:spLocks noGrp="1"/>
          </p:cNvSpPr>
          <p:nvPr>
            <p:ph idx="1"/>
          </p:nvPr>
        </p:nvSpPr>
        <p:spPr/>
        <p:txBody>
          <a:bodyPr/>
          <a:lstStyle/>
          <a:p>
            <a:pPr algn="just"/>
            <a:r>
              <a:rPr lang="es-PA" dirty="0"/>
              <a:t>En 1903 se crearon las dos primeras instituciones de la banca moderna panameña, el </a:t>
            </a:r>
            <a:r>
              <a:rPr lang="es-PA" i="1" dirty="0"/>
              <a:t>International Bank </a:t>
            </a:r>
            <a:r>
              <a:rPr lang="es-PA" i="1" dirty="0" err="1"/>
              <a:t>Corporation</a:t>
            </a:r>
            <a:r>
              <a:rPr lang="es-PA" dirty="0"/>
              <a:t>, que luego pasaría a llamarse </a:t>
            </a:r>
            <a:r>
              <a:rPr lang="es-PA" i="1" dirty="0" err="1"/>
              <a:t>First</a:t>
            </a:r>
            <a:r>
              <a:rPr lang="es-PA" i="1" dirty="0"/>
              <a:t> </a:t>
            </a:r>
            <a:r>
              <a:rPr lang="es-PA" i="1" dirty="0" err="1"/>
              <a:t>National</a:t>
            </a:r>
            <a:r>
              <a:rPr lang="es-PA" i="1" dirty="0"/>
              <a:t> City Bank of New York</a:t>
            </a:r>
            <a:r>
              <a:rPr lang="es-PA" dirty="0"/>
              <a:t>, actual Citibank y el </a:t>
            </a:r>
            <a:r>
              <a:rPr lang="es-PA" i="1" dirty="0"/>
              <a:t>Banco Hipotecario y Prendario</a:t>
            </a:r>
            <a:r>
              <a:rPr lang="es-PA" dirty="0"/>
              <a:t> promulgado por ley del presidente panameño Manuel Amador Guerrero el 13 de junio de ese año e iniciando operaciones poco después el 12 de octubre. Éste último cambió su nombre al actual Banco Nacional de Panamá, que en un principio financió la actividad agrícola y ganadera de ese país. El Estado también creó en 1934 Caja de Ahorros, institución inicialmente hipotecaria que luego fue ampliando sus servicios. Otras instituciones bancarias que destacan fueron el </a:t>
            </a:r>
            <a:r>
              <a:rPr lang="es-PA" i="1" dirty="0"/>
              <a:t>Banque </a:t>
            </a:r>
            <a:r>
              <a:rPr lang="es-PA" i="1" dirty="0" err="1"/>
              <a:t>National</a:t>
            </a:r>
            <a:r>
              <a:rPr lang="es-PA" i="1" dirty="0"/>
              <a:t> de Paris</a:t>
            </a:r>
            <a:r>
              <a:rPr lang="es-PA" dirty="0"/>
              <a:t>, hoy BNP </a:t>
            </a:r>
            <a:r>
              <a:rPr lang="es-PA" dirty="0" err="1"/>
              <a:t>Paribas</a:t>
            </a:r>
            <a:r>
              <a:rPr lang="es-PA" dirty="0"/>
              <a:t>, primer banco de capital europeo establecido en Panamá y el Banco General fundado en 1955, siendo el primero de capital privado panameño</a:t>
            </a:r>
          </a:p>
        </p:txBody>
      </p:sp>
    </p:spTree>
    <p:extLst>
      <p:ext uri="{BB962C8B-B14F-4D97-AF65-F5344CB8AC3E}">
        <p14:creationId xmlns:p14="http://schemas.microsoft.com/office/powerpoint/2010/main" val="23080184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PA" dirty="0" smtClean="0"/>
              <a:t>LEGISLACIÓN</a:t>
            </a:r>
            <a:br>
              <a:rPr lang="es-PA" dirty="0" smtClean="0"/>
            </a:br>
            <a:endParaRPr lang="es-PA" dirty="0"/>
          </a:p>
        </p:txBody>
      </p:sp>
      <p:sp>
        <p:nvSpPr>
          <p:cNvPr id="3" name="2 Marcador de contenido"/>
          <p:cNvSpPr>
            <a:spLocks noGrp="1"/>
          </p:cNvSpPr>
          <p:nvPr>
            <p:ph idx="1"/>
          </p:nvPr>
        </p:nvSpPr>
        <p:spPr>
          <a:xfrm>
            <a:off x="2602091" y="2133600"/>
            <a:ext cx="8915400" cy="3945228"/>
          </a:xfrm>
        </p:spPr>
        <p:txBody>
          <a:bodyPr>
            <a:normAutofit fontScale="92500" lnSpcReduction="20000"/>
          </a:bodyPr>
          <a:lstStyle/>
          <a:p>
            <a:pPr algn="just"/>
            <a:r>
              <a:rPr lang="es-PA" dirty="0"/>
              <a:t>El </a:t>
            </a:r>
            <a:r>
              <a:rPr lang="es-PA" dirty="0">
                <a:hlinkClick r:id="rId2" tooltip="8 de julio"/>
              </a:rPr>
              <a:t>8 de julio</a:t>
            </a:r>
            <a:r>
              <a:rPr lang="es-PA" dirty="0"/>
              <a:t> de </a:t>
            </a:r>
            <a:r>
              <a:rPr lang="es-PA" dirty="0">
                <a:hlinkClick r:id="rId3" tooltip="1941"/>
              </a:rPr>
              <a:t>1941</a:t>
            </a:r>
            <a:r>
              <a:rPr lang="es-PA" dirty="0"/>
              <a:t> se dicta la Ley 101, mediante la cual se regula la actividad bancaria de Panamá, quedando el Ministerio de Hacienda y Tesoro encargado del control del sistema bancario y la Contraloría General de la República de la supervisión del mismo. Pese a ello la actividad creció de forma rápida y sin mayores controles, por lo que el sector gubernamental tuvo que adoptar medidas legales para evitar problemas financieros, así se aprobó el Decreto de Gabinete N° 238 con fecha </a:t>
            </a:r>
            <a:r>
              <a:rPr lang="es-PA" dirty="0">
                <a:hlinkClick r:id="rId4" tooltip="2 de julio"/>
              </a:rPr>
              <a:t>2 de julio</a:t>
            </a:r>
            <a:r>
              <a:rPr lang="es-PA" dirty="0"/>
              <a:t> de </a:t>
            </a:r>
            <a:r>
              <a:rPr lang="es-PA" dirty="0">
                <a:hlinkClick r:id="rId5" tooltip="1970"/>
              </a:rPr>
              <a:t>1970</a:t>
            </a:r>
            <a:r>
              <a:rPr lang="es-PA" dirty="0"/>
              <a:t>, estableciendo la primera Ley de Bancos de ese país que creó la Comisión Bancaria Nacional, como ente promotor de la actividad bancaria en Panamá.</a:t>
            </a:r>
          </a:p>
          <a:p>
            <a:pPr algn="just"/>
            <a:r>
              <a:rPr lang="es-PA" dirty="0"/>
              <a:t>Esa Ley de 1970 permitió el desarrollo del Centro Bancario Internacional, impulsando la llegada de capitales de varios bancos orientados principalmente hacia el financiamiento en </a:t>
            </a:r>
            <a:r>
              <a:rPr lang="es-PA" dirty="0">
                <a:hlinkClick r:id="rId6" tooltip="Latinoamérica"/>
              </a:rPr>
              <a:t>Latinoamérica</a:t>
            </a:r>
            <a:r>
              <a:rPr lang="es-PA" dirty="0"/>
              <a:t>, desde entonces Panamá se ha convertido en uno de los principales centros financieros de la región.</a:t>
            </a:r>
          </a:p>
          <a:p>
            <a:pPr algn="just"/>
            <a:r>
              <a:rPr lang="es-PA" dirty="0"/>
              <a:t>No es hasta el </a:t>
            </a:r>
            <a:r>
              <a:rPr lang="es-PA" dirty="0">
                <a:hlinkClick r:id="rId7" tooltip="26 de febrero"/>
              </a:rPr>
              <a:t>26 de febrero</a:t>
            </a:r>
            <a:r>
              <a:rPr lang="es-PA" dirty="0"/>
              <a:t> de </a:t>
            </a:r>
            <a:r>
              <a:rPr lang="es-PA" dirty="0">
                <a:hlinkClick r:id="rId8" tooltip="1998"/>
              </a:rPr>
              <a:t>1998</a:t>
            </a:r>
            <a:r>
              <a:rPr lang="es-PA" dirty="0"/>
              <a:t> que se establece un ente regulador de esta actividad en Panamá, cuando se crea la </a:t>
            </a:r>
            <a:r>
              <a:rPr lang="es-PA" dirty="0">
                <a:hlinkClick r:id="rId9" tooltip="Superintendencia de Bancos de Panamá"/>
              </a:rPr>
              <a:t>Superintendencia de Bancos</a:t>
            </a:r>
            <a:endParaRPr lang="es-PA" dirty="0"/>
          </a:p>
        </p:txBody>
      </p:sp>
    </p:spTree>
    <p:extLst>
      <p:ext uri="{BB962C8B-B14F-4D97-AF65-F5344CB8AC3E}">
        <p14:creationId xmlns:p14="http://schemas.microsoft.com/office/powerpoint/2010/main" val="1750085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2592925" y="837128"/>
            <a:ext cx="8911687" cy="3490172"/>
          </a:xfrm>
        </p:spPr>
        <p:txBody>
          <a:bodyPr/>
          <a:lstStyle/>
          <a:p>
            <a:r>
              <a:rPr lang="es-PA" dirty="0" smtClean="0"/>
              <a:t/>
            </a:r>
            <a:br>
              <a:rPr lang="es-PA" dirty="0" smtClean="0"/>
            </a:br>
            <a:r>
              <a:rPr lang="es-PA" dirty="0"/>
              <a:t/>
            </a:r>
            <a:br>
              <a:rPr lang="es-PA" dirty="0"/>
            </a:br>
            <a:endParaRPr lang="es-PA"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8655" y="837128"/>
            <a:ext cx="8770512" cy="5447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702740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PA" dirty="0" smtClean="0"/>
              <a:t>FUNCIONAMIENTO</a:t>
            </a:r>
            <a:endParaRPr lang="es-PA" dirty="0"/>
          </a:p>
        </p:txBody>
      </p:sp>
      <p:sp>
        <p:nvSpPr>
          <p:cNvPr id="3" name="2 Marcador de contenido"/>
          <p:cNvSpPr>
            <a:spLocks noGrp="1"/>
          </p:cNvSpPr>
          <p:nvPr>
            <p:ph idx="1"/>
          </p:nvPr>
        </p:nvSpPr>
        <p:spPr>
          <a:xfrm>
            <a:off x="2589212" y="2133600"/>
            <a:ext cx="8915400" cy="3855076"/>
          </a:xfrm>
        </p:spPr>
        <p:txBody>
          <a:bodyPr/>
          <a:lstStyle/>
          <a:p>
            <a:r>
              <a:rPr lang="es-PA" dirty="0"/>
              <a:t>Velar por que los bancos mantengan coeficientes de </a:t>
            </a:r>
            <a:r>
              <a:rPr lang="es-PA" dirty="0">
                <a:hlinkClick r:id="rId2" tooltip="Solvencia"/>
              </a:rPr>
              <a:t>solvencia</a:t>
            </a:r>
            <a:r>
              <a:rPr lang="es-PA" dirty="0"/>
              <a:t> y </a:t>
            </a:r>
            <a:r>
              <a:rPr lang="es-PA" dirty="0">
                <a:hlinkClick r:id="rId3" tooltip="Liquidez"/>
              </a:rPr>
              <a:t>liquidez</a:t>
            </a:r>
            <a:r>
              <a:rPr lang="es-PA" dirty="0"/>
              <a:t> apropiados para atender sus </a:t>
            </a:r>
            <a:r>
              <a:rPr lang="es-PA" dirty="0">
                <a:hlinkClick r:id="rId4" tooltip="Obligación jurídica"/>
              </a:rPr>
              <a:t>obligaciones</a:t>
            </a:r>
            <a:r>
              <a:rPr lang="es-PA" dirty="0"/>
              <a:t>.</a:t>
            </a:r>
          </a:p>
          <a:p>
            <a:r>
              <a:rPr lang="es-PA" dirty="0"/>
              <a:t>Fortalecer y fomentar condiciones propicias para el desarrollo de Panamá como centro financiero internacional.</a:t>
            </a:r>
          </a:p>
          <a:p>
            <a:r>
              <a:rPr lang="es-PA" dirty="0"/>
              <a:t>Promover la confianza pública en el sistema bancario.</a:t>
            </a:r>
          </a:p>
          <a:p>
            <a:r>
              <a:rPr lang="es-PA" dirty="0"/>
              <a:t>Desarrollar las disposiciones del régimen bancario.</a:t>
            </a:r>
          </a:p>
          <a:p>
            <a:r>
              <a:rPr lang="es-PA" dirty="0"/>
              <a:t>Imponer las </a:t>
            </a:r>
            <a:r>
              <a:rPr lang="es-PA" dirty="0">
                <a:hlinkClick r:id="rId5" tooltip="Sanción (derecho)"/>
              </a:rPr>
              <a:t>sanciones</a:t>
            </a:r>
            <a:r>
              <a:rPr lang="es-PA" dirty="0"/>
              <a:t> correspondientes a quienes ejerzan el negocio de banca sin estar debidamente autorizados.</a:t>
            </a:r>
          </a:p>
          <a:p>
            <a:r>
              <a:rPr lang="es-PA" dirty="0"/>
              <a:t>Ejercer las funciones que le sean asignadas por las leyes de la República.</a:t>
            </a:r>
          </a:p>
          <a:p>
            <a:endParaRPr lang="es-PA" dirty="0"/>
          </a:p>
        </p:txBody>
      </p:sp>
    </p:spTree>
    <p:extLst>
      <p:ext uri="{BB962C8B-B14F-4D97-AF65-F5344CB8AC3E}">
        <p14:creationId xmlns:p14="http://schemas.microsoft.com/office/powerpoint/2010/main" val="12936508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PA"/>
          </a:p>
        </p:txBody>
      </p:sp>
      <p:sp>
        <p:nvSpPr>
          <p:cNvPr id="3" name="2 Marcador de contenido"/>
          <p:cNvSpPr>
            <a:spLocks noGrp="1"/>
          </p:cNvSpPr>
          <p:nvPr>
            <p:ph idx="1"/>
          </p:nvPr>
        </p:nvSpPr>
        <p:spPr/>
        <p:txBody>
          <a:bodyPr/>
          <a:lstStyle/>
          <a:p>
            <a:endParaRPr lang="es-PA"/>
          </a:p>
        </p:txBody>
      </p:sp>
      <p:pic>
        <p:nvPicPr>
          <p:cNvPr id="8194" name="Picture 2" descr="http://api.ning.com/files/SRbpV0Al75rFcPXLkLgnXq-1fmnZKHH4i4NbREo92RyKNjbGoVhWmmGEtMAwLTqFTlXH71enS9dqyDjhwBRyhG9M*52rBDoR/53a.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21972" y="77273"/>
            <a:ext cx="11719774" cy="65553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81761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06452" y="443805"/>
            <a:ext cx="6159509" cy="998629"/>
          </a:xfrm>
        </p:spPr>
        <p:txBody>
          <a:bodyPr>
            <a:normAutofit/>
          </a:bodyPr>
          <a:lstStyle/>
          <a:p>
            <a:r>
              <a:rPr lang="es-PA" b="1" dirty="0"/>
              <a:t>DEPRECIACIÓN:</a:t>
            </a:r>
            <a:r>
              <a:rPr lang="es-PA" dirty="0"/>
              <a:t> </a:t>
            </a:r>
            <a:endParaRPr lang="es-PA" b="1" dirty="0"/>
          </a:p>
        </p:txBody>
      </p:sp>
      <p:sp>
        <p:nvSpPr>
          <p:cNvPr id="3" name="Marcador de contenido 2"/>
          <p:cNvSpPr>
            <a:spLocks noGrp="1"/>
          </p:cNvSpPr>
          <p:nvPr>
            <p:ph idx="1"/>
          </p:nvPr>
        </p:nvSpPr>
        <p:spPr>
          <a:xfrm>
            <a:off x="1815921" y="2279561"/>
            <a:ext cx="9268145" cy="4018208"/>
          </a:xfrm>
        </p:spPr>
        <p:txBody>
          <a:bodyPr>
            <a:normAutofit/>
          </a:bodyPr>
          <a:lstStyle/>
          <a:p>
            <a:pPr algn="just"/>
            <a:r>
              <a:rPr lang="es-PA" sz="2400" dirty="0" smtClean="0"/>
              <a:t>Pérdida</a:t>
            </a:r>
            <a:r>
              <a:rPr lang="es-PA" sz="2400" dirty="0"/>
              <a:t> de valor experimentada por los elementos de activo fijo o inmovilizado de la empresa o de cualquier otra institución al prestar la función que le es propia, por el mero transcurso del tiempo o a causa del progreso tecnológico</a:t>
            </a:r>
            <a:r>
              <a:rPr lang="es-PA" sz="2400" dirty="0" smtClean="0"/>
              <a:t> .  </a:t>
            </a:r>
          </a:p>
          <a:p>
            <a:pPr algn="just"/>
            <a:r>
              <a:rPr lang="es-PA" sz="2400" dirty="0"/>
              <a:t>Los principales tipos de depreciación son los siguientes: Depreciación Física, Depreciación Por Agotamiento, Depreciación Por Obsolescencia Y La Depreciación Por Monetaria.</a:t>
            </a:r>
          </a:p>
        </p:txBody>
      </p:sp>
    </p:spTree>
    <p:extLst>
      <p:ext uri="{BB962C8B-B14F-4D97-AF65-F5344CB8AC3E}">
        <p14:creationId xmlns:p14="http://schemas.microsoft.com/office/powerpoint/2010/main" val="3030384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92925" y="624110"/>
            <a:ext cx="8911687" cy="801278"/>
          </a:xfrm>
        </p:spPr>
        <p:txBody>
          <a:bodyPr/>
          <a:lstStyle/>
          <a:p>
            <a:r>
              <a:rPr lang="es-PA" dirty="0"/>
              <a:t>Depreciación de la Moneda</a:t>
            </a:r>
            <a:endParaRPr lang="es-PA" b="1" dirty="0"/>
          </a:p>
        </p:txBody>
      </p:sp>
      <p:sp>
        <p:nvSpPr>
          <p:cNvPr id="3" name="Marcador de contenido 2"/>
          <p:cNvSpPr>
            <a:spLocks noGrp="1"/>
          </p:cNvSpPr>
          <p:nvPr>
            <p:ph idx="1"/>
          </p:nvPr>
        </p:nvSpPr>
        <p:spPr>
          <a:xfrm>
            <a:off x="2245659" y="1662952"/>
            <a:ext cx="9474116" cy="4299965"/>
          </a:xfrm>
        </p:spPr>
        <p:txBody>
          <a:bodyPr>
            <a:normAutofit/>
          </a:bodyPr>
          <a:lstStyle/>
          <a:p>
            <a:pPr algn="just"/>
            <a:r>
              <a:rPr lang="es-PA" sz="2400" dirty="0" smtClean="0"/>
              <a:t>Pérdida</a:t>
            </a:r>
            <a:r>
              <a:rPr lang="es-PA" sz="2400" dirty="0"/>
              <a:t> de valor de una moneda en términos de otra moneda diferente, a través de cambios en las fuerzas de la oferta y/o la demanda</a:t>
            </a:r>
            <a:r>
              <a:rPr lang="es-PA" sz="2000" dirty="0"/>
              <a:t> </a:t>
            </a:r>
            <a:r>
              <a:rPr lang="es-PA" sz="2000" dirty="0" smtClean="0"/>
              <a:t>.</a:t>
            </a:r>
          </a:p>
          <a:p>
            <a:pPr algn="just"/>
            <a:endParaRPr lang="es-PA" sz="2000" b="1" dirty="0"/>
          </a:p>
          <a:p>
            <a:r>
              <a:rPr lang="es-PA" sz="2400" b="1" dirty="0"/>
              <a:t>DEPRECIACIÓN </a:t>
            </a:r>
            <a:r>
              <a:rPr lang="es-PA" sz="2400" b="1" dirty="0" smtClean="0"/>
              <a:t>MONETARIA</a:t>
            </a:r>
            <a:endParaRPr lang="es-PA" sz="2400" b="1" dirty="0"/>
          </a:p>
          <a:p>
            <a:pPr marL="0" indent="0" algn="just">
              <a:buNone/>
            </a:pPr>
            <a:r>
              <a:rPr lang="es-PA" sz="2400" dirty="0" smtClean="0"/>
              <a:t>Disminución </a:t>
            </a:r>
            <a:r>
              <a:rPr lang="es-PA" sz="2400" dirty="0"/>
              <a:t>de la cotización de una moneda con respecto a otra u otras. </a:t>
            </a:r>
            <a:r>
              <a:rPr lang="es-PA" sz="2400" dirty="0" smtClean="0"/>
              <a:t>   El</a:t>
            </a:r>
            <a:r>
              <a:rPr lang="es-PA" sz="2400" dirty="0"/>
              <a:t> término depreciación hace referencia al deterioro continuado de la moneda en un sistema de libre fluctuación, y la expresión devaluación, a una alteración del tipo de cambio por iniciativa de las autoridades.</a:t>
            </a:r>
          </a:p>
          <a:p>
            <a:endParaRPr lang="es-PA" dirty="0"/>
          </a:p>
        </p:txBody>
      </p:sp>
    </p:spTree>
    <p:extLst>
      <p:ext uri="{BB962C8B-B14F-4D97-AF65-F5344CB8AC3E}">
        <p14:creationId xmlns:p14="http://schemas.microsoft.com/office/powerpoint/2010/main" val="249220056"/>
      </p:ext>
    </p:extLst>
  </p:cSld>
  <p:clrMapOvr>
    <a:masterClrMapping/>
  </p:clrMapOvr>
  <p:transition spd="slow">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99549" y="435851"/>
            <a:ext cx="8911687" cy="814725"/>
          </a:xfrm>
        </p:spPr>
        <p:txBody>
          <a:bodyPr>
            <a:normAutofit fontScale="90000"/>
          </a:bodyPr>
          <a:lstStyle/>
          <a:p>
            <a:r>
              <a:rPr lang="es-PA" b="1" dirty="0" smtClean="0"/>
              <a:t>EFECTOS DE LA DEVALUACIÓN</a:t>
            </a:r>
            <a:r>
              <a:rPr lang="es-PA" dirty="0" smtClean="0"/>
              <a:t/>
            </a:r>
            <a:br>
              <a:rPr lang="es-PA" dirty="0" smtClean="0"/>
            </a:br>
            <a:r>
              <a:rPr lang="es-PA" dirty="0" smtClean="0"/>
              <a:t/>
            </a:r>
            <a:br>
              <a:rPr lang="es-PA" dirty="0" smtClean="0"/>
            </a:br>
            <a:r>
              <a:rPr lang="es-PA" sz="2700" dirty="0" smtClean="0"/>
              <a:t>EFECTOS NEGATIVOS</a:t>
            </a:r>
            <a:endParaRPr lang="es-PA" sz="2700" dirty="0"/>
          </a:p>
        </p:txBody>
      </p:sp>
      <p:sp>
        <p:nvSpPr>
          <p:cNvPr id="3" name="Marcador de contenido 2"/>
          <p:cNvSpPr>
            <a:spLocks noGrp="1"/>
          </p:cNvSpPr>
          <p:nvPr>
            <p:ph idx="1"/>
          </p:nvPr>
        </p:nvSpPr>
        <p:spPr>
          <a:xfrm>
            <a:off x="2266483" y="1851212"/>
            <a:ext cx="8915400" cy="3777622"/>
          </a:xfrm>
        </p:spPr>
        <p:txBody>
          <a:bodyPr/>
          <a:lstStyle/>
          <a:p>
            <a:pPr lvl="0"/>
            <a:r>
              <a:rPr lang="es-PA" dirty="0"/>
              <a:t>Aumento de la inflación.</a:t>
            </a:r>
          </a:p>
          <a:p>
            <a:pPr lvl="0"/>
            <a:r>
              <a:rPr lang="es-PA" dirty="0" err="1"/>
              <a:t>Tarifazos</a:t>
            </a:r>
            <a:r>
              <a:rPr lang="es-PA" dirty="0"/>
              <a:t> de servicios públicos, ya que al devaluarse, las tarifas se ven atrasadas con respecto al costo real.</a:t>
            </a:r>
          </a:p>
          <a:p>
            <a:pPr lvl="0"/>
            <a:r>
              <a:rPr lang="es-PA" dirty="0"/>
              <a:t>Erosión de los ahorros en moneda local y pérdida de salario real.</a:t>
            </a:r>
          </a:p>
          <a:p>
            <a:pPr lvl="0"/>
            <a:r>
              <a:rPr lang="es-PA" dirty="0"/>
              <a:t>Licuación de la Deuda por parte de empresas que fijaron el contrato en moneda local. Aunque esto en algunos casos no sucede ya que generalmente los contratos de préstamos están pactados en tasa de inflación variable. Sin embargo, puede ser que en algunos países la indexación esté prohibida, por lo que se produce una transferencia de riqueza de los acreedores hacia los deudores.</a:t>
            </a:r>
          </a:p>
          <a:p>
            <a:endParaRPr lang="es-PA" dirty="0"/>
          </a:p>
        </p:txBody>
      </p:sp>
    </p:spTree>
    <p:extLst>
      <p:ext uri="{BB962C8B-B14F-4D97-AF65-F5344CB8AC3E}">
        <p14:creationId xmlns:p14="http://schemas.microsoft.com/office/powerpoint/2010/main" val="364665133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92925" y="624110"/>
            <a:ext cx="7349565" cy="792566"/>
          </a:xfrm>
        </p:spPr>
        <p:txBody>
          <a:bodyPr>
            <a:normAutofit fontScale="90000"/>
          </a:bodyPr>
          <a:lstStyle/>
          <a:p>
            <a:r>
              <a:rPr lang="es-PA" b="1" dirty="0" smtClean="0"/>
              <a:t>EFECTOS POSITIVOS</a:t>
            </a:r>
            <a:r>
              <a:rPr lang="es-PA" dirty="0"/>
              <a:t/>
            </a:r>
            <a:br>
              <a:rPr lang="es-PA" dirty="0"/>
            </a:br>
            <a:endParaRPr lang="es-PA" dirty="0"/>
          </a:p>
        </p:txBody>
      </p:sp>
      <p:sp>
        <p:nvSpPr>
          <p:cNvPr id="3" name="Marcador de contenido 2"/>
          <p:cNvSpPr>
            <a:spLocks noGrp="1"/>
          </p:cNvSpPr>
          <p:nvPr>
            <p:ph idx="1"/>
          </p:nvPr>
        </p:nvSpPr>
        <p:spPr>
          <a:xfrm>
            <a:off x="2410423" y="2028296"/>
            <a:ext cx="8915400" cy="3548255"/>
          </a:xfrm>
        </p:spPr>
        <p:txBody>
          <a:bodyPr>
            <a:normAutofit lnSpcReduction="10000"/>
          </a:bodyPr>
          <a:lstStyle/>
          <a:p>
            <a:pPr lvl="0"/>
            <a:r>
              <a:rPr lang="es-PA" sz="2400" dirty="0"/>
              <a:t>Al devaluar la moneda nacional las exportaciones se vuelven más competitivas frente a las realizadas con moneda de mayor valor.</a:t>
            </a:r>
          </a:p>
          <a:p>
            <a:pPr lvl="0"/>
            <a:r>
              <a:rPr lang="es-PA" sz="2400" dirty="0"/>
              <a:t>Puede aumentar el turismo internacional, ya que a los extranjeros de países donde su dinero vale más les resulta atractivo.</a:t>
            </a:r>
          </a:p>
          <a:p>
            <a:pPr lvl="0"/>
            <a:r>
              <a:rPr lang="es-PA" sz="2400" dirty="0"/>
              <a:t>Puede mejorar el consumo interno de productos nacionales si se revisan al alza los salarios, ya que los productos importados suelen encarecerse.</a:t>
            </a:r>
          </a:p>
          <a:p>
            <a:endParaRPr lang="es-PA" dirty="0"/>
          </a:p>
        </p:txBody>
      </p:sp>
    </p:spTree>
    <p:extLst>
      <p:ext uri="{BB962C8B-B14F-4D97-AF65-F5344CB8AC3E}">
        <p14:creationId xmlns:p14="http://schemas.microsoft.com/office/powerpoint/2010/main" val="59550981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256748" y="516533"/>
            <a:ext cx="7131951" cy="925901"/>
          </a:xfrm>
        </p:spPr>
        <p:txBody>
          <a:bodyPr>
            <a:normAutofit fontScale="90000"/>
          </a:bodyPr>
          <a:lstStyle/>
          <a:p>
            <a:r>
              <a:rPr lang="es-PA" b="1" dirty="0"/>
              <a:t>El Dumping de Cambios</a:t>
            </a:r>
            <a:r>
              <a:rPr lang="es-PA" dirty="0"/>
              <a:t>:</a:t>
            </a:r>
            <a:br>
              <a:rPr lang="es-PA" dirty="0"/>
            </a:br>
            <a:endParaRPr lang="es-PA" b="1" dirty="0"/>
          </a:p>
        </p:txBody>
      </p:sp>
      <p:sp>
        <p:nvSpPr>
          <p:cNvPr id="3" name="Marcador de contenido 2"/>
          <p:cNvSpPr>
            <a:spLocks noGrp="1"/>
          </p:cNvSpPr>
          <p:nvPr>
            <p:ph idx="1"/>
          </p:nvPr>
        </p:nvSpPr>
        <p:spPr>
          <a:xfrm>
            <a:off x="2058706" y="1815921"/>
            <a:ext cx="9109729" cy="2675398"/>
          </a:xfrm>
        </p:spPr>
        <p:txBody>
          <a:bodyPr>
            <a:normAutofit lnSpcReduction="10000"/>
          </a:bodyPr>
          <a:lstStyle/>
          <a:p>
            <a:pPr algn="just">
              <a:lnSpc>
                <a:spcPct val="150000"/>
              </a:lnSpc>
            </a:pPr>
            <a:r>
              <a:rPr lang="es-PA" sz="2400" dirty="0"/>
              <a:t>Se define como la práctica en donde una empresa establece un precio inferior para los bienes exportados que para los costos de producción que tiene la empresa desde el país a donde se importan esos bienes, sacando de competencia a la empresa local. </a:t>
            </a:r>
            <a:endParaRPr lang="es-PA" sz="2400" b="1" dirty="0"/>
          </a:p>
          <a:p>
            <a:pPr marL="0" indent="0">
              <a:buNone/>
            </a:pPr>
            <a:endParaRPr lang="es-PA" dirty="0"/>
          </a:p>
        </p:txBody>
      </p:sp>
    </p:spTree>
    <p:extLst>
      <p:ext uri="{BB962C8B-B14F-4D97-AF65-F5344CB8AC3E}">
        <p14:creationId xmlns:p14="http://schemas.microsoft.com/office/powerpoint/2010/main" val="161948559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92925" y="624110"/>
            <a:ext cx="6821531" cy="1011507"/>
          </a:xfrm>
        </p:spPr>
        <p:txBody>
          <a:bodyPr anchor="ctr"/>
          <a:lstStyle/>
          <a:p>
            <a:pPr algn="ctr"/>
            <a:r>
              <a:rPr lang="es-PA" dirty="0" smtClean="0">
                <a:latin typeface="Arial Black" panose="020B0A04020102020204" pitchFamily="34" charset="0"/>
              </a:rPr>
              <a:t>¿QUÉ ES UN BANCO?</a:t>
            </a:r>
            <a:endParaRPr lang="es-PA" dirty="0">
              <a:latin typeface="Arial Black" panose="020B0A04020102020204" pitchFamily="34" charset="0"/>
            </a:endParaRPr>
          </a:p>
        </p:txBody>
      </p:sp>
      <p:sp>
        <p:nvSpPr>
          <p:cNvPr id="3" name="2 Marcador de contenido"/>
          <p:cNvSpPr>
            <a:spLocks noGrp="1"/>
          </p:cNvSpPr>
          <p:nvPr>
            <p:ph idx="1"/>
          </p:nvPr>
        </p:nvSpPr>
        <p:spPr>
          <a:xfrm>
            <a:off x="2589212" y="1815921"/>
            <a:ext cx="8915400" cy="4095301"/>
          </a:xfrm>
        </p:spPr>
        <p:txBody>
          <a:bodyPr>
            <a:normAutofit/>
          </a:bodyPr>
          <a:lstStyle/>
          <a:p>
            <a:pPr algn="just"/>
            <a:r>
              <a:rPr lang="es-PA" sz="2400" dirty="0"/>
              <a:t>Los bancos son negocios privados que compiten activamente entre ellos y con otras instituciones para obtener depósitos y clientes a fin de generar ganancias y valor para sus accionistas. Se encuentran sujetos a regulaciones federales y estatales para garantizar que los fondos de los clientes estén seguros y su operación se realice de acuerdo a estrictos procedimientos bancarios</a:t>
            </a:r>
          </a:p>
          <a:p>
            <a:endParaRPr lang="es-PA" sz="2400" dirty="0" smtClean="0">
              <a:latin typeface="Arial Black" panose="020B0A04020102020204" pitchFamily="34" charset="0"/>
            </a:endParaRPr>
          </a:p>
          <a:p>
            <a:pPr marL="0" indent="0">
              <a:buNone/>
            </a:pPr>
            <a:endParaRPr lang="es-PA" sz="2400" dirty="0">
              <a:latin typeface="Arial Black" panose="020B0A04020102020204" pitchFamily="34" charset="0"/>
            </a:endParaRPr>
          </a:p>
        </p:txBody>
      </p:sp>
    </p:spTree>
    <p:extLst>
      <p:ext uri="{BB962C8B-B14F-4D97-AF65-F5344CB8AC3E}">
        <p14:creationId xmlns:p14="http://schemas.microsoft.com/office/powerpoint/2010/main" val="2902094139"/>
      </p:ext>
    </p:extLst>
  </p:cSld>
  <p:clrMapOvr>
    <a:masterClrMapping/>
  </p:clrMapOvr>
  <p:timing>
    <p:tnLst>
      <p:par>
        <p:cTn id="1" dur="indefinite" restart="never" nodeType="tmRoot"/>
      </p:par>
    </p:tnLst>
  </p:timing>
</p:sld>
</file>

<file path=ppt/theme/theme1.xml><?xml version="1.0" encoding="utf-8"?>
<a:theme xmlns:a="http://schemas.openxmlformats.org/drawingml/2006/main" name="Espiral">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4F34B87B-9C7A-41AE-A6CB-48536223DFFD}"/>
    </a:ext>
  </a:extLst>
</a:theme>
</file>

<file path=docProps/app.xml><?xml version="1.0" encoding="utf-8"?>
<Properties xmlns="http://schemas.openxmlformats.org/officeDocument/2006/extended-properties" xmlns:vt="http://schemas.openxmlformats.org/officeDocument/2006/docPropsVTypes">
  <Template>Wisp</Template>
  <TotalTime>834</TotalTime>
  <Words>1737</Words>
  <Application>Microsoft Office PowerPoint</Application>
  <PresentationFormat>Personalizado</PresentationFormat>
  <Paragraphs>78</Paragraphs>
  <Slides>31</Slides>
  <Notes>0</Notes>
  <HiddenSlides>0</HiddenSlides>
  <MMClips>0</MMClips>
  <ScaleCrop>false</ScaleCrop>
  <HeadingPairs>
    <vt:vector size="4" baseType="variant">
      <vt:variant>
        <vt:lpstr>Tema</vt:lpstr>
      </vt:variant>
      <vt:variant>
        <vt:i4>1</vt:i4>
      </vt:variant>
      <vt:variant>
        <vt:lpstr>Títulos de diapositiva</vt:lpstr>
      </vt:variant>
      <vt:variant>
        <vt:i4>31</vt:i4>
      </vt:variant>
    </vt:vector>
  </HeadingPairs>
  <TitlesOfParts>
    <vt:vector size="32" baseType="lpstr">
      <vt:lpstr>Espiral</vt:lpstr>
      <vt:lpstr>Presentación de PowerPoint</vt:lpstr>
      <vt:lpstr>ISAE FACULTAD CIENCIAS DE LA ADMINISTRACIÓN LICENCIATURA EN GERENCIA DE EMPRESAS  CURSO:MONEDA, CRÉDITO Y BANCA  FACILITADORA: LEANIA K. BRANDA  2014.</vt:lpstr>
      <vt:lpstr>  </vt:lpstr>
      <vt:lpstr>DEPRECIACIÓN: </vt:lpstr>
      <vt:lpstr>Depreciación de la Moneda</vt:lpstr>
      <vt:lpstr>EFECTOS DE LA DEVALUACIÓN  EFECTOS NEGATIVOS</vt:lpstr>
      <vt:lpstr>EFECTOS POSITIVOS </vt:lpstr>
      <vt:lpstr>El Dumping de Cambios: </vt:lpstr>
      <vt:lpstr>¿QUÉ ES UN BANCO?</vt:lpstr>
      <vt:lpstr>PRINCIPALES FUNCIONES</vt:lpstr>
      <vt:lpstr>LA BANCA COMERCIAL</vt:lpstr>
      <vt:lpstr>BANCA COMERCIAL Y ESTRUCTURA</vt:lpstr>
      <vt:lpstr>CÁMARA DE COMPENSACIÓN</vt:lpstr>
      <vt:lpstr>Presentación de PowerPoint</vt:lpstr>
      <vt:lpstr>CONTROL DE LOS BANCOS SOBRE LOS DEPOSITOS </vt:lpstr>
      <vt:lpstr>Presentación de PowerPoint</vt:lpstr>
      <vt:lpstr>Presentación de PowerPoint</vt:lpstr>
      <vt:lpstr>BANCO DE FOMENTO</vt:lpstr>
      <vt:lpstr>OBJETIVOS DEL BANCO DE FOMENTO</vt:lpstr>
      <vt:lpstr>COOPERACIÓN MONETARIA INTERNACIONAL</vt:lpstr>
      <vt:lpstr>ACUERDO DE BRETTON WOODS</vt:lpstr>
      <vt:lpstr>PLAN KEYNES</vt:lpstr>
      <vt:lpstr>PLAN WHITE</vt:lpstr>
      <vt:lpstr>ACUERDO FINAL</vt:lpstr>
      <vt:lpstr>FONDO MONETARIO INTERNACIONAL </vt:lpstr>
      <vt:lpstr>BANCO INTERNACIONAL Y FOMENTO (BIRF)</vt:lpstr>
      <vt:lpstr>SISTEMA BANCARIO PANAMEÑO </vt:lpstr>
      <vt:lpstr>SISTEMA BANCARIO PANAMEÑO</vt:lpstr>
      <vt:lpstr>LEGISLACIÓN </vt:lpstr>
      <vt:lpstr>FUNCIONAMIENTO</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ueu</dc:creator>
  <cp:lastModifiedBy>meduca</cp:lastModifiedBy>
  <cp:revision>82</cp:revision>
  <dcterms:created xsi:type="dcterms:W3CDTF">2014-09-12T03:03:57Z</dcterms:created>
  <dcterms:modified xsi:type="dcterms:W3CDTF">2014-11-21T03:22:53Z</dcterms:modified>
</cp:coreProperties>
</file>