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61" r:id="rId2"/>
    <p:sldId id="269" r:id="rId3"/>
    <p:sldId id="260" r:id="rId4"/>
    <p:sldId id="270" r:id="rId5"/>
    <p:sldId id="257" r:id="rId6"/>
    <p:sldId id="271" r:id="rId7"/>
    <p:sldId id="272" r:id="rId8"/>
    <p:sldId id="259" r:id="rId9"/>
    <p:sldId id="263" r:id="rId10"/>
    <p:sldId id="273" r:id="rId11"/>
    <p:sldId id="274" r:id="rId12"/>
    <p:sldId id="275" r:id="rId13"/>
    <p:sldId id="276" r:id="rId14"/>
    <p:sldId id="277" r:id="rId15"/>
    <p:sldId id="278" r:id="rId16"/>
    <p:sldId id="268"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778B04-C606-4D86-8F94-24FBDCE451F2}" type="datetimeFigureOut">
              <a:rPr lang="en-US" smtClean="0"/>
              <a:t>4/27/2009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C90E86-4555-4462-A478-829BAAB4A06F}"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8C90E86-4555-4462-A478-829BAAB4A06F}"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19458"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945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9460" name="Rectangle 4"/>
          <p:cNvSpPr>
            <a:spLocks noGrp="1" noChangeArrowheads="1"/>
          </p:cNvSpPr>
          <p:nvPr>
            <p:ph type="dt" sz="quarter" idx="2"/>
          </p:nvPr>
        </p:nvSpPr>
        <p:spPr/>
        <p:txBody>
          <a:bodyPr/>
          <a:lstStyle>
            <a:lvl1pPr>
              <a:defRPr/>
            </a:lvl1pPr>
          </a:lstStyle>
          <a:p>
            <a:endParaRPr lang="en-US"/>
          </a:p>
        </p:txBody>
      </p:sp>
      <p:sp>
        <p:nvSpPr>
          <p:cNvPr id="19461" name="Rectangle 5"/>
          <p:cNvSpPr>
            <a:spLocks noGrp="1" noChangeArrowheads="1"/>
          </p:cNvSpPr>
          <p:nvPr>
            <p:ph type="ftr" sz="quarter" idx="3"/>
          </p:nvPr>
        </p:nvSpPr>
        <p:spPr/>
        <p:txBody>
          <a:bodyPr/>
          <a:lstStyle>
            <a:lvl1pPr>
              <a:defRPr/>
            </a:lvl1pPr>
          </a:lstStyle>
          <a:p>
            <a:endParaRPr lang="en-US"/>
          </a:p>
        </p:txBody>
      </p:sp>
      <p:sp>
        <p:nvSpPr>
          <p:cNvPr id="19462" name="Rectangle 6"/>
          <p:cNvSpPr>
            <a:spLocks noGrp="1" noChangeArrowheads="1"/>
          </p:cNvSpPr>
          <p:nvPr>
            <p:ph type="sldNum" sz="quarter" idx="4"/>
          </p:nvPr>
        </p:nvSpPr>
        <p:spPr/>
        <p:txBody>
          <a:bodyPr/>
          <a:lstStyle>
            <a:lvl1pPr>
              <a:defRPr/>
            </a:lvl1pPr>
          </a:lstStyle>
          <a:p>
            <a:fld id="{061D0403-F4E4-42EF-8A32-6167741F5E5A}"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2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tmplLst>
          <p:tmpl lvl="1">
            <p:tnLst>
              <p:par>
                <p:cTn presetID="10" presetClass="entr" presetSubtype="0" fill="hold" nodeType="click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fade">
                      <p:cBhvr>
                        <p:cTn dur="2000"/>
                        <p:tgtEl>
                          <p:spTgt spid="1945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9FE209-9336-4A40-9DCD-A3F07C4B1E8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174D7C-AF41-4567-A66A-8D51EB229B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EB8D5B-9244-40AE-AE4F-FE4C890C3C5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899807-92D6-4769-A596-A1E40B7AB78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32284A-BE5D-4D43-A5BD-42BEC9193A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4EDBBB-313C-46AB-87D1-98520E30139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57DECDB-F08C-4904-94B6-EC8493A4A5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E001121-39C5-495A-824C-EDC21920DBF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1355E7-5CFB-406C-8B1F-9C4E1321ADB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EFDEC5-6D3C-4576-8A1E-2356DAF5918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6"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18438"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6B30C30F-49C3-4E1C-8B93-87FE6B5ADA2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fade">
                                      <p:cBhvr>
                                        <p:cTn id="12" dur="2000"/>
                                        <p:tgtEl>
                                          <p:spTgt spid="1843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Effect transition="in" filter="fade">
                                      <p:cBhvr>
                                        <p:cTn id="15" dur="2000"/>
                                        <p:tgtEl>
                                          <p:spTgt spid="1843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Effect transition="in" filter="fade">
                                      <p:cBhvr>
                                        <p:cTn id="18" dur="2000"/>
                                        <p:tgtEl>
                                          <p:spTgt spid="1843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fade">
                                      <p:cBhvr>
                                        <p:cTn id="21" dur="2000"/>
                                        <p:tgtEl>
                                          <p:spTgt spid="1843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435">
                                            <p:txEl>
                                              <p:pRg st="4" end="4"/>
                                            </p:txEl>
                                          </p:spTgt>
                                        </p:tgtEl>
                                        <p:attrNameLst>
                                          <p:attrName>style.visibility</p:attrName>
                                        </p:attrNameLst>
                                      </p:cBhvr>
                                      <p:to>
                                        <p:strVal val="visible"/>
                                      </p:to>
                                    </p:set>
                                    <p:animEffect transition="in" filter="fade">
                                      <p:cBhvr>
                                        <p:cTn id="24" dur="2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tmplLst>
          <p:tmpl lvl="1">
            <p:tnLst>
              <p:par>
                <p:cTn presetID="10" presetClass="entr" presetSubtype="0" fill="hold" nodeType="click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2000"/>
                        <p:tgtEl>
                          <p:spTgt spid="1843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2000"/>
                        <p:tgtEl>
                          <p:spTgt spid="1843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2000"/>
                        <p:tgtEl>
                          <p:spTgt spid="1843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2000"/>
                        <p:tgtEl>
                          <p:spTgt spid="1843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2000"/>
                        <p:tgtEl>
                          <p:spTgt spid="18435"/>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ctrTitle"/>
          </p:nvPr>
        </p:nvSpPr>
        <p:spPr>
          <a:xfrm>
            <a:off x="533400" y="533400"/>
            <a:ext cx="7924800" cy="3048000"/>
          </a:xfrm>
        </p:spPr>
        <p:txBody>
          <a:bodyPr/>
          <a:lstStyle/>
          <a:p>
            <a:r>
              <a:rPr lang="en-US" sz="4000"/>
              <a:t>UPCOMING CHANGES TO CHAPTER II OF THE INTERNATIONAL CONVENTION ON STANDARDS OF TRAINING, CERTIFICATION AND TRAINING FOR SEAFARERS (STCW)</a:t>
            </a:r>
          </a:p>
        </p:txBody>
      </p:sp>
      <p:sp>
        <p:nvSpPr>
          <p:cNvPr id="9219" name="Rectangle 3"/>
          <p:cNvSpPr>
            <a:spLocks noGrp="1" noRot="1" noChangeArrowheads="1"/>
          </p:cNvSpPr>
          <p:nvPr>
            <p:ph type="subTitle" idx="1"/>
          </p:nvPr>
        </p:nvSpPr>
        <p:spPr/>
        <p:txBody>
          <a:bodyPr/>
          <a:lstStyle/>
          <a:p>
            <a:pPr>
              <a:lnSpc>
                <a:spcPct val="80000"/>
              </a:lnSpc>
            </a:pPr>
            <a:endParaRPr lang="en-US" sz="1800"/>
          </a:p>
          <a:p>
            <a:pPr>
              <a:lnSpc>
                <a:spcPct val="80000"/>
              </a:lnSpc>
            </a:pPr>
            <a:endParaRPr lang="en-US" sz="1800"/>
          </a:p>
          <a:p>
            <a:pPr>
              <a:lnSpc>
                <a:spcPct val="80000"/>
              </a:lnSpc>
            </a:pPr>
            <a:r>
              <a:rPr lang="en-US" sz="1800" b="1"/>
              <a:t>By Capt I G Sangameswar</a:t>
            </a:r>
          </a:p>
          <a:p>
            <a:pPr>
              <a:lnSpc>
                <a:spcPct val="80000"/>
              </a:lnSpc>
            </a:pPr>
            <a:r>
              <a:rPr lang="en-US" sz="1800" b="1"/>
              <a:t>Senior Assistant Director </a:t>
            </a:r>
          </a:p>
          <a:p>
            <a:pPr>
              <a:lnSpc>
                <a:spcPct val="80000"/>
              </a:lnSpc>
            </a:pPr>
            <a:r>
              <a:rPr lang="en-US" sz="1800" b="1"/>
              <a:t>(Training Standards)</a:t>
            </a:r>
          </a:p>
          <a:p>
            <a:pPr>
              <a:lnSpc>
                <a:spcPct val="80000"/>
              </a:lnSpc>
            </a:pPr>
            <a:r>
              <a:rPr lang="en-US" sz="1800" b="1"/>
              <a:t>Maritime and Port Authority of Singapore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altLang="zh-CN">
                <a:ea typeface="宋体" charset="-122"/>
              </a:rPr>
              <a:t>Amendments to Table      A II/2</a:t>
            </a:r>
            <a:endParaRPr lang="en-US"/>
          </a:p>
        </p:txBody>
      </p:sp>
      <p:sp>
        <p:nvSpPr>
          <p:cNvPr id="24579" name="Rectangle 3"/>
          <p:cNvSpPr>
            <a:spLocks noGrp="1" noRot="1" noChangeArrowheads="1"/>
          </p:cNvSpPr>
          <p:nvPr>
            <p:ph type="body" idx="1"/>
          </p:nvPr>
        </p:nvSpPr>
        <p:spPr>
          <a:xfrm>
            <a:off x="301625" y="1600200"/>
            <a:ext cx="8842375" cy="4498975"/>
          </a:xfrm>
        </p:spPr>
        <p:txBody>
          <a:bodyPr/>
          <a:lstStyle/>
          <a:p>
            <a:pPr>
              <a:lnSpc>
                <a:spcPct val="90000"/>
              </a:lnSpc>
            </a:pPr>
            <a:r>
              <a:rPr lang="en-US" sz="2800">
                <a:solidFill>
                  <a:schemeClr val="accent1"/>
                </a:solidFill>
              </a:rPr>
              <a:t>Function: </a:t>
            </a:r>
            <a:r>
              <a:rPr lang="en-US" sz="2800" b="1">
                <a:effectLst/>
              </a:rPr>
              <a:t> Navigation at management level</a:t>
            </a:r>
          </a:p>
          <a:p>
            <a:pPr>
              <a:lnSpc>
                <a:spcPct val="90000"/>
              </a:lnSpc>
            </a:pPr>
            <a:r>
              <a:rPr lang="en-US" sz="2800">
                <a:solidFill>
                  <a:schemeClr val="accent1"/>
                </a:solidFill>
              </a:rPr>
              <a:t>Competence:-</a:t>
            </a:r>
            <a:r>
              <a:rPr lang="en-US" sz="2800"/>
              <a:t>  </a:t>
            </a:r>
            <a:r>
              <a:rPr lang="en-US" sz="2800" b="1">
                <a:effectLst/>
              </a:rPr>
              <a:t> Maintain the safety of navigation through the use of ECDIS and associated navigation systems to assist command decision making. </a:t>
            </a:r>
            <a:endParaRPr lang="en-US" sz="2800" b="1"/>
          </a:p>
          <a:p>
            <a:pPr>
              <a:lnSpc>
                <a:spcPct val="90000"/>
              </a:lnSpc>
            </a:pPr>
            <a:r>
              <a:rPr lang="en-US" sz="2800" b="1">
                <a:effectLst/>
              </a:rPr>
              <a:t> </a:t>
            </a:r>
            <a:r>
              <a:rPr lang="en-US" sz="2800" b="1">
                <a:solidFill>
                  <a:schemeClr val="accent1"/>
                </a:solidFill>
              </a:rPr>
              <a:t>KUP:- (1) </a:t>
            </a:r>
            <a:r>
              <a:rPr lang="en-US" sz="2800" b="1">
                <a:effectLst/>
              </a:rPr>
              <a:t>Management of operational procedures, system files and data.</a:t>
            </a:r>
          </a:p>
          <a:p>
            <a:pPr>
              <a:lnSpc>
                <a:spcPct val="90000"/>
              </a:lnSpc>
            </a:pPr>
            <a:r>
              <a:rPr lang="en-US" sz="2800" b="1">
                <a:solidFill>
                  <a:schemeClr val="accent1"/>
                </a:solidFill>
              </a:rPr>
              <a:t>(2) </a:t>
            </a:r>
            <a:r>
              <a:rPr lang="en-US" sz="2800" b="1">
                <a:effectLst/>
              </a:rPr>
              <a:t>Use ECDIS playback functionality for passage review, route planning and review of system functions.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altLang="zh-CN" sz="4000">
                <a:ea typeface="宋体" charset="-122"/>
              </a:rPr>
              <a:t>Other Amendments to Competence &amp; KUPs in Table A II/2</a:t>
            </a:r>
            <a:endParaRPr lang="en-US" sz="4000"/>
          </a:p>
        </p:txBody>
      </p:sp>
      <p:sp>
        <p:nvSpPr>
          <p:cNvPr id="25603" name="Rectangle 3"/>
          <p:cNvSpPr>
            <a:spLocks noGrp="1" noRot="1" noChangeArrowheads="1"/>
          </p:cNvSpPr>
          <p:nvPr>
            <p:ph type="body" idx="1"/>
          </p:nvPr>
        </p:nvSpPr>
        <p:spPr/>
        <p:txBody>
          <a:bodyPr/>
          <a:lstStyle/>
          <a:p>
            <a:r>
              <a:rPr lang="en-US" b="1">
                <a:effectLst/>
              </a:rPr>
              <a:t>Reporting in accordance with the General  principles for Ship Reporting Systems and VTS procedures.</a:t>
            </a:r>
          </a:p>
          <a:p>
            <a:pPr>
              <a:buFont typeface="Wingdings" pitchFamily="2" charset="2"/>
              <a:buNone/>
            </a:pPr>
            <a:endParaRPr lang="en-US" b="1">
              <a:effectLst/>
            </a:endParaRPr>
          </a:p>
          <a:p>
            <a:r>
              <a:rPr lang="en-US" b="1">
                <a:effectLst/>
              </a:rPr>
              <a:t>Maintain safe navigation through the use of information from navigation equipment and systems to assist command decision making.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altLang="zh-CN" sz="4000">
                <a:ea typeface="宋体" charset="-122"/>
              </a:rPr>
              <a:t>Proposed amendments to Table      A II/3 (Masters &amp; Ch Mates &lt;500 GT)</a:t>
            </a:r>
            <a:endParaRPr lang="en-US" sz="4000"/>
          </a:p>
        </p:txBody>
      </p:sp>
      <p:sp>
        <p:nvSpPr>
          <p:cNvPr id="26627" name="Rectangle 3"/>
          <p:cNvSpPr>
            <a:spLocks noGrp="1" noRot="1" noChangeArrowheads="1"/>
          </p:cNvSpPr>
          <p:nvPr>
            <p:ph type="body" idx="1"/>
          </p:nvPr>
        </p:nvSpPr>
        <p:spPr/>
        <p:txBody>
          <a:bodyPr/>
          <a:lstStyle/>
          <a:p>
            <a:pPr>
              <a:lnSpc>
                <a:spcPct val="80000"/>
              </a:lnSpc>
            </a:pPr>
            <a:r>
              <a:rPr lang="en-US" sz="2800">
                <a:solidFill>
                  <a:schemeClr val="accent1"/>
                </a:solidFill>
              </a:rPr>
              <a:t>Function: </a:t>
            </a:r>
            <a:r>
              <a:rPr lang="en-US" sz="2800"/>
              <a:t> </a:t>
            </a:r>
            <a:r>
              <a:rPr lang="en-US" sz="2800" b="1">
                <a:effectLst/>
              </a:rPr>
              <a:t>Navigation at the operational level</a:t>
            </a:r>
            <a:endParaRPr lang="en-US" sz="2800"/>
          </a:p>
          <a:p>
            <a:pPr>
              <a:lnSpc>
                <a:spcPct val="80000"/>
              </a:lnSpc>
            </a:pPr>
            <a:r>
              <a:rPr lang="en-US" sz="2800">
                <a:solidFill>
                  <a:schemeClr val="accent1"/>
                </a:solidFill>
              </a:rPr>
              <a:t>Competence:-</a:t>
            </a:r>
            <a:r>
              <a:rPr lang="en-US" sz="2800"/>
              <a:t>  </a:t>
            </a:r>
            <a:r>
              <a:rPr lang="en-US" sz="2800" b="1">
                <a:effectLst/>
              </a:rPr>
              <a:t>Plan and conduct a coastal passage and determine position. </a:t>
            </a:r>
            <a:r>
              <a:rPr lang="en-US" sz="2800" b="1"/>
              <a:t> </a:t>
            </a:r>
          </a:p>
          <a:p>
            <a:pPr>
              <a:lnSpc>
                <a:spcPct val="80000"/>
              </a:lnSpc>
            </a:pPr>
            <a:r>
              <a:rPr lang="en-US" sz="2800" b="1">
                <a:solidFill>
                  <a:schemeClr val="accent1"/>
                </a:solidFill>
              </a:rPr>
              <a:t>KUP:- (1) </a:t>
            </a:r>
            <a:r>
              <a:rPr lang="en-US" sz="2800" b="1">
                <a:effectLst/>
              </a:rPr>
              <a:t>Thorough knowledge of and ability to use ECDIS.</a:t>
            </a:r>
          </a:p>
          <a:p>
            <a:pPr>
              <a:lnSpc>
                <a:spcPct val="80000"/>
              </a:lnSpc>
            </a:pPr>
            <a:r>
              <a:rPr lang="en-US" sz="2800" b="1">
                <a:solidFill>
                  <a:schemeClr val="accent1"/>
                </a:solidFill>
              </a:rPr>
              <a:t>(2) </a:t>
            </a:r>
            <a:r>
              <a:rPr lang="en-US" sz="2800" b="1">
                <a:effectLst/>
              </a:rPr>
              <a:t>Voyage planning and navigation for all conditions by acceptable methods of plotting coastal tracks, taking into account, meteorological factors, restricted visibility, tidal effects TSS, VTS areas.  (This KUP for masters only.</a:t>
            </a:r>
            <a:r>
              <a:rPr lang="en-US" sz="2800">
                <a:effectLst/>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altLang="zh-CN">
                <a:ea typeface="宋体" charset="-122"/>
              </a:rPr>
              <a:t>New Table      A II/5 (AB Deck)     </a:t>
            </a:r>
            <a:endParaRPr lang="en-US"/>
          </a:p>
        </p:txBody>
      </p:sp>
      <p:sp>
        <p:nvSpPr>
          <p:cNvPr id="27651" name="Rectangle 3"/>
          <p:cNvSpPr>
            <a:spLocks noGrp="1" noRot="1" noChangeArrowheads="1"/>
          </p:cNvSpPr>
          <p:nvPr>
            <p:ph type="body" idx="1"/>
          </p:nvPr>
        </p:nvSpPr>
        <p:spPr/>
        <p:txBody>
          <a:bodyPr/>
          <a:lstStyle/>
          <a:p>
            <a:pPr>
              <a:lnSpc>
                <a:spcPct val="90000"/>
              </a:lnSpc>
            </a:pPr>
            <a:r>
              <a:rPr lang="en-US" b="1">
                <a:effectLst/>
              </a:rPr>
              <a:t>Function: </a:t>
            </a:r>
            <a:r>
              <a:rPr lang="en-US">
                <a:effectLst/>
              </a:rPr>
              <a:t>Navigation at the support level.</a:t>
            </a:r>
          </a:p>
          <a:p>
            <a:pPr>
              <a:lnSpc>
                <a:spcPct val="90000"/>
              </a:lnSpc>
            </a:pPr>
            <a:r>
              <a:rPr lang="en-US" b="1">
                <a:effectLst/>
              </a:rPr>
              <a:t>Competences:-  Contribute to: </a:t>
            </a:r>
          </a:p>
          <a:p>
            <a:pPr>
              <a:lnSpc>
                <a:spcPct val="90000"/>
              </a:lnSpc>
            </a:pPr>
            <a:r>
              <a:rPr lang="en-US" b="1">
                <a:solidFill>
                  <a:schemeClr val="accent1"/>
                </a:solidFill>
              </a:rPr>
              <a:t>(1)</a:t>
            </a:r>
            <a:r>
              <a:rPr lang="en-US">
                <a:solidFill>
                  <a:schemeClr val="accent1"/>
                </a:solidFill>
              </a:rPr>
              <a:t> </a:t>
            </a:r>
            <a:r>
              <a:rPr lang="en-US">
                <a:effectLst/>
              </a:rPr>
              <a:t> </a:t>
            </a:r>
            <a:r>
              <a:rPr lang="en-US" b="1">
                <a:effectLst/>
              </a:rPr>
              <a:t>a safe navigational watch.</a:t>
            </a:r>
          </a:p>
          <a:p>
            <a:pPr>
              <a:lnSpc>
                <a:spcPct val="90000"/>
              </a:lnSpc>
            </a:pPr>
            <a:r>
              <a:rPr lang="en-US" b="1">
                <a:solidFill>
                  <a:schemeClr val="accent1"/>
                </a:solidFill>
              </a:rPr>
              <a:t>(2) </a:t>
            </a:r>
            <a:r>
              <a:rPr lang="en-US" b="1">
                <a:effectLst/>
              </a:rPr>
              <a:t>berthing, anchoring &amp; other mooring operations.</a:t>
            </a:r>
          </a:p>
          <a:p>
            <a:pPr>
              <a:lnSpc>
                <a:spcPct val="90000"/>
              </a:lnSpc>
            </a:pPr>
            <a:r>
              <a:rPr lang="en-US" b="1">
                <a:solidFill>
                  <a:schemeClr val="accent1"/>
                </a:solidFill>
              </a:rPr>
              <a:t>(3) </a:t>
            </a:r>
            <a:r>
              <a:rPr lang="en-US" b="1">
                <a:effectLst/>
              </a:rPr>
              <a:t>the handling of cargo and stores.</a:t>
            </a:r>
          </a:p>
          <a:p>
            <a:pPr>
              <a:lnSpc>
                <a:spcPct val="90000"/>
              </a:lnSpc>
            </a:pPr>
            <a:r>
              <a:rPr lang="en-US" b="1">
                <a:solidFill>
                  <a:schemeClr val="accent1"/>
                </a:solidFill>
              </a:rPr>
              <a:t>(4) </a:t>
            </a:r>
            <a:r>
              <a:rPr lang="en-US" b="1">
                <a:effectLst/>
              </a:rPr>
              <a:t>the safe operation of deck equipment      	and machinery</a:t>
            </a:r>
            <a:r>
              <a:rPr lang="en-US">
                <a:effectLst/>
              </a:rPr>
              <a:t>.</a:t>
            </a:r>
          </a:p>
          <a:p>
            <a:pPr>
              <a:lnSpc>
                <a:spcPct val="90000"/>
              </a:lnSpc>
            </a:pPr>
            <a:endParaRPr lang="en-US">
              <a:effectLst/>
            </a:endParaRPr>
          </a:p>
          <a:p>
            <a:pPr>
              <a:lnSpc>
                <a:spcPct val="90000"/>
              </a:lnSpc>
            </a:pPr>
            <a:endParaRPr lang="en-US">
              <a:effectLst/>
            </a:endParaRPr>
          </a:p>
          <a:p>
            <a:pPr>
              <a:lnSpc>
                <a:spcPct val="90000"/>
              </a:lnSpc>
              <a:buFont typeface="Wingdings" pitchFamily="2" charset="2"/>
              <a:buNone/>
            </a:pPr>
            <a:endParaRPr lang="en-US">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altLang="zh-CN" sz="4000">
                <a:ea typeface="宋体" charset="-122"/>
              </a:rPr>
              <a:t>New Table      A II/5 (AB Deck) - Ctd</a:t>
            </a:r>
            <a:endParaRPr lang="en-US" sz="4000"/>
          </a:p>
        </p:txBody>
      </p:sp>
      <p:sp>
        <p:nvSpPr>
          <p:cNvPr id="28675" name="Rectangle 3"/>
          <p:cNvSpPr>
            <a:spLocks noGrp="1" noRot="1" noChangeArrowheads="1"/>
          </p:cNvSpPr>
          <p:nvPr>
            <p:ph type="body" idx="1"/>
          </p:nvPr>
        </p:nvSpPr>
        <p:spPr/>
        <p:txBody>
          <a:bodyPr/>
          <a:lstStyle/>
          <a:p>
            <a:r>
              <a:rPr lang="en-US" sz="2800" b="1">
                <a:effectLst/>
              </a:rPr>
              <a:t>Competences:- </a:t>
            </a:r>
          </a:p>
          <a:p>
            <a:r>
              <a:rPr lang="en-US" sz="2800" b="1">
                <a:solidFill>
                  <a:schemeClr val="accent1"/>
                </a:solidFill>
              </a:rPr>
              <a:t>(5) </a:t>
            </a:r>
            <a:r>
              <a:rPr lang="en-US" sz="2800" b="1">
                <a:effectLst/>
              </a:rPr>
              <a:t>Apply occupational health and safety precautions.</a:t>
            </a:r>
          </a:p>
          <a:p>
            <a:r>
              <a:rPr lang="en-US" sz="2800" b="1">
                <a:solidFill>
                  <a:schemeClr val="accent1"/>
                </a:solidFill>
              </a:rPr>
              <a:t>(6) </a:t>
            </a:r>
            <a:r>
              <a:rPr lang="en-US" sz="2800" b="1">
                <a:effectLst/>
              </a:rPr>
              <a:t>Apply precautions and contribute to the prevention of pollution of the marine  environment. </a:t>
            </a:r>
          </a:p>
          <a:p>
            <a:r>
              <a:rPr lang="en-US" sz="2800" b="1">
                <a:solidFill>
                  <a:schemeClr val="accent1"/>
                </a:solidFill>
              </a:rPr>
              <a:t>(7) </a:t>
            </a:r>
            <a:r>
              <a:rPr lang="en-US" sz="2800" b="1">
                <a:effectLst/>
              </a:rPr>
              <a:t>Operate survival craft and rescue boats.</a:t>
            </a:r>
          </a:p>
          <a:p>
            <a:r>
              <a:rPr lang="en-US" sz="2800" b="1">
                <a:solidFill>
                  <a:schemeClr val="accent1"/>
                </a:solidFill>
              </a:rPr>
              <a:t>(8) </a:t>
            </a:r>
            <a:r>
              <a:rPr lang="en-US" sz="2800" b="1">
                <a:effectLst/>
              </a:rPr>
              <a:t>Contribute to shipboard maintenance and repair</a:t>
            </a:r>
            <a:r>
              <a:rPr lang="en-US" sz="2800">
                <a:effectLst/>
              </a:rPr>
              <a:t>.</a:t>
            </a:r>
            <a:endParaRPr lang="en-US" sz="2800" b="1">
              <a:effectLst/>
            </a:endParaRPr>
          </a:p>
          <a:p>
            <a:endParaRPr lang="en-US" sz="2800" b="1">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US" u="sng"/>
              <a:t>Amendments in Other Areas</a:t>
            </a:r>
            <a:r>
              <a:rPr lang="en-US"/>
              <a:t> </a:t>
            </a:r>
          </a:p>
        </p:txBody>
      </p:sp>
      <p:sp>
        <p:nvSpPr>
          <p:cNvPr id="29699" name="Rectangle 3"/>
          <p:cNvSpPr>
            <a:spLocks noGrp="1" noRot="1" noChangeArrowheads="1"/>
          </p:cNvSpPr>
          <p:nvPr>
            <p:ph type="body" idx="1"/>
          </p:nvPr>
        </p:nvSpPr>
        <p:spPr/>
        <p:txBody>
          <a:bodyPr/>
          <a:lstStyle/>
          <a:p>
            <a:pPr>
              <a:lnSpc>
                <a:spcPct val="90000"/>
              </a:lnSpc>
            </a:pPr>
            <a:r>
              <a:rPr lang="en-US" sz="2800"/>
              <a:t>Chapter V – Training and endorsements for serving on Tankers. </a:t>
            </a:r>
          </a:p>
          <a:p>
            <a:pPr>
              <a:lnSpc>
                <a:spcPct val="90000"/>
              </a:lnSpc>
            </a:pPr>
            <a:r>
              <a:rPr lang="en-US" sz="2800"/>
              <a:t>Chapter VI- Security related training. Special fire-fighting training for tanker crews.</a:t>
            </a:r>
          </a:p>
          <a:p>
            <a:pPr>
              <a:lnSpc>
                <a:spcPct val="90000"/>
              </a:lnSpc>
            </a:pPr>
            <a:r>
              <a:rPr lang="en-US" altLang="zh-CN" sz="2800">
                <a:ea typeface="宋体" charset="-122"/>
              </a:rPr>
              <a:t>Chapter VIII - Rest periods -  fatigue prevention, watch keeping principles to comply with BRM principles, using ECDIS,  keeping anchor watches and prevention of drug and alcohol abuse. </a:t>
            </a:r>
          </a:p>
          <a:p>
            <a:pPr>
              <a:lnSpc>
                <a:spcPct val="90000"/>
              </a:lnSpc>
            </a:pPr>
            <a:r>
              <a:rPr lang="en-US" sz="2800"/>
              <a:t>Code B – Special training for navigating in ice bound regions.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CONCLUSIONS </a:t>
            </a:r>
          </a:p>
        </p:txBody>
      </p:sp>
      <p:sp>
        <p:nvSpPr>
          <p:cNvPr id="16387" name="Rectangle 3"/>
          <p:cNvSpPr>
            <a:spLocks noGrp="1" noRot="1" noChangeArrowheads="1"/>
          </p:cNvSpPr>
          <p:nvPr>
            <p:ph type="body" idx="1"/>
          </p:nvPr>
        </p:nvSpPr>
        <p:spPr/>
        <p:txBody>
          <a:bodyPr/>
          <a:lstStyle/>
          <a:p>
            <a:pPr>
              <a:lnSpc>
                <a:spcPct val="80000"/>
              </a:lnSpc>
            </a:pPr>
            <a:r>
              <a:rPr lang="en-US" sz="2400"/>
              <a:t>MORE TRAINING FOR CREW – FOR EXAMPLE IN USE OF ECDIS, IBS, &amp; NAV AIDS .</a:t>
            </a:r>
          </a:p>
          <a:p>
            <a:pPr>
              <a:lnSpc>
                <a:spcPct val="80000"/>
              </a:lnSpc>
            </a:pPr>
            <a:endParaRPr lang="en-US" sz="2400"/>
          </a:p>
          <a:p>
            <a:pPr>
              <a:lnSpc>
                <a:spcPct val="80000"/>
              </a:lnSpc>
            </a:pPr>
            <a:r>
              <a:rPr lang="en-US" sz="2400"/>
              <a:t>ENHANCED TRAINING ON SOFT SKILLS - TRAINING ON RESOURCE MANAGEMENT AT OOW AND  MANAGERIAL SKILLS AT SENIOR LEVELS </a:t>
            </a:r>
          </a:p>
          <a:p>
            <a:pPr>
              <a:lnSpc>
                <a:spcPct val="80000"/>
              </a:lnSpc>
            </a:pPr>
            <a:endParaRPr lang="en-US" sz="2400"/>
          </a:p>
          <a:p>
            <a:pPr>
              <a:lnSpc>
                <a:spcPct val="80000"/>
              </a:lnSpc>
            </a:pPr>
            <a:r>
              <a:rPr lang="en-US" sz="2400"/>
              <a:t>SIMULATION &amp; MODERN TECHNIQUES AND SOFT SKILLS SPECIALISTS  WILL BECOME MORE IMPORTANT TO IMPART SUCH TRAINING.  </a:t>
            </a:r>
          </a:p>
          <a:p>
            <a:pPr>
              <a:lnSpc>
                <a:spcPct val="80000"/>
              </a:lnSpc>
            </a:pPr>
            <a:endParaRPr lang="en-US" sz="2400"/>
          </a:p>
          <a:p>
            <a:pPr>
              <a:lnSpc>
                <a:spcPct val="80000"/>
              </a:lnSpc>
            </a:pPr>
            <a:r>
              <a:rPr lang="en-US" sz="240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Background Info:</a:t>
            </a:r>
          </a:p>
        </p:txBody>
      </p:sp>
      <p:sp>
        <p:nvSpPr>
          <p:cNvPr id="20483" name="Rectangle 3"/>
          <p:cNvSpPr>
            <a:spLocks noGrp="1" noRot="1" noChangeArrowheads="1"/>
          </p:cNvSpPr>
          <p:nvPr>
            <p:ph type="body" idx="1"/>
          </p:nvPr>
        </p:nvSpPr>
        <p:spPr/>
        <p:txBody>
          <a:bodyPr/>
          <a:lstStyle/>
          <a:p>
            <a:pPr>
              <a:lnSpc>
                <a:spcPct val="90000"/>
              </a:lnSpc>
            </a:pPr>
            <a:r>
              <a:rPr lang="en-US" sz="2800"/>
              <a:t>STCW Convention 1978  (came into force in 1984) was first attempt to establish global standards for training and certification.</a:t>
            </a:r>
          </a:p>
          <a:p>
            <a:pPr>
              <a:lnSpc>
                <a:spcPct val="90000"/>
              </a:lnSpc>
            </a:pPr>
            <a:r>
              <a:rPr lang="en-US" sz="2800"/>
              <a:t>However, not achieving intended purpose. </a:t>
            </a:r>
          </a:p>
          <a:p>
            <a:pPr>
              <a:lnSpc>
                <a:spcPct val="90000"/>
              </a:lnSpc>
            </a:pPr>
            <a:r>
              <a:rPr lang="en-US" sz="2800"/>
              <a:t>STCW reviewed – by diplomatic conference in 1995 – came into force Feb 1997 - result outcome based standards of competence.</a:t>
            </a:r>
          </a:p>
          <a:p>
            <a:pPr>
              <a:lnSpc>
                <a:spcPct val="90000"/>
              </a:lnSpc>
            </a:pPr>
            <a:r>
              <a:rPr lang="en-US" sz="2800"/>
              <a:t>STW 38 (Jan 06) – planted idea of another comprehensive review to meet challenges of the shipping industry.</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t>Principles for the review  </a:t>
            </a:r>
          </a:p>
        </p:txBody>
      </p:sp>
      <p:sp>
        <p:nvSpPr>
          <p:cNvPr id="8195" name="Rectangle 3"/>
          <p:cNvSpPr>
            <a:spLocks noGrp="1" noRot="1" noChangeArrowheads="1"/>
          </p:cNvSpPr>
          <p:nvPr>
            <p:ph type="body" idx="1"/>
          </p:nvPr>
        </p:nvSpPr>
        <p:spPr>
          <a:xfrm>
            <a:off x="152400" y="1600200"/>
            <a:ext cx="8991600" cy="4038600"/>
          </a:xfrm>
        </p:spPr>
        <p:txBody>
          <a:bodyPr/>
          <a:lstStyle/>
          <a:p>
            <a:pPr>
              <a:lnSpc>
                <a:spcPct val="80000"/>
              </a:lnSpc>
            </a:pPr>
            <a:r>
              <a:rPr lang="en-US" sz="2800" b="1"/>
              <a:t>Retain existing structure and goals.</a:t>
            </a:r>
            <a:r>
              <a:rPr lang="en-US" sz="2400" b="1"/>
              <a:t> </a:t>
            </a:r>
          </a:p>
          <a:p>
            <a:pPr>
              <a:lnSpc>
                <a:spcPct val="80000"/>
              </a:lnSpc>
            </a:pPr>
            <a:r>
              <a:rPr lang="en-US" sz="2800" b="1"/>
              <a:t>Not to scale down standards.</a:t>
            </a:r>
            <a:r>
              <a:rPr lang="en-US" sz="2400" b="1"/>
              <a:t>  </a:t>
            </a:r>
          </a:p>
          <a:p>
            <a:pPr>
              <a:lnSpc>
                <a:spcPct val="80000"/>
              </a:lnSpc>
            </a:pPr>
            <a:r>
              <a:rPr lang="en-US" sz="2800" b="1"/>
              <a:t>Limited to Annex (i.e. only technical provisions &amp; not Articles of the Convention)</a:t>
            </a:r>
            <a:r>
              <a:rPr lang="en-US" sz="2400" b="1"/>
              <a:t>.</a:t>
            </a:r>
          </a:p>
          <a:p>
            <a:pPr>
              <a:lnSpc>
                <a:spcPct val="80000"/>
              </a:lnSpc>
            </a:pPr>
            <a:r>
              <a:rPr lang="en-US" sz="2800" b="1"/>
              <a:t>Address inconsistencies &amp; outdated provisions.</a:t>
            </a:r>
          </a:p>
          <a:p>
            <a:pPr>
              <a:lnSpc>
                <a:spcPct val="80000"/>
              </a:lnSpc>
            </a:pPr>
            <a:r>
              <a:rPr lang="en-US" sz="2800" b="1"/>
              <a:t>Address effective communications.</a:t>
            </a:r>
            <a:r>
              <a:rPr lang="en-US" sz="2400" b="1"/>
              <a:t>   </a:t>
            </a:r>
          </a:p>
          <a:p>
            <a:pPr>
              <a:lnSpc>
                <a:spcPct val="80000"/>
              </a:lnSpc>
            </a:pPr>
            <a:r>
              <a:rPr lang="en-US" sz="2400" b="1"/>
              <a:t> </a:t>
            </a:r>
            <a:r>
              <a:rPr lang="en-US" sz="2800" b="1"/>
              <a:t>Provide flexibility in terms of compliance – cater for innovations in technology</a:t>
            </a:r>
            <a:r>
              <a:rPr lang="en-US" sz="2400" b="1"/>
              <a:t> .</a:t>
            </a:r>
          </a:p>
          <a:p>
            <a:pPr>
              <a:lnSpc>
                <a:spcPct val="80000"/>
              </a:lnSpc>
            </a:pPr>
            <a:r>
              <a:rPr lang="en-US" sz="2800" b="1"/>
              <a:t>Address special character of short sea, offshore industry</a:t>
            </a:r>
            <a:r>
              <a:rPr lang="en-US" sz="2400" b="1"/>
              <a:t>.</a:t>
            </a:r>
          </a:p>
          <a:p>
            <a:pPr>
              <a:lnSpc>
                <a:spcPct val="80000"/>
              </a:lnSpc>
            </a:pPr>
            <a:r>
              <a:rPr lang="en-US" sz="2800" b="1"/>
              <a:t>Security related issues.</a:t>
            </a:r>
            <a:r>
              <a:rPr lang="en-US" sz="2000" b="1"/>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a:t>Amendments to Regulations</a:t>
            </a:r>
          </a:p>
        </p:txBody>
      </p:sp>
      <p:sp>
        <p:nvSpPr>
          <p:cNvPr id="21507" name="Rectangle 3"/>
          <p:cNvSpPr>
            <a:spLocks noGrp="1" noRot="1" noChangeArrowheads="1"/>
          </p:cNvSpPr>
          <p:nvPr>
            <p:ph type="body" idx="1"/>
          </p:nvPr>
        </p:nvSpPr>
        <p:spPr/>
        <p:txBody>
          <a:bodyPr/>
          <a:lstStyle/>
          <a:p>
            <a:r>
              <a:rPr lang="en-US" sz="2800" b="1"/>
              <a:t>Reg II/1, Reg II/2 &amp; II/3</a:t>
            </a:r>
          </a:p>
          <a:p>
            <a:r>
              <a:rPr lang="en-US" sz="2800" b="1">
                <a:effectLst/>
              </a:rPr>
              <a:t>Meet the standard of competence specified in paragraphs 1, 2, 3 and 4 of section A-VI/2 (PSCRB), section A-VI/3 (AFF) and paragraphs 1, 2 and 3 of section A-VI/4 of the STCW Code (Medical First Aid – Medical care).</a:t>
            </a:r>
          </a:p>
          <a:p>
            <a:r>
              <a:rPr lang="en-US" altLang="zh-CN" sz="2800" b="1">
                <a:effectLst/>
                <a:ea typeface="宋体" charset="-122"/>
              </a:rPr>
              <a:t>New Regulation II/5    - </a:t>
            </a:r>
            <a:r>
              <a:rPr lang="en-US" altLang="zh-CN" sz="2800" b="1" i="1">
                <a:effectLst/>
                <a:ea typeface="宋体" charset="-122"/>
              </a:rPr>
              <a:t>Mandatory minimum requirements for certification of ratings as able seafarer deck.</a:t>
            </a:r>
            <a:r>
              <a:rPr lang="en-US" altLang="zh-CN" sz="2800" i="1">
                <a:effectLst/>
                <a:ea typeface="宋体" charset="-122"/>
              </a:rPr>
              <a:t> </a:t>
            </a:r>
            <a:r>
              <a:rPr lang="en-US" altLang="zh-CN" sz="2800">
                <a:ea typeface="宋体" charset="-122"/>
              </a:rPr>
              <a:t> </a:t>
            </a: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sz="4000"/>
              <a:t>Glimpse of proposed amendments – Table A-II/1 - OOW</a:t>
            </a:r>
          </a:p>
        </p:txBody>
      </p:sp>
      <p:sp>
        <p:nvSpPr>
          <p:cNvPr id="4099" name="Rectangle 3"/>
          <p:cNvSpPr>
            <a:spLocks noGrp="1" noRot="1" noChangeArrowheads="1"/>
          </p:cNvSpPr>
          <p:nvPr>
            <p:ph type="body" idx="1"/>
          </p:nvPr>
        </p:nvSpPr>
        <p:spPr>
          <a:xfrm>
            <a:off x="301625" y="1676400"/>
            <a:ext cx="8842375" cy="4422775"/>
          </a:xfrm>
        </p:spPr>
        <p:txBody>
          <a:bodyPr/>
          <a:lstStyle/>
          <a:p>
            <a:pPr>
              <a:lnSpc>
                <a:spcPct val="90000"/>
              </a:lnSpc>
            </a:pPr>
            <a:r>
              <a:rPr lang="en-US" sz="2800" b="1">
                <a:solidFill>
                  <a:schemeClr val="accent1"/>
                </a:solidFill>
              </a:rPr>
              <a:t>Function: </a:t>
            </a:r>
            <a:r>
              <a:rPr lang="en-US" sz="2800" b="1"/>
              <a:t>Navigation at Operational level.</a:t>
            </a:r>
          </a:p>
          <a:p>
            <a:pPr>
              <a:lnSpc>
                <a:spcPct val="90000"/>
              </a:lnSpc>
            </a:pPr>
            <a:r>
              <a:rPr lang="en-US" sz="2800" b="1">
                <a:solidFill>
                  <a:schemeClr val="accent1"/>
                </a:solidFill>
              </a:rPr>
              <a:t>Competence:-</a:t>
            </a:r>
            <a:r>
              <a:rPr lang="en-US" sz="2800" b="1"/>
              <a:t> Maintain a Safe Navigation  Watch. </a:t>
            </a:r>
          </a:p>
          <a:p>
            <a:pPr>
              <a:lnSpc>
                <a:spcPct val="90000"/>
              </a:lnSpc>
            </a:pPr>
            <a:r>
              <a:rPr lang="en-US" sz="2800" b="1">
                <a:solidFill>
                  <a:schemeClr val="accent1"/>
                </a:solidFill>
              </a:rPr>
              <a:t>KUP:- </a:t>
            </a:r>
            <a:r>
              <a:rPr lang="en-US" sz="2800" b="1"/>
              <a:t> </a:t>
            </a:r>
            <a:r>
              <a:rPr lang="en-US" sz="2800" b="1">
                <a:effectLst/>
              </a:rPr>
              <a:t>Knowledge of bridge resource management principles, </a:t>
            </a:r>
            <a:r>
              <a:rPr lang="en-US" sz="2800" b="1"/>
              <a:t>including </a:t>
            </a:r>
            <a:r>
              <a:rPr lang="en-US" sz="2800" b="1">
                <a:effectLst/>
              </a:rPr>
              <a:t>allocation, assignment, &amp; prioritization of Resources.</a:t>
            </a:r>
          </a:p>
          <a:p>
            <a:pPr>
              <a:lnSpc>
                <a:spcPct val="90000"/>
              </a:lnSpc>
            </a:pPr>
            <a:r>
              <a:rPr lang="en-US" sz="2800" b="1">
                <a:effectLst/>
              </a:rPr>
              <a:t>Effective communications.</a:t>
            </a:r>
          </a:p>
          <a:p>
            <a:pPr>
              <a:lnSpc>
                <a:spcPct val="90000"/>
              </a:lnSpc>
            </a:pPr>
            <a:r>
              <a:rPr lang="en-US" sz="2800" b="1">
                <a:effectLst/>
              </a:rPr>
              <a:t>Assertiveness and leadership.</a:t>
            </a:r>
          </a:p>
          <a:p>
            <a:pPr>
              <a:lnSpc>
                <a:spcPct val="90000"/>
              </a:lnSpc>
            </a:pPr>
            <a:r>
              <a:rPr lang="en-US" sz="2800" b="1">
                <a:effectLst/>
              </a:rPr>
              <a:t> Obtaining and maintaining situational awareness.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a:t>Table A-II/1 - OOW</a:t>
            </a:r>
          </a:p>
        </p:txBody>
      </p:sp>
      <p:sp>
        <p:nvSpPr>
          <p:cNvPr id="22531" name="Rectangle 3"/>
          <p:cNvSpPr>
            <a:spLocks noGrp="1" noRot="1" noChangeArrowheads="1"/>
          </p:cNvSpPr>
          <p:nvPr>
            <p:ph type="body" idx="1"/>
          </p:nvPr>
        </p:nvSpPr>
        <p:spPr/>
        <p:txBody>
          <a:bodyPr/>
          <a:lstStyle/>
          <a:p>
            <a:pPr marL="609600" indent="-609600">
              <a:lnSpc>
                <a:spcPct val="90000"/>
              </a:lnSpc>
            </a:pPr>
            <a:r>
              <a:rPr lang="en-US" sz="2800" b="1">
                <a:solidFill>
                  <a:schemeClr val="accent1"/>
                </a:solidFill>
              </a:rPr>
              <a:t>Function: </a:t>
            </a:r>
            <a:r>
              <a:rPr lang="en-US" sz="2800" b="1"/>
              <a:t> </a:t>
            </a:r>
            <a:r>
              <a:rPr lang="en-US" sz="2800" b="1">
                <a:effectLst/>
              </a:rPr>
              <a:t>Navigation at the operational level</a:t>
            </a:r>
            <a:endParaRPr lang="en-US" sz="2800" b="1"/>
          </a:p>
          <a:p>
            <a:pPr marL="609600" indent="-609600">
              <a:lnSpc>
                <a:spcPct val="90000"/>
              </a:lnSpc>
            </a:pPr>
            <a:r>
              <a:rPr lang="en-US" sz="2800" b="1">
                <a:solidFill>
                  <a:schemeClr val="accent1"/>
                </a:solidFill>
              </a:rPr>
              <a:t>Competence:-</a:t>
            </a:r>
            <a:r>
              <a:rPr lang="en-US" sz="2800" b="1"/>
              <a:t>  </a:t>
            </a:r>
            <a:r>
              <a:rPr lang="en-US" sz="2800" b="1">
                <a:effectLst/>
              </a:rPr>
              <a:t>Use of ECDIS to maintain the safety of navigation</a:t>
            </a:r>
            <a:r>
              <a:rPr lang="en-US" sz="2800" b="1"/>
              <a:t> </a:t>
            </a:r>
          </a:p>
          <a:p>
            <a:pPr marL="609600" indent="-609600">
              <a:lnSpc>
                <a:spcPct val="90000"/>
              </a:lnSpc>
            </a:pPr>
            <a:r>
              <a:rPr lang="en-US" sz="2800" b="1">
                <a:solidFill>
                  <a:schemeClr val="accent1"/>
                </a:solidFill>
              </a:rPr>
              <a:t>KUP:- (1) </a:t>
            </a:r>
            <a:r>
              <a:rPr lang="en-US" sz="2800" b="1"/>
              <a:t> </a:t>
            </a:r>
            <a:r>
              <a:rPr lang="en-US" sz="2800" b="1">
                <a:effectLst/>
              </a:rPr>
              <a:t>Knowledge of the capability and limitations of ECDIS operations including:  </a:t>
            </a:r>
          </a:p>
          <a:p>
            <a:pPr marL="609600" indent="-609600">
              <a:lnSpc>
                <a:spcPct val="90000"/>
              </a:lnSpc>
              <a:buFont typeface="Wingdings" pitchFamily="2" charset="2"/>
              <a:buNone/>
            </a:pPr>
            <a:r>
              <a:rPr lang="en-US" sz="2800" b="1">
                <a:effectLst/>
              </a:rPr>
              <a:t>     ENC data, data format, display of options, performance standards.  </a:t>
            </a:r>
          </a:p>
          <a:p>
            <a:pPr marL="609600" indent="-609600">
              <a:lnSpc>
                <a:spcPct val="90000"/>
              </a:lnSpc>
            </a:pPr>
            <a:r>
              <a:rPr lang="en-US" sz="2800" b="1">
                <a:effectLst/>
              </a:rPr>
              <a:t>(2) Proficiency in operation, interpretation, and analysis of information obtained from ECDIS.</a:t>
            </a:r>
          </a:p>
          <a:p>
            <a:pPr marL="609600" indent="-609600">
              <a:lnSpc>
                <a:spcPct val="90000"/>
              </a:lnSpc>
              <a:buFont typeface="Wingdings" pitchFamily="2" charset="2"/>
              <a:buAutoNum type="arabicPeriod"/>
            </a:pPr>
            <a:endParaRPr lang="en-US" sz="2800" b="1">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a:t>Table A-II/1 - OOW</a:t>
            </a:r>
          </a:p>
        </p:txBody>
      </p:sp>
      <p:sp>
        <p:nvSpPr>
          <p:cNvPr id="23555" name="Rectangle 3"/>
          <p:cNvSpPr>
            <a:spLocks noGrp="1" noRot="1" noChangeArrowheads="1"/>
          </p:cNvSpPr>
          <p:nvPr>
            <p:ph type="body" idx="1"/>
          </p:nvPr>
        </p:nvSpPr>
        <p:spPr/>
        <p:txBody>
          <a:bodyPr/>
          <a:lstStyle/>
          <a:p>
            <a:pPr>
              <a:lnSpc>
                <a:spcPct val="90000"/>
              </a:lnSpc>
            </a:pPr>
            <a:r>
              <a:rPr lang="en-US" sz="2800" b="1">
                <a:solidFill>
                  <a:schemeClr val="accent1"/>
                </a:solidFill>
              </a:rPr>
              <a:t>OTHER KUP:-</a:t>
            </a:r>
          </a:p>
          <a:p>
            <a:pPr>
              <a:lnSpc>
                <a:spcPct val="90000"/>
              </a:lnSpc>
            </a:pPr>
            <a:r>
              <a:rPr lang="en-US" sz="2800" b="1">
                <a:solidFill>
                  <a:schemeClr val="accent1"/>
                </a:solidFill>
              </a:rPr>
              <a:t>(1) </a:t>
            </a:r>
            <a:r>
              <a:rPr lang="en-US" sz="2800" b="1">
                <a:effectLst/>
              </a:rPr>
              <a:t> . Importance of proactive measures to protect the marine environment.</a:t>
            </a:r>
          </a:p>
          <a:p>
            <a:pPr>
              <a:lnSpc>
                <a:spcPct val="90000"/>
              </a:lnSpc>
            </a:pPr>
            <a:r>
              <a:rPr lang="en-US" sz="2800" b="1">
                <a:effectLst/>
              </a:rPr>
              <a:t>(2)    The use of information from navigational equipment for maintaining a safe navigational watch.</a:t>
            </a:r>
          </a:p>
          <a:p>
            <a:pPr>
              <a:lnSpc>
                <a:spcPct val="90000"/>
              </a:lnSpc>
            </a:pPr>
            <a:r>
              <a:rPr lang="en-US" sz="2800" b="1">
                <a:effectLst/>
              </a:rPr>
              <a:t>(3)     Knowledge of blind pilotage techniques.</a:t>
            </a:r>
          </a:p>
          <a:p>
            <a:pPr>
              <a:lnSpc>
                <a:spcPct val="90000"/>
              </a:lnSpc>
            </a:pPr>
            <a:r>
              <a:rPr lang="en-US" sz="2800" b="1">
                <a:effectLst/>
              </a:rPr>
              <a:t>(4)     The use of reporting in accordance with the General Principles for Ship Reporting Systems and VTS procedures.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sz="4000" b="1">
                <a:solidFill>
                  <a:schemeClr val="accent1"/>
                </a:solidFill>
              </a:rPr>
              <a:t>Methods for demonstrating  competence</a:t>
            </a:r>
            <a:r>
              <a:rPr lang="en-US" sz="4000" b="1"/>
              <a:t>:-</a:t>
            </a:r>
          </a:p>
        </p:txBody>
      </p:sp>
      <p:sp>
        <p:nvSpPr>
          <p:cNvPr id="6147" name="Rectangle 3"/>
          <p:cNvSpPr>
            <a:spLocks noGrp="1" noRot="1" noChangeArrowheads="1"/>
          </p:cNvSpPr>
          <p:nvPr>
            <p:ph type="body" idx="1"/>
          </p:nvPr>
        </p:nvSpPr>
        <p:spPr/>
        <p:txBody>
          <a:bodyPr/>
          <a:lstStyle/>
          <a:p>
            <a:r>
              <a:rPr lang="en-US"/>
              <a:t>Examination and assessment of evidence obtained from one or more of the following:- </a:t>
            </a:r>
          </a:p>
          <a:p>
            <a:r>
              <a:rPr lang="en-US"/>
              <a:t> (1) approved in-service experience</a:t>
            </a:r>
          </a:p>
          <a:p>
            <a:r>
              <a:rPr lang="en-US"/>
              <a:t> (2) approved training ship experience</a:t>
            </a:r>
          </a:p>
          <a:p>
            <a:r>
              <a:rPr lang="en-US"/>
              <a:t> (3) </a:t>
            </a:r>
            <a:r>
              <a:rPr lang="en-US" b="1"/>
              <a:t>approved simulator training</a:t>
            </a:r>
            <a:r>
              <a:rPr lang="en-US"/>
              <a:t>, where</a:t>
            </a:r>
          </a:p>
          <a:p>
            <a:pPr>
              <a:buFont typeface="Wingdings" pitchFamily="2" charset="2"/>
              <a:buNone/>
            </a:pPr>
            <a:r>
              <a:rPr lang="en-US"/>
              <a:t>		appropriate</a:t>
            </a:r>
          </a:p>
          <a:p>
            <a:r>
              <a:rPr lang="en-US"/>
              <a:t>(4) approved laboratory equipment training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ltLang="zh-CN" sz="4000">
                <a:ea typeface="宋体" charset="-122"/>
              </a:rPr>
              <a:t>Proposed amendments to Table      A II/2 (Masters &amp; Chief Mates)  </a:t>
            </a:r>
            <a:endParaRPr lang="en-US" sz="4000"/>
          </a:p>
        </p:txBody>
      </p:sp>
      <p:sp>
        <p:nvSpPr>
          <p:cNvPr id="11267" name="Rectangle 3"/>
          <p:cNvSpPr>
            <a:spLocks noGrp="1" noRot="1" noChangeArrowheads="1"/>
          </p:cNvSpPr>
          <p:nvPr>
            <p:ph type="body" idx="1"/>
          </p:nvPr>
        </p:nvSpPr>
        <p:spPr/>
        <p:txBody>
          <a:bodyPr/>
          <a:lstStyle/>
          <a:p>
            <a:pPr>
              <a:lnSpc>
                <a:spcPct val="90000"/>
              </a:lnSpc>
            </a:pPr>
            <a:r>
              <a:rPr lang="en-US" sz="2800">
                <a:solidFill>
                  <a:schemeClr val="accent1"/>
                </a:solidFill>
              </a:rPr>
              <a:t>Function: </a:t>
            </a:r>
            <a:r>
              <a:rPr lang="en-US" sz="2800"/>
              <a:t> </a:t>
            </a:r>
            <a:r>
              <a:rPr lang="en-US" sz="2800" b="1">
                <a:effectLst/>
              </a:rPr>
              <a:t> </a:t>
            </a:r>
            <a:r>
              <a:rPr lang="en-US" sz="2400" b="1">
                <a:effectLst/>
              </a:rPr>
              <a:t>Controlling the operation of the ship and care for persons on board at  management level.</a:t>
            </a:r>
          </a:p>
          <a:p>
            <a:pPr>
              <a:lnSpc>
                <a:spcPct val="90000"/>
              </a:lnSpc>
            </a:pPr>
            <a:r>
              <a:rPr lang="en-US" sz="2400">
                <a:solidFill>
                  <a:schemeClr val="accent1"/>
                </a:solidFill>
              </a:rPr>
              <a:t>Competence:-</a:t>
            </a:r>
            <a:r>
              <a:rPr lang="en-US" sz="2400"/>
              <a:t>  </a:t>
            </a:r>
            <a:r>
              <a:rPr lang="en-US" sz="2400" b="1">
                <a:effectLst/>
              </a:rPr>
              <a:t>Use of Leadership &amp; managerial skill.</a:t>
            </a:r>
            <a:endParaRPr lang="en-US" sz="2400" b="1"/>
          </a:p>
          <a:p>
            <a:pPr>
              <a:lnSpc>
                <a:spcPct val="90000"/>
              </a:lnSpc>
            </a:pPr>
            <a:r>
              <a:rPr lang="en-US" sz="2400">
                <a:effectLst/>
              </a:rPr>
              <a:t> </a:t>
            </a:r>
            <a:r>
              <a:rPr lang="en-US" sz="2400">
                <a:solidFill>
                  <a:schemeClr val="accent1"/>
                </a:solidFill>
              </a:rPr>
              <a:t>KUP:- (1) </a:t>
            </a:r>
            <a:r>
              <a:rPr lang="en-US" sz="2400" b="1">
                <a:effectLst/>
              </a:rPr>
              <a:t>Ability to apply Task &amp; Workload</a:t>
            </a:r>
          </a:p>
          <a:p>
            <a:pPr>
              <a:lnSpc>
                <a:spcPct val="90000"/>
              </a:lnSpc>
              <a:buFont typeface="Wingdings" pitchFamily="2" charset="2"/>
              <a:buNone/>
            </a:pPr>
            <a:r>
              <a:rPr lang="en-US" sz="2400" b="1">
                <a:effectLst/>
              </a:rPr>
              <a:t>     Management principles.</a:t>
            </a:r>
          </a:p>
          <a:p>
            <a:pPr>
              <a:lnSpc>
                <a:spcPct val="90000"/>
              </a:lnSpc>
            </a:pPr>
            <a:r>
              <a:rPr lang="en-US" sz="2400" b="1">
                <a:solidFill>
                  <a:schemeClr val="accent1"/>
                </a:solidFill>
              </a:rPr>
              <a:t>(2) </a:t>
            </a:r>
            <a:r>
              <a:rPr lang="en-US" sz="2400" b="1">
                <a:effectLst/>
              </a:rPr>
              <a:t>Knowledge and ability to apply effective</a:t>
            </a:r>
          </a:p>
          <a:p>
            <a:pPr>
              <a:lnSpc>
                <a:spcPct val="90000"/>
              </a:lnSpc>
              <a:buFont typeface="Wingdings" pitchFamily="2" charset="2"/>
              <a:buNone/>
            </a:pPr>
            <a:r>
              <a:rPr lang="en-US" sz="2400" b="1">
                <a:effectLst/>
              </a:rPr>
              <a:t>    resource management. </a:t>
            </a:r>
          </a:p>
          <a:p>
            <a:pPr>
              <a:lnSpc>
                <a:spcPct val="90000"/>
              </a:lnSpc>
            </a:pPr>
            <a:r>
              <a:rPr lang="en-US" sz="2400" b="1">
                <a:solidFill>
                  <a:schemeClr val="accent1"/>
                </a:solidFill>
              </a:rPr>
              <a:t>(3) </a:t>
            </a:r>
            <a:r>
              <a:rPr lang="en-US" sz="2400" b="1">
                <a:effectLst/>
              </a:rPr>
              <a:t>Knowledge and ability to apply decision making techniques.</a:t>
            </a:r>
          </a:p>
          <a:p>
            <a:pPr>
              <a:lnSpc>
                <a:spcPct val="90000"/>
              </a:lnSpc>
            </a:pPr>
            <a:r>
              <a:rPr lang="en-US" sz="2400" b="1">
                <a:solidFill>
                  <a:schemeClr val="accent1"/>
                </a:solidFill>
              </a:rPr>
              <a:t>(4) </a:t>
            </a:r>
            <a:r>
              <a:rPr lang="en-US" sz="2400" b="1">
                <a:effectLst/>
              </a:rPr>
              <a:t>Development, implementation, &amp; oversight of SOPs.</a:t>
            </a:r>
            <a:r>
              <a:rPr lang="en-US" sz="2400">
                <a:effectLst/>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1121</TotalTime>
  <Words>1052</Words>
  <Application>Microsoft PowerPoint</Application>
  <PresentationFormat>On-screen Show (4:3)</PresentationFormat>
  <Paragraphs>117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Wingdings</vt:lpstr>
      <vt:lpstr>宋体</vt:lpstr>
      <vt:lpstr>Clouds</vt:lpstr>
      <vt:lpstr>UPCOMING CHANGES TO CHAPTER II OF THE INTERNATIONAL CONVENTION ON STANDARDS OF TRAINING, CERTIFICATION AND TRAINING FOR SEAFARERS (STCW)</vt:lpstr>
      <vt:lpstr>Background Info:</vt:lpstr>
      <vt:lpstr>Principles for the review  </vt:lpstr>
      <vt:lpstr>Amendments to Regulations</vt:lpstr>
      <vt:lpstr>Glimpse of proposed amendments – Table A-II/1 - OOW</vt:lpstr>
      <vt:lpstr>Table A-II/1 - OOW</vt:lpstr>
      <vt:lpstr>Table A-II/1 - OOW</vt:lpstr>
      <vt:lpstr>Methods for demonstrating  competence:-</vt:lpstr>
      <vt:lpstr>Proposed amendments to Table      A II/2 (Masters &amp; Chief Mates)  </vt:lpstr>
      <vt:lpstr>Amendments to Table      A II/2</vt:lpstr>
      <vt:lpstr>Other Amendments to Competence &amp; KUPs in Table A II/2</vt:lpstr>
      <vt:lpstr>Proposed amendments to Table      A II/3 (Masters &amp; Ch Mates &lt;500 GT)</vt:lpstr>
      <vt:lpstr>New Table      A II/5 (AB Deck)     </vt:lpstr>
      <vt:lpstr>New Table      A II/5 (AB Deck) - Ctd</vt:lpstr>
      <vt:lpstr>Amendments in Other Areas </vt:lpstr>
      <vt:lpstr>CONCLUSIONS </vt:lpstr>
    </vt:vector>
  </TitlesOfParts>
  <Company>mpa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AMENDMENTS TO STCW</dc:title>
  <dc:creator>sanga</dc:creator>
  <cp:lastModifiedBy>Rhea Chatterjea</cp:lastModifiedBy>
  <cp:revision>8</cp:revision>
  <dcterms:created xsi:type="dcterms:W3CDTF">2009-03-02T03:45:43Z</dcterms:created>
  <dcterms:modified xsi:type="dcterms:W3CDTF">2009-04-27T14:07:00Z</dcterms:modified>
</cp:coreProperties>
</file>