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58" r:id="rId4"/>
    <p:sldId id="259" r:id="rId5"/>
    <p:sldId id="267" r:id="rId6"/>
    <p:sldId id="269" r:id="rId7"/>
    <p:sldId id="260" r:id="rId8"/>
    <p:sldId id="270" r:id="rId9"/>
    <p:sldId id="261" r:id="rId10"/>
    <p:sldId id="271" r:id="rId11"/>
    <p:sldId id="262" r:id="rId12"/>
    <p:sldId id="272" r:id="rId13"/>
    <p:sldId id="274" r:id="rId14"/>
    <p:sldId id="275" r:id="rId15"/>
    <p:sldId id="281" r:id="rId16"/>
    <p:sldId id="273" r:id="rId17"/>
    <p:sldId id="282" r:id="rId18"/>
    <p:sldId id="263" r:id="rId19"/>
    <p:sldId id="283" r:id="rId20"/>
    <p:sldId id="278" r:id="rId21"/>
    <p:sldId id="284" r:id="rId22"/>
    <p:sldId id="264" r:id="rId23"/>
    <p:sldId id="277" r:id="rId24"/>
    <p:sldId id="276" r:id="rId25"/>
    <p:sldId id="280" r:id="rId26"/>
    <p:sldId id="279" r:id="rId27"/>
    <p:sldId id="287" r:id="rId28"/>
  </p:sldIdLst>
  <p:sldSz cx="9144000" cy="6858000" type="screen4x3"/>
  <p:notesSz cx="6858000" cy="9144000"/>
  <p:defaultTextStyle>
    <a:defPPr>
      <a:defRPr lang="es-P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24" autoAdjust="0"/>
    <p:restoredTop sz="94660"/>
  </p:normalViewPr>
  <p:slideViewPr>
    <p:cSldViewPr>
      <p:cViewPr varScale="1">
        <p:scale>
          <a:sx n="65" d="100"/>
          <a:sy n="65" d="100"/>
        </p:scale>
        <p:origin x="-6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1F516-2191-4C9D-AA0A-F7D9E6CB93B4}" type="datetimeFigureOut">
              <a:rPr lang="es-PA"/>
              <a:pPr>
                <a:defRPr/>
              </a:pPr>
              <a:t>04/24/2009</a:t>
            </a:fld>
            <a:endParaRPr lang="es-PA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6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D135E-5021-4A6F-9300-93EDF50FF9F0}" type="slidenum">
              <a:rPr lang="es-PA"/>
              <a:pPr>
                <a:defRPr/>
              </a:pPr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11577-ECFE-4B29-B682-D91C42EF6400}" type="datetimeFigureOut">
              <a:rPr lang="es-PA"/>
              <a:pPr>
                <a:defRPr/>
              </a:pPr>
              <a:t>04/24/2009</a:t>
            </a:fld>
            <a:endParaRPr lang="es-PA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3E5B9-8811-42DB-8DF9-8952350956FB}" type="slidenum">
              <a:rPr lang="es-PA"/>
              <a:pPr>
                <a:defRPr/>
              </a:pPr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FF15C-B453-4BCE-8C43-4252B8B25402}" type="datetimeFigureOut">
              <a:rPr lang="es-PA"/>
              <a:pPr>
                <a:defRPr/>
              </a:pPr>
              <a:t>04/24/2009</a:t>
            </a:fld>
            <a:endParaRPr lang="es-PA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C4639-E24D-43F0-A57F-1B7B01A8829C}" type="slidenum">
              <a:rPr lang="es-PA"/>
              <a:pPr>
                <a:defRPr/>
              </a:pPr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67D71-48C5-4564-80EC-F3C519565AF0}" type="datetimeFigureOut">
              <a:rPr lang="es-PA"/>
              <a:pPr>
                <a:defRPr/>
              </a:pPr>
              <a:t>04/24/2009</a:t>
            </a:fld>
            <a:endParaRPr lang="es-PA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E6EAB-EBE4-4626-A5A6-FA35B8857F81}" type="slidenum">
              <a:rPr lang="es-PA"/>
              <a:pPr>
                <a:defRPr/>
              </a:pPr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E72F2-32F1-4A04-BEA0-6961659C42E6}" type="datetimeFigureOut">
              <a:rPr lang="es-PA"/>
              <a:pPr>
                <a:defRPr/>
              </a:pPr>
              <a:t>04/24/2009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ABAF5-F163-4A3F-B2B3-30602EB7A073}" type="slidenum">
              <a:rPr lang="es-PA"/>
              <a:pPr>
                <a:defRPr/>
              </a:pPr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D438F-566C-431C-870D-0F9FAA0FF491}" type="datetimeFigureOut">
              <a:rPr lang="es-PA"/>
              <a:pPr>
                <a:defRPr/>
              </a:pPr>
              <a:t>04/24/2009</a:t>
            </a:fld>
            <a:endParaRPr lang="es-PA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8EF8A-2FB3-4EA1-9194-A033E0DB3129}" type="slidenum">
              <a:rPr lang="es-PA"/>
              <a:pPr>
                <a:defRPr/>
              </a:pPr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47C8A-C036-40F8-BBDA-3997B7ABE062}" type="datetimeFigureOut">
              <a:rPr lang="es-PA"/>
              <a:pPr>
                <a:defRPr/>
              </a:pPr>
              <a:t>04/24/2009</a:t>
            </a:fld>
            <a:endParaRPr lang="es-PA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4770B-2B46-4CBD-B8A7-C0B7E10E0536}" type="slidenum">
              <a:rPr lang="es-PA"/>
              <a:pPr>
                <a:defRPr/>
              </a:pPr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46AA-9E2B-4B26-9EF0-162FD77F1FCA}" type="datetimeFigureOut">
              <a:rPr lang="es-PA"/>
              <a:pPr>
                <a:defRPr/>
              </a:pPr>
              <a:t>04/24/2009</a:t>
            </a:fld>
            <a:endParaRPr lang="es-PA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DB895-B5B4-4F88-90F2-9F56A9A673D7}" type="slidenum">
              <a:rPr lang="es-PA"/>
              <a:pPr>
                <a:defRPr/>
              </a:pPr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BC186-BF68-4B63-8ECE-93C1D158C7D8}" type="datetimeFigureOut">
              <a:rPr lang="es-PA"/>
              <a:pPr>
                <a:defRPr/>
              </a:pPr>
              <a:t>04/24/2009</a:t>
            </a:fld>
            <a:endParaRPr lang="es-PA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F1A3-1539-4BB6-8578-FF4086B47F98}" type="slidenum">
              <a:rPr lang="es-PA"/>
              <a:pPr>
                <a:defRPr/>
              </a:pPr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F53D3-3A5E-405B-B927-DCCCC70CE34F}" type="datetimeFigureOut">
              <a:rPr lang="es-PA"/>
              <a:pPr>
                <a:defRPr/>
              </a:pPr>
              <a:t>04/24/2009</a:t>
            </a:fld>
            <a:endParaRPr lang="es-PA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9558F-C19D-45C2-AF82-3CB1C338F247}" type="slidenum">
              <a:rPr lang="es-PA"/>
              <a:pPr>
                <a:defRPr/>
              </a:pPr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90BF3-CFCF-485E-B771-464AF2CE7677}" type="datetimeFigureOut">
              <a:rPr lang="es-PA"/>
              <a:pPr>
                <a:defRPr/>
              </a:pPr>
              <a:t>04/24/2009</a:t>
            </a:fld>
            <a:endParaRPr lang="es-PA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91F-2107-4A98-98BC-CE527F127182}" type="slidenum">
              <a:rPr lang="es-PA"/>
              <a:pPr>
                <a:defRPr/>
              </a:pPr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D386B1-A00A-426C-A5B2-2021FFE8F520}" type="datetimeFigureOut">
              <a:rPr lang="es-PA"/>
              <a:pPr>
                <a:defRPr/>
              </a:pPr>
              <a:t>04/24/2009</a:t>
            </a:fld>
            <a:endParaRPr lang="es-PA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0852A0-F599-4054-9A2E-2CC287422843}" type="slidenum">
              <a:rPr lang="es-PA"/>
              <a:pPr>
                <a:defRPr/>
              </a:pPr>
              <a:t>‹Nº›</a:t>
            </a:fld>
            <a:endParaRPr lang="es-PA"/>
          </a:p>
        </p:txBody>
      </p:sp>
      <p:grpSp>
        <p:nvGrpSpPr>
          <p:cNvPr id="1033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7" r:id="rId2"/>
    <p:sldLayoutId id="2147483726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7" r:id="rId9"/>
    <p:sldLayoutId id="2147483723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9EB06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0" y="2000240"/>
            <a:ext cx="9144000" cy="221457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6600" dirty="0" smtClean="0">
                <a:latin typeface="Castellar" pitchFamily="18" charset="0"/>
              </a:rPr>
              <a:t>Proyecto Final</a:t>
            </a:r>
            <a:br>
              <a:rPr lang="es-MX" sz="6600" dirty="0" smtClean="0">
                <a:latin typeface="Castellar" pitchFamily="18" charset="0"/>
              </a:rPr>
            </a:br>
            <a:r>
              <a:rPr lang="es-MX" sz="6600" dirty="0" smtClean="0">
                <a:latin typeface="Castellar" pitchFamily="18" charset="0"/>
              </a:rPr>
              <a:t> </a:t>
            </a:r>
            <a:r>
              <a:rPr lang="es-MX" sz="5400" dirty="0" smtClean="0">
                <a:latin typeface="Castellar" pitchFamily="18" charset="0"/>
              </a:rPr>
              <a:t>PUBLICIDAD  III</a:t>
            </a:r>
            <a:r>
              <a:rPr lang="es-PA" sz="6600" dirty="0"/>
              <a:t/>
            </a:r>
            <a:br>
              <a:rPr lang="es-PA" sz="6600" dirty="0"/>
            </a:br>
            <a:endParaRPr lang="es-PA" sz="6600" dirty="0"/>
          </a:p>
        </p:txBody>
      </p:sp>
      <p:sp>
        <p:nvSpPr>
          <p:cNvPr id="7171" name="4 Subtítulo"/>
          <p:cNvSpPr>
            <a:spLocks noGrp="1"/>
          </p:cNvSpPr>
          <p:nvPr>
            <p:ph type="subTitle" idx="1"/>
          </p:nvPr>
        </p:nvSpPr>
        <p:spPr>
          <a:xfrm>
            <a:off x="3286116" y="4143380"/>
            <a:ext cx="2500298" cy="1752600"/>
          </a:xfrm>
        </p:spPr>
        <p:txBody>
          <a:bodyPr/>
          <a:lstStyle/>
          <a:p>
            <a:pPr marR="0" algn="l">
              <a:buFont typeface="Arial" pitchFamily="34" charset="0"/>
              <a:buChar char="•"/>
            </a:pPr>
            <a:r>
              <a:rPr lang="es-MX" sz="2400" b="1" dirty="0" smtClean="0">
                <a:solidFill>
                  <a:srgbClr val="333A1D"/>
                </a:solidFill>
              </a:rPr>
              <a:t>Lucas  Sánchez </a:t>
            </a:r>
          </a:p>
          <a:p>
            <a:pPr marR="0" algn="l">
              <a:buFont typeface="Arial" pitchFamily="34" charset="0"/>
              <a:buChar char="•"/>
            </a:pPr>
            <a:r>
              <a:rPr lang="es-MX" sz="2400" b="1" dirty="0" smtClean="0">
                <a:solidFill>
                  <a:srgbClr val="333A1D"/>
                </a:solidFill>
              </a:rPr>
              <a:t>Iván Patiño</a:t>
            </a:r>
          </a:p>
          <a:p>
            <a:pPr marR="0" algn="l">
              <a:buFont typeface="Arial" pitchFamily="34" charset="0"/>
              <a:buChar char="•"/>
            </a:pPr>
            <a:r>
              <a:rPr lang="es-MX" sz="2400" b="1" dirty="0" smtClean="0">
                <a:solidFill>
                  <a:srgbClr val="333A1D"/>
                </a:solidFill>
              </a:rPr>
              <a:t>Svetlana Araúz</a:t>
            </a:r>
          </a:p>
          <a:p>
            <a:pPr marR="0" algn="l">
              <a:buFont typeface="Arial" pitchFamily="34" charset="0"/>
              <a:buChar char="•"/>
            </a:pPr>
            <a:r>
              <a:rPr lang="es-MX" sz="2400" b="1" dirty="0" smtClean="0">
                <a:solidFill>
                  <a:srgbClr val="333A1D"/>
                </a:solidFill>
              </a:rPr>
              <a:t>Reinaldo Díaz</a:t>
            </a:r>
          </a:p>
          <a:p>
            <a:pPr marR="0" eaLnBrk="1" hangingPunct="1"/>
            <a:endParaRPr lang="es-MX" dirty="0" smtClean="0"/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0" y="2857496"/>
            <a:ext cx="9144000" cy="228601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6000" dirty="0" smtClean="0">
                <a:latin typeface="Castellar" pitchFamily="18" charset="0"/>
              </a:rPr>
              <a:t>HERRAMIENTAS</a:t>
            </a:r>
            <a:br>
              <a:rPr lang="es-MX" sz="6000" dirty="0" smtClean="0">
                <a:latin typeface="Castellar" pitchFamily="18" charset="0"/>
              </a:rPr>
            </a:br>
            <a:r>
              <a:rPr lang="es-MX" sz="6000" dirty="0" smtClean="0">
                <a:latin typeface="Castellar" pitchFamily="18" charset="0"/>
              </a:rPr>
              <a:t>DE PROMOCIÓN</a:t>
            </a:r>
            <a:r>
              <a:rPr lang="es-PA" sz="6600" dirty="0">
                <a:latin typeface="Castellar" pitchFamily="18" charset="0"/>
              </a:rPr>
              <a:t/>
            </a:r>
            <a:br>
              <a:rPr lang="es-PA" sz="6600" dirty="0">
                <a:latin typeface="Castellar" pitchFamily="18" charset="0"/>
              </a:rPr>
            </a:br>
            <a:endParaRPr lang="es-PA" sz="6600" dirty="0"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23669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4000" b="1" dirty="0" smtClean="0">
                <a:latin typeface="Broadway" pitchFamily="82" charset="0"/>
              </a:rPr>
              <a:t>LAS </a:t>
            </a:r>
            <a:r>
              <a:rPr lang="es-MX" sz="4000" b="1" dirty="0">
                <a:latin typeface="Broadway" pitchFamily="82" charset="0"/>
              </a:rPr>
              <a:t>HERRAMIENTAS </a:t>
            </a:r>
            <a:r>
              <a:rPr lang="es-MX" sz="4000" b="1" dirty="0" smtClean="0">
                <a:latin typeface="Broadway" pitchFamily="82" charset="0"/>
              </a:rPr>
              <a:t> DE  </a:t>
            </a:r>
            <a:r>
              <a:rPr lang="es-MX" sz="4000" b="1" dirty="0" smtClean="0">
                <a:latin typeface="Broadway" pitchFamily="82" charset="0"/>
              </a:rPr>
              <a:t>PROMOCIÓN:</a:t>
            </a:r>
            <a:r>
              <a:rPr lang="es-PA" dirty="0"/>
              <a:t/>
            </a:r>
            <a:br>
              <a:rPr lang="es-PA" dirty="0"/>
            </a:b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786058"/>
            <a:ext cx="8229600" cy="3538537"/>
          </a:xfrm>
        </p:spPr>
        <p:txBody>
          <a:bodyPr>
            <a:normAutofit/>
          </a:bodyPr>
          <a:lstStyle/>
          <a:p>
            <a:pPr lvl="0" algn="just"/>
            <a:r>
              <a:rPr lang="es-MX" sz="2800" b="1" dirty="0" smtClean="0">
                <a:solidFill>
                  <a:schemeClr val="accent1">
                    <a:lumMod val="50000"/>
                  </a:schemeClr>
                </a:solidFill>
              </a:rPr>
              <a:t>Artículos gratuitos: 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gorras, sudaderas, vasos, bolsos etc.  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[Con 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el logo impreso de la cooperativa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.]</a:t>
            </a:r>
          </a:p>
          <a:p>
            <a:pPr lvl="0" algn="just"/>
            <a:endParaRPr lang="es-E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es-MX" sz="2800" b="1" dirty="0" smtClean="0">
                <a:solidFill>
                  <a:schemeClr val="accent1">
                    <a:lumMod val="50000"/>
                  </a:schemeClr>
                </a:solidFill>
              </a:rPr>
              <a:t>Exhibidores: 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llamados CACSA-STORE ubicados en los puntos de atención de la cooperativa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lvl="0" algn="just"/>
            <a:endParaRPr lang="es-E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es-MX" sz="2800" b="1" dirty="0" smtClean="0">
                <a:solidFill>
                  <a:schemeClr val="accent1">
                    <a:lumMod val="50000"/>
                  </a:schemeClr>
                </a:solidFill>
              </a:rPr>
              <a:t>Publicidad: 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en 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volantes, afiches, radio,  eventos, página web, televisores en los puntos de atención  y vallas de carretera.</a:t>
            </a:r>
            <a:endParaRPr lang="es-E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0" y="2857496"/>
            <a:ext cx="9144000" cy="228601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A" sz="6600" dirty="0" smtClean="0">
                <a:latin typeface="Castellar" pitchFamily="18" charset="0"/>
              </a:rPr>
              <a:t>LOS MEDIOS</a:t>
            </a:r>
            <a:r>
              <a:rPr lang="es-PA" sz="6600" dirty="0">
                <a:latin typeface="Castellar" pitchFamily="18" charset="0"/>
              </a:rPr>
              <a:t/>
            </a:r>
            <a:br>
              <a:rPr lang="es-PA" sz="6600" dirty="0">
                <a:latin typeface="Castellar" pitchFamily="18" charset="0"/>
              </a:rPr>
            </a:br>
            <a:endParaRPr lang="es-PA" sz="6600" dirty="0">
              <a:latin typeface="Castellar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5610244"/>
          </a:xfrm>
        </p:spPr>
        <p:txBody>
          <a:bodyPr/>
          <a:lstStyle/>
          <a:p>
            <a:pPr lvl="0" algn="just"/>
            <a:r>
              <a:rPr lang="es-MX" sz="2800" b="1" dirty="0" smtClean="0"/>
              <a:t>Material POP</a:t>
            </a:r>
            <a:r>
              <a:rPr lang="es-MX" b="1" dirty="0" smtClean="0"/>
              <a:t>:</a:t>
            </a:r>
            <a:r>
              <a:rPr lang="es-MX" dirty="0" smtClean="0"/>
              <a:t> </a:t>
            </a:r>
            <a:r>
              <a:rPr lang="es-MX" sz="2400" dirty="0" smtClean="0"/>
              <a:t>Volantes y afiches </a:t>
            </a:r>
            <a:r>
              <a:rPr lang="es-MX" sz="2400" dirty="0" smtClean="0"/>
              <a:t>en </a:t>
            </a:r>
            <a:r>
              <a:rPr lang="es-MX" sz="2400" dirty="0" smtClean="0"/>
              <a:t>los puntos de </a:t>
            </a:r>
            <a:r>
              <a:rPr lang="es-MX" sz="2400" dirty="0" smtClean="0"/>
              <a:t>atención, en emisoras </a:t>
            </a:r>
            <a:r>
              <a:rPr lang="es-MX" sz="2400" dirty="0" smtClean="0"/>
              <a:t>de radio, </a:t>
            </a:r>
            <a:r>
              <a:rPr lang="es-MX" sz="2400" dirty="0" smtClean="0"/>
              <a:t>donde los </a:t>
            </a:r>
            <a:r>
              <a:rPr lang="es-MX" sz="2400" dirty="0" smtClean="0"/>
              <a:t>patrocinadores y en </a:t>
            </a:r>
            <a:r>
              <a:rPr lang="es-MX" sz="2400" dirty="0" smtClean="0"/>
              <a:t>eventos </a:t>
            </a:r>
            <a:r>
              <a:rPr lang="es-MX" sz="2400" dirty="0" smtClean="0"/>
              <a:t>de la cooperativa. </a:t>
            </a:r>
            <a:r>
              <a:rPr lang="es-MX" sz="2400" dirty="0" smtClean="0"/>
              <a:t>Es </a:t>
            </a:r>
            <a:r>
              <a:rPr lang="es-MX" sz="2400" dirty="0" smtClean="0"/>
              <a:t>económico y contiene gran información</a:t>
            </a:r>
            <a:r>
              <a:rPr lang="es-MX" sz="2400" dirty="0" smtClean="0"/>
              <a:t>.</a:t>
            </a:r>
          </a:p>
          <a:p>
            <a:pPr lvl="0" algn="just"/>
            <a:endParaRPr lang="es-MX" b="1" dirty="0" smtClean="0"/>
          </a:p>
          <a:p>
            <a:pPr lvl="0" algn="just"/>
            <a:r>
              <a:rPr lang="es-MX" sz="2800" b="1" dirty="0" smtClean="0"/>
              <a:t>Radio</a:t>
            </a:r>
            <a:r>
              <a:rPr lang="es-MX" sz="2800" b="1" dirty="0" smtClean="0"/>
              <a:t>:</a:t>
            </a:r>
            <a:r>
              <a:rPr lang="es-MX" sz="2800" dirty="0" smtClean="0"/>
              <a:t> </a:t>
            </a:r>
            <a:r>
              <a:rPr lang="es-MX" sz="2400" dirty="0" smtClean="0"/>
              <a:t>Es el medio de mayor penetración, </a:t>
            </a:r>
            <a:r>
              <a:rPr lang="es-MX" sz="2400" dirty="0" smtClean="0"/>
              <a:t>las </a:t>
            </a:r>
            <a:r>
              <a:rPr lang="es-MX" sz="2400" dirty="0" smtClean="0"/>
              <a:t>personas pueden escuchar y realizar otras actividades, no es </a:t>
            </a:r>
            <a:r>
              <a:rPr lang="es-MX" sz="2400" dirty="0" smtClean="0"/>
              <a:t>costoso </a:t>
            </a:r>
            <a:r>
              <a:rPr lang="es-MX" sz="2400" dirty="0" smtClean="0"/>
              <a:t>para el cubrimiento y frecuencia que permite, también puede ser nacional o local</a:t>
            </a:r>
            <a:r>
              <a:rPr lang="es-MX" sz="2400" dirty="0" smtClean="0"/>
              <a:t>.</a:t>
            </a:r>
          </a:p>
          <a:p>
            <a:pPr lvl="0" algn="just"/>
            <a:endParaRPr lang="es-MX" dirty="0" smtClean="0"/>
          </a:p>
          <a:p>
            <a:pPr lvl="0" algn="just"/>
            <a:r>
              <a:rPr lang="es-ES" dirty="0" smtClean="0"/>
              <a:t> </a:t>
            </a:r>
            <a:r>
              <a:rPr lang="es-MX" sz="2800" b="1" dirty="0" err="1" smtClean="0"/>
              <a:t>Merchandising</a:t>
            </a:r>
            <a:r>
              <a:rPr lang="es-MX" sz="2800" b="1" dirty="0" smtClean="0"/>
              <a:t>:</a:t>
            </a:r>
            <a:r>
              <a:rPr lang="es-MX" sz="2800" dirty="0" smtClean="0"/>
              <a:t> </a:t>
            </a:r>
            <a:r>
              <a:rPr lang="es-MX" sz="2400" dirty="0" smtClean="0"/>
              <a:t>televisores en los puntos de atención</a:t>
            </a:r>
            <a:r>
              <a:rPr lang="es-MX" sz="2400" dirty="0" smtClean="0"/>
              <a:t>.</a:t>
            </a:r>
          </a:p>
          <a:p>
            <a:pPr lvl="0"/>
            <a:endParaRPr lang="es-ES" dirty="0" smtClean="0"/>
          </a:p>
        </p:txBody>
      </p:sp>
      <p:pic>
        <p:nvPicPr>
          <p:cNvPr id="37890" name="Picture 2" descr="http://img.xataka.com/2007/05/samsungbordeau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5572140"/>
            <a:ext cx="1214446" cy="1050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57233"/>
            <a:ext cx="7972452" cy="5467368"/>
          </a:xfrm>
        </p:spPr>
        <p:txBody>
          <a:bodyPr/>
          <a:lstStyle/>
          <a:p>
            <a:pPr lvl="0" algn="just"/>
            <a:r>
              <a:rPr lang="es-MX" sz="2800" b="1" dirty="0" smtClean="0"/>
              <a:t>Página web</a:t>
            </a:r>
            <a:r>
              <a:rPr lang="es-MX" b="1" dirty="0" smtClean="0"/>
              <a:t>:</a:t>
            </a:r>
            <a:r>
              <a:rPr lang="es-MX" dirty="0" smtClean="0"/>
              <a:t> </a:t>
            </a:r>
            <a:r>
              <a:rPr lang="es-MX" sz="2400" dirty="0" smtClean="0"/>
              <a:t>Tendremos un segmento sobre la promoción en la página oficial de la cooperativa.</a:t>
            </a:r>
          </a:p>
          <a:p>
            <a:pPr lvl="0" algn="just"/>
            <a:endParaRPr lang="es-ES" dirty="0" smtClean="0"/>
          </a:p>
          <a:p>
            <a:pPr lvl="0" algn="just"/>
            <a:r>
              <a:rPr lang="es-MX" sz="2800" b="1" dirty="0" smtClean="0"/>
              <a:t>Eventos:</a:t>
            </a:r>
            <a:r>
              <a:rPr lang="es-MX" b="1" dirty="0" smtClean="0"/>
              <a:t> </a:t>
            </a:r>
            <a:r>
              <a:rPr lang="es-MX" sz="2400" dirty="0" smtClean="0"/>
              <a:t>“verano Feliz” participan los hijos de los asociados que sean estudiantes, se les realiza paseos a las piscinas, convivios con sus padres y cursos de afianzamiento.</a:t>
            </a:r>
          </a:p>
          <a:p>
            <a:pPr lvl="0" algn="just"/>
            <a:endParaRPr lang="es-ES" dirty="0" smtClean="0"/>
          </a:p>
          <a:p>
            <a:pPr lvl="0" algn="just"/>
            <a:r>
              <a:rPr lang="es-MX" sz="2800" b="1" dirty="0" smtClean="0"/>
              <a:t>Vallas de carretera</a:t>
            </a:r>
            <a:r>
              <a:rPr lang="es-MX" b="1" dirty="0" smtClean="0"/>
              <a:t>:</a:t>
            </a:r>
            <a:r>
              <a:rPr lang="es-MX" dirty="0" smtClean="0"/>
              <a:t> </a:t>
            </a:r>
            <a:r>
              <a:rPr lang="es-MX" sz="2400" dirty="0" smtClean="0"/>
              <a:t>anuncios coloridos y mensajes cortos llaman la atención de manera impactante. El costo es razonable manteniéndolo por un largo tiempo.</a:t>
            </a:r>
            <a:endParaRPr lang="es-ES" sz="2400" dirty="0" smtClean="0"/>
          </a:p>
        </p:txBody>
      </p:sp>
      <p:pic>
        <p:nvPicPr>
          <p:cNvPr id="36866" name="Picture 2" descr="http://www.zeinzorrilla.com/wp-content/uploads/2007/05/carretera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5643578"/>
            <a:ext cx="1428728" cy="1029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0" y="2857496"/>
            <a:ext cx="9144000" cy="228601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A" sz="6600" dirty="0" smtClean="0">
                <a:latin typeface="Castellar" pitchFamily="18" charset="0"/>
              </a:rPr>
              <a:t>¿por qué </a:t>
            </a:r>
            <a:br>
              <a:rPr lang="es-PA" sz="6600" dirty="0" smtClean="0">
                <a:latin typeface="Castellar" pitchFamily="18" charset="0"/>
              </a:rPr>
            </a:br>
            <a:r>
              <a:rPr lang="es-PA" sz="6600" dirty="0" smtClean="0">
                <a:latin typeface="Castellar" pitchFamily="18" charset="0"/>
              </a:rPr>
              <a:t>estos MEDIOS?</a:t>
            </a:r>
            <a:r>
              <a:rPr lang="es-PA" sz="6600" dirty="0">
                <a:latin typeface="Castellar" pitchFamily="18" charset="0"/>
              </a:rPr>
              <a:t/>
            </a:r>
            <a:br>
              <a:rPr lang="es-PA" sz="6600" dirty="0">
                <a:latin typeface="Castellar" pitchFamily="18" charset="0"/>
              </a:rPr>
            </a:br>
            <a:endParaRPr lang="es-PA" sz="6600" dirty="0">
              <a:latin typeface="Castellar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48" y="1285860"/>
            <a:ext cx="6472254" cy="5038740"/>
          </a:xfrm>
        </p:spPr>
        <p:txBody>
          <a:bodyPr/>
          <a:lstStyle/>
          <a:p>
            <a:pPr algn="ctr">
              <a:buNone/>
            </a:pPr>
            <a:r>
              <a:rPr lang="es-MX" sz="4400" dirty="0" smtClean="0"/>
              <a:t>Por sus características de:</a:t>
            </a:r>
          </a:p>
          <a:p>
            <a:pPr>
              <a:buNone/>
            </a:pPr>
            <a:endParaRPr lang="es-MX" sz="3200" dirty="0" smtClean="0"/>
          </a:p>
          <a:p>
            <a:r>
              <a:rPr lang="es-MX" sz="3200" dirty="0" smtClean="0"/>
              <a:t>Publicidad masiva</a:t>
            </a:r>
          </a:p>
          <a:p>
            <a:r>
              <a:rPr lang="es-MX" sz="3200" dirty="0" smtClean="0"/>
              <a:t>Económica</a:t>
            </a:r>
          </a:p>
          <a:p>
            <a:r>
              <a:rPr lang="es-MX" sz="3200" dirty="0" smtClean="0"/>
              <a:t>Cobertura  </a:t>
            </a:r>
          </a:p>
          <a:p>
            <a:r>
              <a:rPr lang="es-MX" sz="3200" dirty="0" smtClean="0"/>
              <a:t>Penetración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0" y="2857496"/>
            <a:ext cx="9144000" cy="228601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A" sz="6600" dirty="0" smtClean="0">
                <a:latin typeface="Castellar" pitchFamily="18" charset="0"/>
              </a:rPr>
              <a:t>PRESUPUESTO</a:t>
            </a:r>
            <a:r>
              <a:rPr lang="es-PA" sz="6600" dirty="0">
                <a:latin typeface="Castellar" pitchFamily="18" charset="0"/>
              </a:rPr>
              <a:t/>
            </a:r>
            <a:br>
              <a:rPr lang="es-PA" sz="6600" dirty="0">
                <a:latin typeface="Castellar" pitchFamily="18" charset="0"/>
              </a:rPr>
            </a:br>
            <a:endParaRPr lang="es-PA" sz="6600" dirty="0"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467237"/>
          </a:xfrm>
        </p:spPr>
        <p:txBody>
          <a:bodyPr>
            <a:normAutofit fontScale="85000" lnSpcReduction="20000"/>
          </a:bodyPr>
          <a:lstStyle/>
          <a:p>
            <a:r>
              <a:rPr lang="es-MX" sz="4600" dirty="0" smtClean="0"/>
              <a:t>Son 4 </a:t>
            </a:r>
            <a:r>
              <a:rPr lang="es-MX" sz="4600" dirty="0" smtClean="0"/>
              <a:t>meses de </a:t>
            </a:r>
            <a:r>
              <a:rPr lang="es-MX" sz="4600" dirty="0" smtClean="0"/>
              <a:t>promoción</a:t>
            </a:r>
            <a:r>
              <a:rPr lang="es-MX" sz="4600" dirty="0" smtClean="0"/>
              <a:t>.</a:t>
            </a:r>
            <a:endParaRPr lang="es-MX" sz="4600" dirty="0" smtClean="0"/>
          </a:p>
          <a:p>
            <a:pPr>
              <a:buNone/>
            </a:pPr>
            <a:endParaRPr lang="es-ES" b="1" dirty="0" smtClean="0"/>
          </a:p>
          <a:p>
            <a:r>
              <a:rPr lang="es-MX" dirty="0" smtClean="0"/>
              <a:t>Volantes, Afiches  y Tarjetas </a:t>
            </a:r>
            <a:r>
              <a:rPr lang="es-MX" dirty="0" smtClean="0"/>
              <a:t>CACSACARD: B/.</a:t>
            </a:r>
            <a:r>
              <a:rPr lang="es-MX" dirty="0" smtClean="0"/>
              <a:t>1,000.00</a:t>
            </a:r>
          </a:p>
          <a:p>
            <a:endParaRPr lang="es-ES" b="1" dirty="0" smtClean="0"/>
          </a:p>
          <a:p>
            <a:r>
              <a:rPr lang="es-MX" dirty="0" smtClean="0"/>
              <a:t>Radio   </a:t>
            </a:r>
            <a:r>
              <a:rPr lang="es-MX" dirty="0" smtClean="0"/>
              <a:t>B/.</a:t>
            </a:r>
            <a:r>
              <a:rPr lang="es-MX" dirty="0" smtClean="0"/>
              <a:t>5,000.00</a:t>
            </a:r>
          </a:p>
          <a:p>
            <a:endParaRPr lang="es-ES" b="1" dirty="0" smtClean="0"/>
          </a:p>
          <a:p>
            <a:r>
              <a:rPr lang="es-MX" dirty="0" smtClean="0"/>
              <a:t>Eventos </a:t>
            </a:r>
            <a:r>
              <a:rPr lang="es-MX" dirty="0" smtClean="0"/>
              <a:t>B/. </a:t>
            </a:r>
            <a:r>
              <a:rPr lang="es-MX" dirty="0" smtClean="0"/>
              <a:t>3,000.0</a:t>
            </a:r>
          </a:p>
          <a:p>
            <a:endParaRPr lang="es-ES" b="1" dirty="0" smtClean="0"/>
          </a:p>
          <a:p>
            <a:r>
              <a:rPr lang="es-MX" dirty="0" smtClean="0"/>
              <a:t>Vallas de carretera: </a:t>
            </a:r>
            <a:r>
              <a:rPr lang="es-MX" dirty="0" smtClean="0"/>
              <a:t>B/.3,000.00</a:t>
            </a:r>
            <a:r>
              <a:rPr lang="es-MX" dirty="0" smtClean="0"/>
              <a:t>.</a:t>
            </a:r>
          </a:p>
          <a:p>
            <a:endParaRPr lang="es-ES" b="1" dirty="0" smtClean="0"/>
          </a:p>
          <a:p>
            <a:r>
              <a:rPr lang="es-MX" dirty="0" smtClean="0"/>
              <a:t>Los medios de la página web y </a:t>
            </a:r>
            <a:r>
              <a:rPr lang="es-MX" dirty="0" err="1" smtClean="0"/>
              <a:t>merchandising</a:t>
            </a:r>
            <a:r>
              <a:rPr lang="es-MX" dirty="0" smtClean="0"/>
              <a:t> no están presentados en esta </a:t>
            </a:r>
            <a:r>
              <a:rPr lang="es-MX" dirty="0" smtClean="0"/>
              <a:t>promoción.</a:t>
            </a:r>
            <a:endParaRPr lang="es-ES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PA" dirty="0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-32" y="285728"/>
            <a:ext cx="801531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$11,000.00 DÓLARES</a:t>
            </a:r>
            <a:endParaRPr kumimoji="0" lang="es-PA" sz="5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  <p:pic>
        <p:nvPicPr>
          <p:cNvPr id="13319" name="Picture 7" descr="http://ritter.tea.state.tx.us/student.assessment/resources/online/2006/spgrade4/math/images/9graphica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786454"/>
            <a:ext cx="1511767" cy="714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0" y="2857496"/>
            <a:ext cx="9144000" cy="228601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A" sz="6600" dirty="0" smtClean="0">
                <a:latin typeface="Castellar" pitchFamily="18" charset="0"/>
              </a:rPr>
              <a:t>MEDIOS DE VERIFICACIÓN</a:t>
            </a:r>
            <a:r>
              <a:rPr lang="es-PA" sz="6600" dirty="0">
                <a:latin typeface="Castellar" pitchFamily="18" charset="0"/>
              </a:rPr>
              <a:t/>
            </a:r>
            <a:br>
              <a:rPr lang="es-PA" sz="6600" dirty="0">
                <a:latin typeface="Castellar" pitchFamily="18" charset="0"/>
              </a:rPr>
            </a:br>
            <a:endParaRPr lang="es-PA" sz="6600" dirty="0">
              <a:latin typeface="Castellar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>
                <a:latin typeface="Broadway" pitchFamily="82" charset="0"/>
              </a:rPr>
              <a:t>ANTECEDENTES</a:t>
            </a:r>
            <a:r>
              <a:rPr lang="es-PA" dirty="0"/>
              <a:t/>
            </a:r>
            <a:br>
              <a:rPr lang="es-PA" dirty="0"/>
            </a:b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00584"/>
          </a:xfrm>
        </p:spPr>
        <p:txBody>
          <a:bodyPr>
            <a:normAutofit fontScale="925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s-MX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REDICACSA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ESTUDIANTIL, </a:t>
            </a:r>
            <a:r>
              <a:rPr lang="es-MX" dirty="0" smtClean="0"/>
              <a:t>es un producto de préstamo de CACSA, R.L. </a:t>
            </a:r>
            <a:endParaRPr lang="es-MX" dirty="0" smtClean="0"/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s-MX" dirty="0" smtClean="0"/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s-MX" dirty="0" smtClean="0"/>
              <a:t>Apoya </a:t>
            </a:r>
            <a:r>
              <a:rPr lang="es-MX" dirty="0" smtClean="0"/>
              <a:t>a los asociados en los gastos de los estudiantes durante el comienzo de la temporada escolar, </a:t>
            </a:r>
            <a:endParaRPr lang="es-MX" dirty="0" smtClean="0"/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s-MX" dirty="0" smtClean="0"/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s-MX" dirty="0" smtClean="0"/>
              <a:t>Se </a:t>
            </a:r>
            <a:r>
              <a:rPr lang="es-MX" dirty="0" smtClean="0"/>
              <a:t>presta al asociado hasta B/.750.00 para ser pagado en un año a una baja tasa de interés. </a:t>
            </a:r>
            <a:endParaRPr lang="es-MX" dirty="0" smtClean="0"/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s-MX" dirty="0" smtClean="0"/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s-MX" dirty="0" smtClean="0"/>
              <a:t>En el 2008 salió por 1ra vez al mercado.</a:t>
            </a:r>
            <a:endParaRPr lang="es-P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Documents and Settings\HP_Propietario\Mis documentos\Mis imágenes\estadistica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6050" y="4314825"/>
            <a:ext cx="2647950" cy="2543175"/>
          </a:xfrm>
          <a:prstGeom prst="rect">
            <a:avLst/>
          </a:prstGeom>
          <a:noFill/>
        </p:spPr>
      </p:pic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0" y="785794"/>
            <a:ext cx="8043890" cy="518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BC2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es-MX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BC2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es-MX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ESTADÍSTICAS QUE MUESTREN: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BC2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es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BC2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cantidad de préstamos obtenidos a la fecha en comparación los del año pasado.</a:t>
            </a:r>
          </a:p>
          <a:p>
            <a:pPr marL="273050" marR="0" lvl="0" indent="-2730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BC2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BC2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compra de artículos promocionales realizados por dicha promoción.</a:t>
            </a:r>
          </a:p>
          <a:p>
            <a:pPr marL="273050" marR="0" lvl="0" indent="-2730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BC2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BC2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Encuesta de satisfacción o buzón de sugerencias </a:t>
            </a:r>
          </a:p>
          <a:p>
            <a:pPr marL="273050" marR="0" lvl="0" indent="-2730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BC29"/>
              </a:buClr>
              <a:buSzPct val="95000"/>
              <a:tabLst/>
              <a:defRPr/>
            </a:pPr>
            <a:r>
              <a:rPr lang="es-MX" sz="2400" dirty="0">
                <a:latin typeface="+mn-lt"/>
                <a:cs typeface="+mn-cs"/>
              </a:rPr>
              <a:t> </a:t>
            </a:r>
            <a:r>
              <a:rPr lang="es-MX" sz="2400" dirty="0" smtClean="0">
                <a:latin typeface="+mn-lt"/>
                <a:cs typeface="+mn-cs"/>
              </a:rPr>
              <a:t>   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la promoción.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BC2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0" y="4000504"/>
            <a:ext cx="9144000" cy="228601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A" sz="6600" dirty="0" smtClean="0">
                <a:latin typeface="Castellar" pitchFamily="18" charset="0"/>
              </a:rPr>
              <a:t>CONTENIDOS </a:t>
            </a:r>
            <a:br>
              <a:rPr lang="es-PA" sz="6600" dirty="0" smtClean="0">
                <a:latin typeface="Castellar" pitchFamily="18" charset="0"/>
              </a:rPr>
            </a:br>
            <a:r>
              <a:rPr lang="es-PA" sz="6600" dirty="0" smtClean="0">
                <a:latin typeface="Castellar" pitchFamily="18" charset="0"/>
              </a:rPr>
              <a:t>DEL </a:t>
            </a:r>
            <a:br>
              <a:rPr lang="es-PA" sz="6600" dirty="0" smtClean="0">
                <a:latin typeface="Castellar" pitchFamily="18" charset="0"/>
              </a:rPr>
            </a:br>
            <a:r>
              <a:rPr lang="es-PA" sz="6600" dirty="0" smtClean="0">
                <a:latin typeface="Castellar" pitchFamily="18" charset="0"/>
              </a:rPr>
              <a:t>MENSAJE</a:t>
            </a:r>
            <a:r>
              <a:rPr lang="es-PA" sz="6600" dirty="0">
                <a:latin typeface="Castellar" pitchFamily="18" charset="0"/>
              </a:rPr>
              <a:t/>
            </a:r>
            <a:br>
              <a:rPr lang="es-PA" sz="6600" dirty="0">
                <a:latin typeface="Castellar" pitchFamily="18" charset="0"/>
              </a:rPr>
            </a:br>
            <a:endParaRPr lang="es-PA" sz="6600" dirty="0"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0812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>
                <a:latin typeface="Broadway" pitchFamily="82" charset="0"/>
              </a:rPr>
              <a:t>CUÑA DE RADIO</a:t>
            </a:r>
            <a:r>
              <a:rPr lang="es-PA" dirty="0"/>
              <a:t/>
            </a:r>
            <a:br>
              <a:rPr lang="es-PA" dirty="0"/>
            </a:b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571612"/>
            <a:ext cx="5572132" cy="4752989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r>
              <a:rPr lang="es-MX" sz="2000" dirty="0" smtClean="0"/>
              <a:t>   “</a:t>
            </a:r>
            <a:r>
              <a:rPr lang="es-MX" sz="2000" dirty="0" smtClean="0"/>
              <a:t>CACSA, R.L. te libera de los gastos escolares </a:t>
            </a:r>
            <a:r>
              <a:rPr lang="es-MX" sz="2000" dirty="0" smtClean="0"/>
              <a:t>, te </a:t>
            </a:r>
            <a:r>
              <a:rPr lang="es-MX" sz="2000" dirty="0" smtClean="0"/>
              <a:t>regala gorras, sudaderas, bolsos, vasos y mucho </a:t>
            </a:r>
            <a:r>
              <a:rPr lang="es-MX" sz="2000" dirty="0" smtClean="0"/>
              <a:t>más, </a:t>
            </a:r>
            <a:r>
              <a:rPr lang="es-MX" sz="2000" dirty="0" smtClean="0"/>
              <a:t>obteniendo y manteniendo tu préstamo CREDICACSA-ESTUDIANTIL al </a:t>
            </a:r>
            <a:r>
              <a:rPr lang="es-MX" sz="2000" dirty="0" smtClean="0"/>
              <a:t>día.</a:t>
            </a:r>
          </a:p>
          <a:p>
            <a:pPr algn="just"/>
            <a:endParaRPr lang="es-MX" sz="2000" dirty="0" smtClean="0"/>
          </a:p>
          <a:p>
            <a:pPr algn="just">
              <a:buNone/>
            </a:pPr>
            <a:r>
              <a:rPr lang="es-MX" sz="2000" dirty="0" smtClean="0"/>
              <a:t>    Para </a:t>
            </a:r>
            <a:r>
              <a:rPr lang="es-MX" sz="2000" dirty="0" smtClean="0"/>
              <a:t>mayor información acércate a nuestras oficinas ubicadas en el centro de David  o llámanos al 775-0000,  recuerda que CREDICACSA-ESTUDIANTIL te presta y regala miles de premios hasta el 30 de abril”.</a:t>
            </a:r>
            <a:endParaRPr lang="es-ES" sz="2000" dirty="0" smtClean="0"/>
          </a:p>
          <a:p>
            <a:pPr marL="514350" indent="-51435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PA" dirty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PA" dirty="0"/>
          </a:p>
        </p:txBody>
      </p:sp>
      <p:pic>
        <p:nvPicPr>
          <p:cNvPr id="14341" name="Picture 5" descr="http://www.grafikas.es/ejem_pshop/radio/radioan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2150" y="1781175"/>
            <a:ext cx="3371850" cy="507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REDI CACSA ESTUDIANTIL AFICHE copi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13" y="0"/>
            <a:ext cx="51816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 bwMode="auto">
          <a:xfrm>
            <a:off x="285720" y="2357430"/>
            <a:ext cx="822960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600" dirty="0" smtClean="0">
                <a:solidFill>
                  <a:schemeClr val="tx2"/>
                </a:solidFill>
                <a:latin typeface="Broadway" pitchFamily="82" charset="0"/>
                <a:ea typeface="+mj-ea"/>
                <a:cs typeface="+mj-cs"/>
              </a:rPr>
              <a:t>AFICHE</a:t>
            </a:r>
            <a:r>
              <a:rPr kumimoji="0" lang="es-PA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PA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PA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VALL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7215238" cy="483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428596" y="1"/>
            <a:ext cx="82296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000" dirty="0" smtClean="0">
                <a:solidFill>
                  <a:schemeClr val="tx2"/>
                </a:solidFill>
                <a:latin typeface="Broadway" pitchFamily="82" charset="0"/>
                <a:ea typeface="+mj-ea"/>
                <a:cs typeface="+mj-cs"/>
              </a:rPr>
              <a:t>VALLA PUBLICITARIA</a:t>
            </a:r>
            <a:r>
              <a:rPr kumimoji="0" lang="es-PA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PA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PA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CSACARD copi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29177"/>
            <a:ext cx="8643998" cy="504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4429124" y="1"/>
            <a:ext cx="450059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ea typeface="+mj-ea"/>
                <a:cs typeface="+mj-cs"/>
              </a:rPr>
              <a:t>LIBRETA</a:t>
            </a:r>
            <a:r>
              <a:rPr kumimoji="0" lang="es-PA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PA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PA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CREDI CACSA ESTUDIANTIL copi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25397"/>
            <a:ext cx="8501122" cy="524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0" y="1"/>
            <a:ext cx="9144000" cy="107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000" noProof="0" dirty="0" smtClean="0">
                <a:solidFill>
                  <a:schemeClr val="tx2"/>
                </a:solidFill>
                <a:latin typeface="Broadway" pitchFamily="82" charset="0"/>
                <a:ea typeface="+mj-ea"/>
                <a:cs typeface="+mj-cs"/>
              </a:rPr>
              <a:t>VOLANTE</a:t>
            </a:r>
            <a:endParaRPr kumimoji="0" lang="es-PA" sz="6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0" y="2428868"/>
            <a:ext cx="9144000" cy="221457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8000" dirty="0" smtClean="0">
                <a:latin typeface="Castellar" pitchFamily="18" charset="0"/>
              </a:rPr>
              <a:t>¡</a:t>
            </a:r>
            <a:r>
              <a:rPr lang="es-MX" sz="8000" dirty="0" smtClean="0">
                <a:latin typeface="Castellar" pitchFamily="18" charset="0"/>
              </a:rPr>
              <a:t>GRACIAS!</a:t>
            </a:r>
            <a:r>
              <a:rPr lang="es-PA" sz="6600" dirty="0"/>
              <a:t/>
            </a:r>
            <a:br>
              <a:rPr lang="es-PA" sz="6600" dirty="0"/>
            </a:br>
            <a:endParaRPr lang="es-PA" sz="6600" dirty="0"/>
          </a:p>
        </p:txBody>
      </p:sp>
      <p:pic>
        <p:nvPicPr>
          <p:cNvPr id="56323" name="Picture 3" descr="C:\Documents and Settings\HP_Propietario\Escritorio\Dibuj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571876"/>
            <a:ext cx="1843352" cy="30428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00034" y="3214686"/>
            <a:ext cx="7851648" cy="221457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6600" dirty="0">
                <a:effectLst/>
                <a:latin typeface="Castellar" pitchFamily="18" charset="0"/>
              </a:rPr>
              <a:t>IDEA </a:t>
            </a:r>
            <a:r>
              <a:rPr lang="es-MX" sz="6600" dirty="0" smtClean="0">
                <a:effectLst/>
                <a:latin typeface="Castellar" pitchFamily="18" charset="0"/>
              </a:rPr>
              <a:t>DE  </a:t>
            </a:r>
            <a:r>
              <a:rPr lang="es-MX" sz="6600" dirty="0" smtClean="0">
                <a:effectLst/>
                <a:latin typeface="Castellar" pitchFamily="18" charset="0"/>
              </a:rPr>
              <a:t/>
            </a:r>
            <a:br>
              <a:rPr lang="es-MX" sz="6600" dirty="0" smtClean="0">
                <a:effectLst/>
                <a:latin typeface="Castellar" pitchFamily="18" charset="0"/>
              </a:rPr>
            </a:br>
            <a:r>
              <a:rPr lang="es-MX" sz="6600" dirty="0" smtClean="0">
                <a:effectLst/>
                <a:latin typeface="Castellar" pitchFamily="18" charset="0"/>
              </a:rPr>
              <a:t>PROMOCIÓN </a:t>
            </a:r>
            <a:r>
              <a:rPr lang="es-PA" sz="6600" dirty="0"/>
              <a:t/>
            </a:r>
            <a:br>
              <a:rPr lang="es-PA" sz="6600" dirty="0"/>
            </a:br>
            <a:endParaRPr lang="es-PA" sz="6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>
                <a:latin typeface="Broadway" pitchFamily="82" charset="0"/>
              </a:rPr>
              <a:t>CACSA CARD</a:t>
            </a:r>
            <a:r>
              <a:rPr lang="es-PA" dirty="0"/>
              <a:t/>
            </a:r>
            <a:br>
              <a:rPr lang="es-PA" dirty="0"/>
            </a:b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00594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s-MX" sz="2400" dirty="0" smtClean="0"/>
              <a:t>Si mantiene sus pagos de préstamo: </a:t>
            </a:r>
            <a:r>
              <a:rPr lang="es-MX" sz="2400" b="1" i="1" dirty="0" smtClean="0"/>
              <a:t>CREDICACSA ESTUDIANTIL</a:t>
            </a:r>
            <a:r>
              <a:rPr lang="es-MX" sz="2400" dirty="0" smtClean="0"/>
              <a:t>, y abona un mínimo de 5 dólares, le damos 1 </a:t>
            </a:r>
            <a:r>
              <a:rPr lang="es-MX" sz="2400" dirty="0" err="1" smtClean="0"/>
              <a:t>Sticker</a:t>
            </a:r>
            <a:r>
              <a:rPr lang="es-MX" sz="2400" dirty="0" smtClean="0"/>
              <a:t> .</a:t>
            </a:r>
          </a:p>
          <a:p>
            <a:pPr algn="just">
              <a:defRPr/>
            </a:pPr>
            <a:endParaRPr lang="es-MX" sz="2400" dirty="0" smtClean="0"/>
          </a:p>
          <a:p>
            <a:pPr algn="just">
              <a:defRPr/>
            </a:pPr>
            <a:r>
              <a:rPr lang="es-MX" sz="2400" dirty="0" smtClean="0"/>
              <a:t>Llena la libreta </a:t>
            </a:r>
            <a:r>
              <a:rPr lang="es-MX" sz="2400" dirty="0" err="1" smtClean="0"/>
              <a:t>Cacsa</a:t>
            </a:r>
            <a:r>
              <a:rPr lang="es-MX" sz="2400" dirty="0" smtClean="0"/>
              <a:t> </a:t>
            </a:r>
            <a:r>
              <a:rPr lang="es-MX" sz="2400" dirty="0" err="1" smtClean="0"/>
              <a:t>Card</a:t>
            </a:r>
            <a:r>
              <a:rPr lang="es-MX" sz="2400" dirty="0" smtClean="0"/>
              <a:t> </a:t>
            </a:r>
            <a:r>
              <a:rPr lang="es-MX" sz="2400" dirty="0" smtClean="0"/>
              <a:t>con 25 o 50 stickers.</a:t>
            </a:r>
          </a:p>
          <a:p>
            <a:pPr algn="just">
              <a:defRPr/>
            </a:pPr>
            <a:endParaRPr lang="es-MX" sz="2400" dirty="0" smtClean="0"/>
          </a:p>
          <a:p>
            <a:pPr algn="just">
              <a:defRPr/>
            </a:pPr>
            <a:r>
              <a:rPr lang="es-MX" sz="2400" dirty="0" smtClean="0"/>
              <a:t>Los canjea por artículos de la Cooperativa: gorras, vasos (25 stickers),  sudaderas y bolsos (50 stickers.)</a:t>
            </a:r>
          </a:p>
          <a:p>
            <a:pPr algn="just">
              <a:defRPr/>
            </a:pPr>
            <a:endParaRPr lang="es-MX" sz="2400" dirty="0" smtClean="0"/>
          </a:p>
          <a:p>
            <a:pPr algn="just">
              <a:defRPr/>
            </a:pPr>
            <a:r>
              <a:rPr lang="es-MX" sz="2400" dirty="0" smtClean="0"/>
              <a:t>Nuestros patrocinadores son: AM, Supermercados El Rey, La UDI, entre otros.</a:t>
            </a:r>
          </a:p>
          <a:p>
            <a:pPr algn="just">
              <a:defRPr/>
            </a:pPr>
            <a:endParaRPr lang="es-MX" sz="17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smtClean="0"/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smtClean="0"/>
          </a:p>
        </p:txBody>
      </p:sp>
      <p:pic>
        <p:nvPicPr>
          <p:cNvPr id="5124" name="3 Imagen" descr="CREDI CACSA ESTUDIANTIL PPT FONDO.jpg"/>
          <p:cNvPicPr>
            <a:picLocks noChangeAspect="1"/>
          </p:cNvPicPr>
          <p:nvPr/>
        </p:nvPicPr>
        <p:blipFill>
          <a:blip r:embed="rId2">
            <a:lum bright="-4000" contrast="-3000"/>
          </a:blip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0" y="3286124"/>
            <a:ext cx="9144000" cy="228601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6600" dirty="0" smtClean="0">
                <a:latin typeface="Castellar" pitchFamily="18" charset="0"/>
              </a:rPr>
              <a:t>PUBLICO </a:t>
            </a:r>
            <a:br>
              <a:rPr lang="es-MX" sz="6600" dirty="0" smtClean="0">
                <a:latin typeface="Castellar" pitchFamily="18" charset="0"/>
              </a:rPr>
            </a:br>
            <a:r>
              <a:rPr lang="es-MX" sz="6600" dirty="0" smtClean="0">
                <a:latin typeface="Castellar" pitchFamily="18" charset="0"/>
              </a:rPr>
              <a:t>META</a:t>
            </a:r>
            <a:r>
              <a:rPr lang="es-PA" sz="6600" dirty="0"/>
              <a:t/>
            </a:r>
            <a:br>
              <a:rPr lang="es-PA" sz="6600" dirty="0"/>
            </a:br>
            <a:endParaRPr lang="es-PA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>
                <a:latin typeface="Broadway" pitchFamily="82" charset="0"/>
              </a:rPr>
              <a:t>EL PUBLICO </a:t>
            </a:r>
            <a:r>
              <a:rPr lang="es-MX" dirty="0">
                <a:latin typeface="Broadway" pitchFamily="82" charset="0"/>
              </a:rPr>
              <a:t>META</a:t>
            </a:r>
            <a:endParaRPr lang="es-PA" dirty="0"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4389437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MX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Padres </a:t>
            </a: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de familia asociados de la cooperativa CACSA, R.L. </a:t>
            </a:r>
            <a:endParaRPr lang="es-MX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MX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Desean </a:t>
            </a: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hacer frente a los gastos escolares de sus hijos y que no tienen suficiente 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dinero.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s-MX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5" name="Picture 5" descr="http://bp1.blogger.com/_C25vqjaIxbU/SFZ14dsAn3I/AAAAAAAAELo/xlwREEr-zdk/s400/Honra_pad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799657"/>
            <a:ext cx="2000264" cy="1986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0" y="2857496"/>
            <a:ext cx="9144000" cy="228601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6600" dirty="0" smtClean="0">
                <a:latin typeface="Castellar" pitchFamily="18" charset="0"/>
              </a:rPr>
              <a:t>¿OBJETIVOS?</a:t>
            </a:r>
            <a:r>
              <a:rPr lang="es-PA" sz="6600" dirty="0"/>
              <a:t/>
            </a:r>
            <a:br>
              <a:rPr lang="es-PA" sz="6600" dirty="0"/>
            </a:br>
            <a:endParaRPr lang="es-PA" sz="66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6525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4900" dirty="0" smtClean="0">
                <a:latin typeface="Broadway" pitchFamily="82" charset="0"/>
              </a:rPr>
              <a:t>LOS </a:t>
            </a:r>
            <a:r>
              <a:rPr lang="es-MX" sz="4900" dirty="0">
                <a:latin typeface="Broadway" pitchFamily="82" charset="0"/>
              </a:rPr>
              <a:t>OBJETIVOS</a:t>
            </a:r>
            <a:r>
              <a:rPr lang="es-PA" dirty="0"/>
              <a:t/>
            </a:r>
            <a:br>
              <a:rPr lang="es-PA" dirty="0"/>
            </a:b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110037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MX" dirty="0" smtClean="0"/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Incentivar  a los asociados a que tomen los nuevos </a:t>
            </a: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préstamos de CREDICACSA 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ESTUDIANTIL.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s-PA" dirty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Superar la cantidad de préstamos realizados el año pasado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s-PA" dirty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Mantener al día los pagos de las letras del préstamo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s-PA" dirty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Mantener y recompensar a los clientes leales. </a:t>
            </a:r>
            <a:endParaRPr lang="es-PA" dirty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8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DFCE04"/>
      </a:accent2>
      <a:accent3>
        <a:srgbClr val="E7BC29"/>
      </a:accent3>
      <a:accent4>
        <a:srgbClr val="9EB060"/>
      </a:accent4>
      <a:accent5>
        <a:srgbClr val="DFCE04"/>
      </a:accent5>
      <a:accent6>
        <a:srgbClr val="FFC000"/>
      </a:accent6>
      <a:hlink>
        <a:srgbClr val="222613"/>
      </a:hlink>
      <a:folHlink>
        <a:srgbClr val="7F6F6F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ado 8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DFCE04"/>
    </a:accent2>
    <a:accent3>
      <a:srgbClr val="E7BC29"/>
    </a:accent3>
    <a:accent4>
      <a:srgbClr val="9EB060"/>
    </a:accent4>
    <a:accent5>
      <a:srgbClr val="DFCE04"/>
    </a:accent5>
    <a:accent6>
      <a:srgbClr val="FFC000"/>
    </a:accent6>
    <a:hlink>
      <a:srgbClr val="222613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Personalizado 8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DFCE04"/>
    </a:accent2>
    <a:accent3>
      <a:srgbClr val="E7BC29"/>
    </a:accent3>
    <a:accent4>
      <a:srgbClr val="9EB060"/>
    </a:accent4>
    <a:accent5>
      <a:srgbClr val="DFCE04"/>
    </a:accent5>
    <a:accent6>
      <a:srgbClr val="FFC000"/>
    </a:accent6>
    <a:hlink>
      <a:srgbClr val="222613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234</TotalTime>
  <Words>643</Words>
  <Application>Microsoft Office PowerPoint</Application>
  <PresentationFormat>Presentación en pantalla (4:3)</PresentationFormat>
  <Paragraphs>97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Constantia</vt:lpstr>
      <vt:lpstr>Wingdings 2</vt:lpstr>
      <vt:lpstr>Broadway</vt:lpstr>
      <vt:lpstr>Flujo</vt:lpstr>
      <vt:lpstr>Proyecto Final  PUBLICIDAD  III </vt:lpstr>
      <vt:lpstr>ANTECEDENTES </vt:lpstr>
      <vt:lpstr>IDEA DE   PROMOCIÓN  </vt:lpstr>
      <vt:lpstr>CACSA CARD </vt:lpstr>
      <vt:lpstr>Diapositiva 5</vt:lpstr>
      <vt:lpstr>PUBLICO  META </vt:lpstr>
      <vt:lpstr>EL PUBLICO META</vt:lpstr>
      <vt:lpstr>¿OBJETIVOS? </vt:lpstr>
      <vt:lpstr>LOS OBJETIVOS </vt:lpstr>
      <vt:lpstr>HERRAMIENTAS DE PROMOCIÓN </vt:lpstr>
      <vt:lpstr>LAS HERRAMIENTAS  DE  PROMOCIÓN: </vt:lpstr>
      <vt:lpstr>LOS MEDIOS </vt:lpstr>
      <vt:lpstr>Diapositiva 13</vt:lpstr>
      <vt:lpstr>Diapositiva 14</vt:lpstr>
      <vt:lpstr>¿por qué  estos MEDIOS? </vt:lpstr>
      <vt:lpstr>Diapositiva 16</vt:lpstr>
      <vt:lpstr>PRESUPUESTO </vt:lpstr>
      <vt:lpstr>Diapositiva 18</vt:lpstr>
      <vt:lpstr>MEDIOS DE VERIFICACIÓN </vt:lpstr>
      <vt:lpstr>Diapositiva 20</vt:lpstr>
      <vt:lpstr>CONTENIDOS  DEL  MENSAJE </vt:lpstr>
      <vt:lpstr>CUÑA DE RADIO </vt:lpstr>
      <vt:lpstr>Diapositiva 23</vt:lpstr>
      <vt:lpstr>Diapositiva 24</vt:lpstr>
      <vt:lpstr>Diapositiva 25</vt:lpstr>
      <vt:lpstr>Diapositiva 26</vt:lpstr>
      <vt:lpstr>¡GRACIAS!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 PRODUCTO CREDICACSA ESTUDIANTIL</dc:title>
  <dc:creator>usuario</dc:creator>
  <cp:lastModifiedBy> </cp:lastModifiedBy>
  <cp:revision>26</cp:revision>
  <dcterms:created xsi:type="dcterms:W3CDTF">2009-03-30T21:52:11Z</dcterms:created>
  <dcterms:modified xsi:type="dcterms:W3CDTF">2009-04-24T16:25:15Z</dcterms:modified>
</cp:coreProperties>
</file>