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3" r:id="rId6"/>
    <p:sldId id="261" r:id="rId7"/>
    <p:sldId id="262" r:id="rId8"/>
    <p:sldId id="264" r:id="rId9"/>
    <p:sldId id="265" r:id="rId10"/>
    <p:sldId id="266" r:id="rId11"/>
    <p:sldId id="267" r:id="rId12"/>
    <p:sldId id="268" r:id="rId13"/>
    <p:sldId id="269" r:id="rId14"/>
    <p:sldId id="26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1" autoAdjust="0"/>
    <p:restoredTop sz="94667" autoAdjust="0"/>
  </p:normalViewPr>
  <p:slideViewPr>
    <p:cSldViewPr>
      <p:cViewPr varScale="1">
        <p:scale>
          <a:sx n="75" d="100"/>
          <a:sy n="75" d="100"/>
        </p:scale>
        <p:origin x="-1008" y="-84"/>
      </p:cViewPr>
      <p:guideLst>
        <p:guide orient="horz" pos="2160"/>
        <p:guide pos="2880"/>
      </p:guideLst>
    </p:cSldViewPr>
  </p:slideViewPr>
  <p:outlineViewPr>
    <p:cViewPr>
      <p:scale>
        <a:sx n="33" d="100"/>
        <a:sy n="33" d="100"/>
      </p:scale>
      <p:origin x="0" y="238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25C853B-E742-417D-B4BA-E959A1CB6AB9}" type="datetimeFigureOut">
              <a:rPr lang="en-US" smtClean="0"/>
              <a:t>2/16/2009</a:t>
            </a:fld>
            <a:endParaRPr lang="en-CA"/>
          </a:p>
        </p:txBody>
      </p:sp>
      <p:sp>
        <p:nvSpPr>
          <p:cNvPr id="20" name="Footer Placeholder 19"/>
          <p:cNvSpPr>
            <a:spLocks noGrp="1"/>
          </p:cNvSpPr>
          <p:nvPr>
            <p:ph type="ftr" sz="quarter" idx="11"/>
          </p:nvPr>
        </p:nvSpPr>
        <p:spPr/>
        <p:txBody>
          <a:bodyPr/>
          <a:lstStyle>
            <a:extLst/>
          </a:lstStyle>
          <a:p>
            <a:endParaRPr lang="en-CA"/>
          </a:p>
        </p:txBody>
      </p:sp>
      <p:sp>
        <p:nvSpPr>
          <p:cNvPr id="10" name="Slide Number Placeholder 9"/>
          <p:cNvSpPr>
            <a:spLocks noGrp="1"/>
          </p:cNvSpPr>
          <p:nvPr>
            <p:ph type="sldNum" sz="quarter" idx="12"/>
          </p:nvPr>
        </p:nvSpPr>
        <p:spPr/>
        <p:txBody>
          <a:bodyPr/>
          <a:lstStyle>
            <a:extLst/>
          </a:lstStyle>
          <a:p>
            <a:fld id="{D0399637-16AB-428B-88C0-A551DB46938D}" type="slidenum">
              <a:rPr lang="en-CA" smtClean="0"/>
              <a:t>‹#›</a:t>
            </a:fld>
            <a:endParaRPr lang="en-CA"/>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25C853B-E742-417D-B4BA-E959A1CB6AB9}" type="datetimeFigureOut">
              <a:rPr lang="en-US" smtClean="0"/>
              <a:t>2/16/2009</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D0399637-16AB-428B-88C0-A551DB46938D}" type="slidenum">
              <a:rPr lang="en-CA" smtClean="0"/>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25C853B-E742-417D-B4BA-E959A1CB6AB9}" type="datetimeFigureOut">
              <a:rPr lang="en-US" smtClean="0"/>
              <a:t>2/16/2009</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D0399637-16AB-428B-88C0-A551DB46938D}" type="slidenum">
              <a:rPr lang="en-CA" smtClean="0"/>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25C853B-E742-417D-B4BA-E959A1CB6AB9}" type="datetimeFigureOut">
              <a:rPr lang="en-US" smtClean="0"/>
              <a:t>2/16/2009</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D0399637-16AB-428B-88C0-A551DB46938D}" type="slidenum">
              <a:rPr lang="en-CA" smtClean="0"/>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25C853B-E742-417D-B4BA-E959A1CB6AB9}" type="datetimeFigureOut">
              <a:rPr lang="en-US" smtClean="0"/>
              <a:t>2/16/2009</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D0399637-16AB-428B-88C0-A551DB46938D}" type="slidenum">
              <a:rPr lang="en-CA" smtClean="0"/>
              <a:t>‹#›</a:t>
            </a:fld>
            <a:endParaRPr lang="en-CA"/>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25C853B-E742-417D-B4BA-E959A1CB6AB9}" type="datetimeFigureOut">
              <a:rPr lang="en-US" smtClean="0"/>
              <a:t>2/16/2009</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p:txBody>
          <a:bodyPr/>
          <a:lstStyle>
            <a:extLst/>
          </a:lstStyle>
          <a:p>
            <a:fld id="{D0399637-16AB-428B-88C0-A551DB46938D}" type="slidenum">
              <a:rPr lang="en-CA" smtClean="0"/>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25C853B-E742-417D-B4BA-E959A1CB6AB9}" type="datetimeFigureOut">
              <a:rPr lang="en-US" smtClean="0"/>
              <a:t>2/16/2009</a:t>
            </a:fld>
            <a:endParaRPr lang="en-CA"/>
          </a:p>
        </p:txBody>
      </p:sp>
      <p:sp>
        <p:nvSpPr>
          <p:cNvPr id="8" name="Footer Placeholder 7"/>
          <p:cNvSpPr>
            <a:spLocks noGrp="1"/>
          </p:cNvSpPr>
          <p:nvPr>
            <p:ph type="ftr" sz="quarter" idx="11"/>
          </p:nvPr>
        </p:nvSpPr>
        <p:spPr/>
        <p:txBody>
          <a:bodyPr/>
          <a:lstStyle>
            <a:extLst/>
          </a:lstStyle>
          <a:p>
            <a:endParaRPr lang="en-CA"/>
          </a:p>
        </p:txBody>
      </p:sp>
      <p:sp>
        <p:nvSpPr>
          <p:cNvPr id="9" name="Slide Number Placeholder 8"/>
          <p:cNvSpPr>
            <a:spLocks noGrp="1"/>
          </p:cNvSpPr>
          <p:nvPr>
            <p:ph type="sldNum" sz="quarter" idx="12"/>
          </p:nvPr>
        </p:nvSpPr>
        <p:spPr/>
        <p:txBody>
          <a:bodyPr/>
          <a:lstStyle>
            <a:extLst/>
          </a:lstStyle>
          <a:p>
            <a:fld id="{D0399637-16AB-428B-88C0-A551DB46938D}" type="slidenum">
              <a:rPr lang="en-CA" smtClean="0"/>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25C853B-E742-417D-B4BA-E959A1CB6AB9}" type="datetimeFigureOut">
              <a:rPr lang="en-US" smtClean="0"/>
              <a:t>2/16/2009</a:t>
            </a:fld>
            <a:endParaRPr lang="en-CA"/>
          </a:p>
        </p:txBody>
      </p:sp>
      <p:sp>
        <p:nvSpPr>
          <p:cNvPr id="4" name="Footer Placeholder 3"/>
          <p:cNvSpPr>
            <a:spLocks noGrp="1"/>
          </p:cNvSpPr>
          <p:nvPr>
            <p:ph type="ftr" sz="quarter" idx="11"/>
          </p:nvPr>
        </p:nvSpPr>
        <p:spPr/>
        <p:txBody>
          <a:bodyPr/>
          <a:lstStyle>
            <a:extLst/>
          </a:lstStyle>
          <a:p>
            <a:endParaRPr lang="en-CA"/>
          </a:p>
        </p:txBody>
      </p:sp>
      <p:sp>
        <p:nvSpPr>
          <p:cNvPr id="5" name="Slide Number Placeholder 4"/>
          <p:cNvSpPr>
            <a:spLocks noGrp="1"/>
          </p:cNvSpPr>
          <p:nvPr>
            <p:ph type="sldNum" sz="quarter" idx="12"/>
          </p:nvPr>
        </p:nvSpPr>
        <p:spPr/>
        <p:txBody>
          <a:bodyPr/>
          <a:lstStyle>
            <a:extLst/>
          </a:lstStyle>
          <a:p>
            <a:fld id="{D0399637-16AB-428B-88C0-A551DB46938D}" type="slidenum">
              <a:rPr lang="en-CA" smtClean="0"/>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25C853B-E742-417D-B4BA-E959A1CB6AB9}" type="datetimeFigureOut">
              <a:rPr lang="en-US" smtClean="0"/>
              <a:t>2/16/2009</a:t>
            </a:fld>
            <a:endParaRPr lang="en-CA"/>
          </a:p>
        </p:txBody>
      </p:sp>
      <p:sp>
        <p:nvSpPr>
          <p:cNvPr id="3" name="Footer Placeholder 2"/>
          <p:cNvSpPr>
            <a:spLocks noGrp="1"/>
          </p:cNvSpPr>
          <p:nvPr>
            <p:ph type="ftr" sz="quarter" idx="11"/>
          </p:nvPr>
        </p:nvSpPr>
        <p:spPr/>
        <p:txBody>
          <a:bodyPr/>
          <a:lstStyle>
            <a:extLst/>
          </a:lstStyle>
          <a:p>
            <a:endParaRPr lang="en-CA"/>
          </a:p>
        </p:txBody>
      </p:sp>
      <p:sp>
        <p:nvSpPr>
          <p:cNvPr id="4" name="Slide Number Placeholder 3"/>
          <p:cNvSpPr>
            <a:spLocks noGrp="1"/>
          </p:cNvSpPr>
          <p:nvPr>
            <p:ph type="sldNum" sz="quarter" idx="12"/>
          </p:nvPr>
        </p:nvSpPr>
        <p:spPr/>
        <p:txBody>
          <a:bodyPr/>
          <a:lstStyle>
            <a:extLst/>
          </a:lstStyle>
          <a:p>
            <a:fld id="{D0399637-16AB-428B-88C0-A551DB46938D}" type="slidenum">
              <a:rPr lang="en-CA" smtClean="0"/>
              <a:t>‹#›</a:t>
            </a:fld>
            <a:endParaRPr lang="en-CA"/>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25C853B-E742-417D-B4BA-E959A1CB6AB9}" type="datetimeFigureOut">
              <a:rPr lang="en-US" smtClean="0"/>
              <a:t>2/16/2009</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p:txBody>
          <a:bodyPr/>
          <a:lstStyle>
            <a:extLst/>
          </a:lstStyle>
          <a:p>
            <a:fld id="{D0399637-16AB-428B-88C0-A551DB46938D}" type="slidenum">
              <a:rPr lang="en-CA" smtClean="0"/>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25C853B-E742-417D-B4BA-E959A1CB6AB9}" type="datetimeFigureOut">
              <a:rPr lang="en-US" smtClean="0"/>
              <a:t>2/16/2009</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p:txBody>
          <a:bodyPr/>
          <a:lstStyle>
            <a:extLst/>
          </a:lstStyle>
          <a:p>
            <a:fld id="{D0399637-16AB-428B-88C0-A551DB46938D}" type="slidenum">
              <a:rPr lang="en-CA" smtClean="0"/>
              <a:t>‹#›</a:t>
            </a:fld>
            <a:endParaRPr lang="en-CA"/>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25C853B-E742-417D-B4BA-E959A1CB6AB9}" type="datetimeFigureOut">
              <a:rPr lang="en-US" smtClean="0"/>
              <a:t>2/16/2009</a:t>
            </a:fld>
            <a:endParaRPr lang="en-CA"/>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CA"/>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0399637-16AB-428B-88C0-A551DB46938D}" type="slidenum">
              <a:rPr lang="en-CA" smtClean="0"/>
              <a:t>‹#›</a:t>
            </a:fld>
            <a:endParaRPr lang="en-CA"/>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internetphotos.net/red-blood-cells-photo.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Red blood cells photo">
            <a:hlinkClick r:id="rId2"/>
          </p:cNvPr>
          <p:cNvPicPr>
            <a:picLocks noChangeAspect="1" noChangeArrowheads="1"/>
          </p:cNvPicPr>
          <p:nvPr/>
        </p:nvPicPr>
        <p:blipFill>
          <a:blip r:embed="rId3"/>
          <a:srcRect/>
          <a:stretch>
            <a:fillRect/>
          </a:stretch>
        </p:blipFill>
        <p:spPr bwMode="auto">
          <a:xfrm>
            <a:off x="1285852" y="327116"/>
            <a:ext cx="7286676" cy="5887966"/>
          </a:xfrm>
          <a:prstGeom prst="rect">
            <a:avLst/>
          </a:prstGeom>
          <a:noFill/>
        </p:spPr>
      </p:pic>
      <p:sp>
        <p:nvSpPr>
          <p:cNvPr id="5" name="Title 4"/>
          <p:cNvSpPr>
            <a:spLocks noGrp="1"/>
          </p:cNvSpPr>
          <p:nvPr>
            <p:ph type="ctrTitle"/>
          </p:nvPr>
        </p:nvSpPr>
        <p:spPr>
          <a:xfrm>
            <a:off x="1142976" y="2214554"/>
            <a:ext cx="7406640" cy="1643074"/>
          </a:xfrm>
        </p:spPr>
        <p:txBody>
          <a:bodyPr>
            <a:noAutofit/>
          </a:bodyPr>
          <a:lstStyle/>
          <a:p>
            <a:pPr algn="ctr"/>
            <a:r>
              <a:rPr lang="en-CA" sz="4400" b="1" dirty="0" smtClean="0">
                <a:solidFill>
                  <a:schemeClr val="tx1"/>
                </a:solidFill>
              </a:rPr>
              <a:t/>
            </a:r>
            <a:br>
              <a:rPr lang="en-CA" sz="4400" b="1" dirty="0" smtClean="0">
                <a:solidFill>
                  <a:schemeClr val="tx1"/>
                </a:solidFill>
              </a:rPr>
            </a:br>
            <a:r>
              <a:rPr lang="en-CA" sz="4400" b="1" dirty="0" smtClean="0">
                <a:solidFill>
                  <a:schemeClr val="tx1"/>
                </a:solidFill>
              </a:rPr>
              <a:t/>
            </a:r>
            <a:br>
              <a:rPr lang="en-CA" sz="4400" b="1" dirty="0" smtClean="0">
                <a:solidFill>
                  <a:schemeClr val="tx1"/>
                </a:solidFill>
              </a:rPr>
            </a:br>
            <a:r>
              <a:rPr lang="en-CA" sz="4400" b="1" dirty="0" smtClean="0">
                <a:solidFill>
                  <a:schemeClr val="tx1"/>
                </a:solidFill>
              </a:rPr>
              <a:t/>
            </a:r>
            <a:br>
              <a:rPr lang="en-CA" sz="4400" b="1" dirty="0" smtClean="0">
                <a:solidFill>
                  <a:schemeClr val="tx1"/>
                </a:solidFill>
              </a:rPr>
            </a:br>
            <a:r>
              <a:rPr lang="en-CA" sz="8000" b="1" dirty="0" err="1" smtClean="0">
                <a:solidFill>
                  <a:schemeClr val="tx1"/>
                </a:solidFill>
              </a:rPr>
              <a:t>Polycythemia</a:t>
            </a:r>
            <a:endParaRPr lang="en-CA" sz="8000" b="1" dirty="0">
              <a:solidFill>
                <a:schemeClr val="tx1"/>
              </a:solidFill>
            </a:endParaRPr>
          </a:p>
        </p:txBody>
      </p:sp>
      <p:sp>
        <p:nvSpPr>
          <p:cNvPr id="7" name="TextBox 6"/>
          <p:cNvSpPr txBox="1"/>
          <p:nvPr/>
        </p:nvSpPr>
        <p:spPr>
          <a:xfrm>
            <a:off x="3071802" y="6143644"/>
            <a:ext cx="4000528" cy="369332"/>
          </a:xfrm>
          <a:prstGeom prst="rect">
            <a:avLst/>
          </a:prstGeom>
          <a:noFill/>
        </p:spPr>
        <p:txBody>
          <a:bodyPr wrap="square" rtlCol="0">
            <a:spAutoFit/>
          </a:bodyPr>
          <a:lstStyle/>
          <a:p>
            <a:r>
              <a:rPr lang="en-CA" dirty="0" smtClean="0"/>
              <a:t>Group C: Melanie, Michele, Sarah</a:t>
            </a:r>
            <a:endParaRPr lang="en-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571480"/>
            <a:ext cx="8362216" cy="5676920"/>
          </a:xfrm>
        </p:spPr>
        <p:txBody>
          <a:bodyPr>
            <a:normAutofit/>
          </a:bodyPr>
          <a:lstStyle/>
          <a:p>
            <a:pPr>
              <a:buNone/>
            </a:pPr>
            <a:r>
              <a:rPr lang="en-CA" dirty="0" err="1" smtClean="0"/>
              <a:t>Nonimmunologic</a:t>
            </a:r>
            <a:r>
              <a:rPr lang="en-CA" dirty="0" smtClean="0"/>
              <a:t> causes:</a:t>
            </a:r>
          </a:p>
          <a:p>
            <a:pPr>
              <a:buNone/>
            </a:pPr>
            <a:endParaRPr lang="en-CA" dirty="0" smtClean="0"/>
          </a:p>
          <a:p>
            <a:r>
              <a:rPr lang="en-CA" dirty="0" smtClean="0"/>
              <a:t>Gram negative sepsis</a:t>
            </a:r>
          </a:p>
          <a:p>
            <a:r>
              <a:rPr lang="en-CA" dirty="0" smtClean="0"/>
              <a:t>Acute Respiratory Distress Syndrome</a:t>
            </a:r>
          </a:p>
          <a:p>
            <a:r>
              <a:rPr lang="en-CA" dirty="0" smtClean="0"/>
              <a:t>Drug induces (</a:t>
            </a:r>
            <a:r>
              <a:rPr lang="en-CA" dirty="0" err="1" smtClean="0"/>
              <a:t>Quinidine</a:t>
            </a:r>
            <a:r>
              <a:rPr lang="en-CA" dirty="0" smtClean="0"/>
              <a:t>, </a:t>
            </a:r>
            <a:r>
              <a:rPr lang="en-CA" dirty="0" err="1" smtClean="0"/>
              <a:t>Sulfa</a:t>
            </a:r>
            <a:r>
              <a:rPr lang="en-CA" dirty="0" smtClean="0"/>
              <a:t> preparations, </a:t>
            </a:r>
            <a:r>
              <a:rPr lang="en-CA" dirty="0" err="1" smtClean="0"/>
              <a:t>carbamazepine</a:t>
            </a:r>
            <a:r>
              <a:rPr lang="en-CA" dirty="0" smtClean="0"/>
              <a:t>, methyldopa, ASA, Oral </a:t>
            </a:r>
            <a:r>
              <a:rPr lang="en-CA" dirty="0" err="1" smtClean="0"/>
              <a:t>antidiabetic</a:t>
            </a:r>
            <a:r>
              <a:rPr lang="en-CA" dirty="0" smtClean="0"/>
              <a:t> drugs, gold salts, </a:t>
            </a:r>
            <a:r>
              <a:rPr lang="en-CA" dirty="0" err="1" smtClean="0"/>
              <a:t>rifampin</a:t>
            </a:r>
            <a:r>
              <a:rPr lang="en-CA" dirty="0" smtClean="0"/>
              <a:t> and heparin, chemo agents).</a:t>
            </a:r>
          </a:p>
          <a:p>
            <a:pPr>
              <a:buNone/>
            </a:pPr>
            <a:r>
              <a:rPr lang="en-CA" dirty="0" smtClean="0"/>
              <a:t/>
            </a:r>
            <a:br>
              <a:rPr lang="en-CA" dirty="0" smtClean="0"/>
            </a:br>
            <a:r>
              <a:rPr lang="en-CA" dirty="0" smtClean="0"/>
              <a:t/>
            </a:r>
            <a:br>
              <a:rPr lang="en-CA" dirty="0" smtClean="0"/>
            </a:br>
            <a:r>
              <a:rPr lang="en-CA" sz="1800" dirty="0" smtClean="0"/>
              <a:t>(Merck, 2005)</a:t>
            </a:r>
            <a:endParaRPr lang="en-CA"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Immune Thrombocytopenic </a:t>
            </a:r>
            <a:r>
              <a:rPr lang="en-CA" dirty="0" err="1" smtClean="0"/>
              <a:t>Purpura</a:t>
            </a:r>
            <a:r>
              <a:rPr lang="en-CA" dirty="0" smtClean="0"/>
              <a:t> (ITP)</a:t>
            </a:r>
            <a:endParaRPr lang="en-CA" dirty="0"/>
          </a:p>
        </p:txBody>
      </p:sp>
      <p:sp>
        <p:nvSpPr>
          <p:cNvPr id="3" name="Content Placeholder 2"/>
          <p:cNvSpPr>
            <a:spLocks noGrp="1"/>
          </p:cNvSpPr>
          <p:nvPr>
            <p:ph idx="1"/>
          </p:nvPr>
        </p:nvSpPr>
        <p:spPr>
          <a:xfrm>
            <a:off x="500034" y="1428736"/>
            <a:ext cx="8433654" cy="4800600"/>
          </a:xfrm>
        </p:spPr>
        <p:txBody>
          <a:bodyPr>
            <a:normAutofit lnSpcReduction="10000"/>
          </a:bodyPr>
          <a:lstStyle/>
          <a:p>
            <a:pPr>
              <a:buNone/>
            </a:pPr>
            <a:endParaRPr lang="en-CA" dirty="0" smtClean="0"/>
          </a:p>
          <a:p>
            <a:pPr>
              <a:buNone/>
            </a:pPr>
            <a:r>
              <a:rPr lang="en-CA" dirty="0" smtClean="0"/>
              <a:t>In ITP autoantibody target platelet </a:t>
            </a:r>
            <a:r>
              <a:rPr lang="en-CA" dirty="0" err="1" smtClean="0"/>
              <a:t>glycoproteins</a:t>
            </a:r>
            <a:r>
              <a:rPr lang="en-CA" dirty="0" smtClean="0"/>
              <a:t>. The platelets coated with antibodies are removed from circulation by phagocytes in the spleen resulting in a decrease in circulating platelets.  The </a:t>
            </a:r>
            <a:r>
              <a:rPr lang="en-CA" dirty="0" err="1" smtClean="0"/>
              <a:t>autoantibodies</a:t>
            </a:r>
            <a:r>
              <a:rPr lang="en-CA" dirty="0" smtClean="0"/>
              <a:t> are also thought to affect platelet development within bone marrow. </a:t>
            </a:r>
          </a:p>
          <a:p>
            <a:pPr>
              <a:buNone/>
            </a:pPr>
            <a:endParaRPr lang="en-CA" dirty="0" smtClean="0"/>
          </a:p>
          <a:p>
            <a:pPr>
              <a:buNone/>
            </a:pPr>
            <a:r>
              <a:rPr lang="en-CA" sz="1800" dirty="0" smtClean="0"/>
              <a:t>(McCance &amp; Huether, 2006)</a:t>
            </a:r>
            <a:r>
              <a:rPr lang="en-CA" dirty="0" smtClean="0"/>
              <a:t> </a:t>
            </a:r>
          </a:p>
          <a:p>
            <a:pPr>
              <a:buNone/>
            </a:pPr>
            <a:endParaRPr lang="en-C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Thrombotic Thrombocytopenic </a:t>
            </a:r>
            <a:r>
              <a:rPr lang="en-CA" dirty="0" err="1" smtClean="0"/>
              <a:t>Purpura</a:t>
            </a:r>
            <a:r>
              <a:rPr lang="en-CA" dirty="0" smtClean="0"/>
              <a:t> (TTP)</a:t>
            </a:r>
            <a:endParaRPr lang="en-CA" dirty="0"/>
          </a:p>
        </p:txBody>
      </p:sp>
      <p:sp>
        <p:nvSpPr>
          <p:cNvPr id="3" name="Content Placeholder 2"/>
          <p:cNvSpPr>
            <a:spLocks noGrp="1"/>
          </p:cNvSpPr>
          <p:nvPr>
            <p:ph idx="1"/>
          </p:nvPr>
        </p:nvSpPr>
        <p:spPr>
          <a:xfrm>
            <a:off x="428596" y="1447800"/>
            <a:ext cx="8505092" cy="4800600"/>
          </a:xfrm>
        </p:spPr>
        <p:txBody>
          <a:bodyPr>
            <a:normAutofit fontScale="92500" lnSpcReduction="20000"/>
          </a:bodyPr>
          <a:lstStyle/>
          <a:p>
            <a:pPr>
              <a:buNone/>
            </a:pPr>
            <a:r>
              <a:rPr lang="en-CA" dirty="0" smtClean="0"/>
              <a:t>TTP is a manifestation of thrombocytopenia in which platelets aggregate to form occlusions affecting the small arteries and capillaries of the microcirculation.  The thrombi formed are composed mostly of platelets with minimal fibrin and red cells.  </a:t>
            </a:r>
          </a:p>
          <a:p>
            <a:pPr>
              <a:buNone/>
            </a:pPr>
            <a:endParaRPr lang="en-CA" dirty="0" smtClean="0"/>
          </a:p>
          <a:p>
            <a:pPr>
              <a:buNone/>
            </a:pPr>
            <a:r>
              <a:rPr lang="en-CA" i="1" dirty="0" smtClean="0"/>
              <a:t>Chronic relapsing TTP:</a:t>
            </a:r>
            <a:r>
              <a:rPr lang="en-CA" dirty="0" smtClean="0"/>
              <a:t> is a rare form more commonly seen in children </a:t>
            </a:r>
          </a:p>
          <a:p>
            <a:pPr>
              <a:buNone/>
            </a:pPr>
            <a:endParaRPr lang="en-CA" dirty="0" smtClean="0"/>
          </a:p>
          <a:p>
            <a:pPr>
              <a:buNone/>
            </a:pPr>
            <a:r>
              <a:rPr lang="en-CA" i="1" dirty="0" smtClean="0"/>
              <a:t>Acute idiopathic TTP:</a:t>
            </a:r>
            <a:r>
              <a:rPr lang="en-CA" dirty="0" smtClean="0"/>
              <a:t> more common, severe type that can rapidly become fatal.  </a:t>
            </a:r>
            <a:endParaRPr lang="en-CA"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TTP</a:t>
            </a:r>
            <a:endParaRPr lang="en-CA" dirty="0"/>
          </a:p>
        </p:txBody>
      </p:sp>
      <p:sp>
        <p:nvSpPr>
          <p:cNvPr id="3" name="Content Placeholder 2"/>
          <p:cNvSpPr>
            <a:spLocks noGrp="1"/>
          </p:cNvSpPr>
          <p:nvPr>
            <p:ph idx="1"/>
          </p:nvPr>
        </p:nvSpPr>
        <p:spPr>
          <a:xfrm>
            <a:off x="642910" y="1447800"/>
            <a:ext cx="8290778" cy="4800600"/>
          </a:xfrm>
        </p:spPr>
        <p:txBody>
          <a:bodyPr>
            <a:normAutofit lnSpcReduction="10000"/>
          </a:bodyPr>
          <a:lstStyle/>
          <a:p>
            <a:pPr>
              <a:buNone/>
            </a:pPr>
            <a:endParaRPr lang="en-CA" i="1" dirty="0" smtClean="0"/>
          </a:p>
          <a:p>
            <a:pPr>
              <a:buNone/>
            </a:pPr>
            <a:r>
              <a:rPr lang="en-CA" i="1" dirty="0" smtClean="0"/>
              <a:t>Chronic </a:t>
            </a:r>
            <a:r>
              <a:rPr lang="en-CA" i="1" dirty="0" smtClean="0"/>
              <a:t>relapsing TTP:</a:t>
            </a:r>
            <a:r>
              <a:rPr lang="en-CA" dirty="0" smtClean="0"/>
              <a:t> is a rare form more commonly seen in children </a:t>
            </a:r>
          </a:p>
          <a:p>
            <a:pPr>
              <a:buNone/>
            </a:pPr>
            <a:endParaRPr lang="en-CA" dirty="0" smtClean="0"/>
          </a:p>
          <a:p>
            <a:pPr>
              <a:buNone/>
            </a:pPr>
            <a:r>
              <a:rPr lang="en-CA" i="1" dirty="0" smtClean="0"/>
              <a:t>Acute idiopathic TTP:</a:t>
            </a:r>
            <a:r>
              <a:rPr lang="en-CA" dirty="0" smtClean="0"/>
              <a:t> more common, severe type that can rapidly become fatal. </a:t>
            </a:r>
            <a:r>
              <a:rPr lang="en-CA" dirty="0" smtClean="0"/>
              <a:t>Pts have severe thrombocytopenia, </a:t>
            </a:r>
            <a:r>
              <a:rPr lang="en-CA" dirty="0" err="1" smtClean="0"/>
              <a:t>hemolytic</a:t>
            </a:r>
            <a:r>
              <a:rPr lang="en-CA" dirty="0" smtClean="0"/>
              <a:t> anemia and develop signs of ischemia related to CNS involvement.</a:t>
            </a:r>
          </a:p>
          <a:p>
            <a:pPr>
              <a:buNone/>
            </a:pPr>
            <a:r>
              <a:rPr lang="en-CA" sz="1800" dirty="0" smtClean="0"/>
              <a:t>(McCance &amp; Huether, 2006)</a:t>
            </a:r>
            <a:r>
              <a:rPr lang="en-CA" dirty="0" smtClean="0"/>
              <a:t> </a:t>
            </a:r>
            <a:endParaRPr lang="en-CA" i="1" dirty="0" smtClean="0"/>
          </a:p>
          <a:p>
            <a:endParaRPr lang="en-C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References:</a:t>
            </a:r>
            <a:endParaRPr lang="en-CA" dirty="0"/>
          </a:p>
        </p:txBody>
      </p:sp>
      <p:sp>
        <p:nvSpPr>
          <p:cNvPr id="3" name="Content Placeholder 2"/>
          <p:cNvSpPr>
            <a:spLocks noGrp="1"/>
          </p:cNvSpPr>
          <p:nvPr>
            <p:ph idx="1"/>
          </p:nvPr>
        </p:nvSpPr>
        <p:spPr>
          <a:xfrm>
            <a:off x="500034" y="1214422"/>
            <a:ext cx="8433654" cy="5033978"/>
          </a:xfrm>
        </p:spPr>
        <p:txBody>
          <a:bodyPr>
            <a:normAutofit fontScale="92500" lnSpcReduction="20000"/>
          </a:bodyPr>
          <a:lstStyle/>
          <a:p>
            <a:pPr>
              <a:buNone/>
            </a:pPr>
            <a:r>
              <a:rPr lang="en-CA" sz="2000" dirty="0" err="1" smtClean="0"/>
              <a:t>MayoClinic</a:t>
            </a:r>
            <a:r>
              <a:rPr lang="en-CA" sz="2000" dirty="0" smtClean="0"/>
              <a:t> (2008). </a:t>
            </a:r>
            <a:r>
              <a:rPr lang="en-CA" sz="2000" i="1" dirty="0" smtClean="0"/>
              <a:t>Diseases and Conditions: Thrombocytopenia (low platelet count).</a:t>
            </a:r>
            <a:r>
              <a:rPr lang="en-CA" sz="2000" dirty="0" smtClean="0"/>
              <a:t> Retrieved </a:t>
            </a:r>
            <a:r>
              <a:rPr lang="en-CA" sz="2000" dirty="0" err="1" smtClean="0"/>
              <a:t>Febuary</a:t>
            </a:r>
            <a:r>
              <a:rPr lang="en-CA" sz="2000" dirty="0" smtClean="0"/>
              <a:t> 17</a:t>
            </a:r>
            <a:r>
              <a:rPr lang="en-CA" sz="2000" baseline="30000" dirty="0" smtClean="0"/>
              <a:t>th</a:t>
            </a:r>
            <a:r>
              <a:rPr lang="en-CA" sz="2000" dirty="0" smtClean="0"/>
              <a:t> 2009 from:</a:t>
            </a:r>
          </a:p>
          <a:p>
            <a:pPr>
              <a:buNone/>
            </a:pPr>
            <a:r>
              <a:rPr lang="en-CA" sz="2000" dirty="0" smtClean="0"/>
              <a:t>	http</a:t>
            </a:r>
            <a:r>
              <a:rPr lang="en-CA" sz="2000" dirty="0" smtClean="0"/>
              <a:t>://</a:t>
            </a:r>
            <a:r>
              <a:rPr lang="en-CA" sz="2000" dirty="0" smtClean="0"/>
              <a:t>www.mayoclinic.com/health/thrombocytopenia/DS00691/DSECTION=symptoms</a:t>
            </a:r>
          </a:p>
          <a:p>
            <a:pPr>
              <a:buNone/>
            </a:pPr>
            <a:endParaRPr lang="en-CA" sz="2000" dirty="0" smtClean="0"/>
          </a:p>
          <a:p>
            <a:pPr>
              <a:buNone/>
            </a:pPr>
            <a:r>
              <a:rPr lang="en-CA" sz="2000" dirty="0" smtClean="0"/>
              <a:t>McCance, K.L., &amp; Huether, S.E. (2006). </a:t>
            </a:r>
            <a:r>
              <a:rPr lang="en-CA" sz="2000" i="1" dirty="0" smtClean="0"/>
              <a:t>Pathophysiology: The Biologic Basis for Disease in Adults and </a:t>
            </a:r>
            <a:r>
              <a:rPr lang="en-CA" sz="2000" i="1" dirty="0" smtClean="0"/>
              <a:t>Children</a:t>
            </a:r>
            <a:r>
              <a:rPr lang="en-CA" sz="2000" dirty="0" smtClean="0"/>
              <a:t> </a:t>
            </a:r>
            <a:r>
              <a:rPr lang="en-CA" sz="2000" dirty="0" smtClean="0"/>
              <a:t>(5</a:t>
            </a:r>
            <a:r>
              <a:rPr lang="en-CA" sz="2000" baseline="30000" dirty="0" smtClean="0"/>
              <a:t>th</a:t>
            </a:r>
            <a:r>
              <a:rPr lang="en-CA" sz="2000" dirty="0" smtClean="0"/>
              <a:t> ed.).  St. Louis: Elsevier Mosby.</a:t>
            </a:r>
          </a:p>
          <a:p>
            <a:pPr>
              <a:buNone/>
            </a:pPr>
            <a:endParaRPr lang="en-CA" sz="2000" dirty="0" smtClean="0"/>
          </a:p>
          <a:p>
            <a:pPr>
              <a:buNone/>
            </a:pPr>
            <a:r>
              <a:rPr lang="en-CA" sz="2000" dirty="0" smtClean="0"/>
              <a:t>Merck (2005). </a:t>
            </a:r>
            <a:r>
              <a:rPr lang="en-CA" sz="2000" i="1" dirty="0" smtClean="0"/>
              <a:t>Thrombocytopenia</a:t>
            </a:r>
            <a:r>
              <a:rPr lang="en-CA" sz="2000" dirty="0" smtClean="0"/>
              <a:t>. Retrieved February 14</a:t>
            </a:r>
            <a:r>
              <a:rPr lang="en-CA" sz="2000" baseline="30000" dirty="0" smtClean="0"/>
              <a:t>th</a:t>
            </a:r>
            <a:r>
              <a:rPr lang="en-CA" sz="2000" dirty="0" smtClean="0"/>
              <a:t> 2009 from: http://</a:t>
            </a:r>
            <a:r>
              <a:rPr lang="en-CA" sz="2000" dirty="0" smtClean="0"/>
              <a:t>www.merck.com/mmpe/sec11/ch133/ch133f.html.</a:t>
            </a:r>
          </a:p>
          <a:p>
            <a:pPr>
              <a:buNone/>
            </a:pPr>
            <a:endParaRPr lang="en-CA" sz="2000" dirty="0" smtClean="0"/>
          </a:p>
          <a:p>
            <a:pPr>
              <a:buNone/>
            </a:pPr>
            <a:r>
              <a:rPr lang="en-CA" sz="2000" dirty="0" smtClean="0"/>
              <a:t>Merck (2005). </a:t>
            </a:r>
            <a:r>
              <a:rPr lang="en-CA" sz="2000" i="1" dirty="0" err="1" smtClean="0"/>
              <a:t>Polycethemia</a:t>
            </a:r>
            <a:r>
              <a:rPr lang="en-CA" sz="2000" i="1" dirty="0" smtClean="0"/>
              <a:t> Vera.</a:t>
            </a:r>
            <a:r>
              <a:rPr lang="en-CA" sz="2000" dirty="0" smtClean="0"/>
              <a:t> Retrieved February 14</a:t>
            </a:r>
            <a:r>
              <a:rPr lang="en-CA" sz="2000" baseline="30000" dirty="0" smtClean="0"/>
              <a:t>th</a:t>
            </a:r>
            <a:r>
              <a:rPr lang="en-CA" sz="2000" dirty="0" smtClean="0"/>
              <a:t> </a:t>
            </a:r>
            <a:r>
              <a:rPr lang="en-CA" sz="2000" dirty="0" smtClean="0"/>
              <a:t>2009 from: http://</a:t>
            </a:r>
            <a:r>
              <a:rPr lang="en-CA" sz="2000" dirty="0" smtClean="0"/>
              <a:t>www.merck.com/mmpe/sec11/ch141/ch141d.html.</a:t>
            </a:r>
          </a:p>
          <a:p>
            <a:pPr>
              <a:buNone/>
            </a:pPr>
            <a:endParaRPr lang="en-CA" sz="2000" dirty="0" smtClean="0"/>
          </a:p>
          <a:p>
            <a:pPr>
              <a:buNone/>
            </a:pPr>
            <a:r>
              <a:rPr lang="en-CA" sz="2000" dirty="0" smtClean="0"/>
              <a:t>Photo of RBC’s retrieved February 13</a:t>
            </a:r>
            <a:r>
              <a:rPr lang="en-CA" sz="2000" baseline="30000" dirty="0" smtClean="0"/>
              <a:t>th</a:t>
            </a:r>
            <a:r>
              <a:rPr lang="en-CA" sz="2000" dirty="0" smtClean="0"/>
              <a:t> 2009 </a:t>
            </a:r>
            <a:r>
              <a:rPr lang="en-CA" sz="2000" smtClean="0"/>
              <a:t>from: http</a:t>
            </a:r>
            <a:r>
              <a:rPr lang="en-CA" sz="2000" dirty="0" smtClean="0"/>
              <a:t>://www.internetphotos.net/red-blood-cells-photo.html</a:t>
            </a:r>
            <a:endParaRPr lang="en-CA"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smtClean="0"/>
              <a:t>Polycythemia</a:t>
            </a:r>
            <a:endParaRPr lang="en-CA" dirty="0"/>
          </a:p>
        </p:txBody>
      </p:sp>
      <p:sp>
        <p:nvSpPr>
          <p:cNvPr id="3" name="Content Placeholder 2"/>
          <p:cNvSpPr>
            <a:spLocks noGrp="1"/>
          </p:cNvSpPr>
          <p:nvPr>
            <p:ph idx="1"/>
          </p:nvPr>
        </p:nvSpPr>
        <p:spPr>
          <a:xfrm>
            <a:off x="642910" y="1447800"/>
            <a:ext cx="8290778" cy="4800600"/>
          </a:xfrm>
        </p:spPr>
        <p:txBody>
          <a:bodyPr>
            <a:normAutofit/>
          </a:bodyPr>
          <a:lstStyle/>
          <a:p>
            <a:endParaRPr lang="en-CA" dirty="0" smtClean="0"/>
          </a:p>
          <a:p>
            <a:pPr>
              <a:buNone/>
            </a:pPr>
            <a:r>
              <a:rPr lang="en-CA" dirty="0" smtClean="0"/>
              <a:t>  </a:t>
            </a:r>
            <a:r>
              <a:rPr lang="en-CA" dirty="0" err="1" smtClean="0"/>
              <a:t>Polycythemia</a:t>
            </a:r>
            <a:r>
              <a:rPr lang="en-CA" dirty="0" smtClean="0"/>
              <a:t> is an increase in RBC production (</a:t>
            </a:r>
            <a:r>
              <a:rPr lang="en-CA" dirty="0" err="1" smtClean="0"/>
              <a:t>erythrocytosis</a:t>
            </a:r>
            <a:r>
              <a:rPr lang="en-CA" dirty="0" smtClean="0"/>
              <a:t>) and can be relative or absolute (McCance &amp; Huether, 2006). This  causes the blood to become more viscous and can predispose a patient to thrombosis (Merck, 2005).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normAutofit lnSpcReduction="10000"/>
          </a:bodyPr>
          <a:lstStyle/>
          <a:p>
            <a:r>
              <a:rPr lang="en-CA" b="1" i="1" dirty="0" smtClean="0"/>
              <a:t>Relative </a:t>
            </a:r>
            <a:r>
              <a:rPr lang="en-CA" b="1" i="1" dirty="0" err="1" smtClean="0"/>
              <a:t>P</a:t>
            </a:r>
            <a:r>
              <a:rPr lang="en-CA" b="1" i="1" dirty="0" err="1" smtClean="0"/>
              <a:t>olycythemia</a:t>
            </a:r>
            <a:r>
              <a:rPr lang="en-CA" i="1" dirty="0" smtClean="0"/>
              <a:t>: </a:t>
            </a:r>
            <a:r>
              <a:rPr lang="en-CA" dirty="0" smtClean="0"/>
              <a:t>is a temporary condition related to dehydration.  It typically affects obese, hypertensive </a:t>
            </a:r>
            <a:r>
              <a:rPr lang="en-CA" dirty="0" smtClean="0"/>
              <a:t>individuals </a:t>
            </a:r>
            <a:r>
              <a:rPr lang="en-CA" dirty="0" smtClean="0"/>
              <a:t>but can be corrected with adequate fluid </a:t>
            </a:r>
            <a:r>
              <a:rPr lang="en-CA" dirty="0" smtClean="0"/>
              <a:t>resuscitation</a:t>
            </a:r>
          </a:p>
          <a:p>
            <a:endParaRPr lang="en-CA" dirty="0" smtClean="0"/>
          </a:p>
          <a:p>
            <a:r>
              <a:rPr lang="en-CA" b="1" i="1" dirty="0" smtClean="0"/>
              <a:t>Absolute </a:t>
            </a:r>
            <a:r>
              <a:rPr lang="en-CA" b="1" i="1" dirty="0" err="1" smtClean="0"/>
              <a:t>Polycythemia</a:t>
            </a:r>
            <a:r>
              <a:rPr lang="en-CA" i="1" dirty="0" smtClean="0"/>
              <a:t>:</a:t>
            </a:r>
            <a:r>
              <a:rPr lang="en-CA" dirty="0" smtClean="0"/>
              <a:t> is a chronic condition that results from abnormal bone marrow stem cells.  It can be </a:t>
            </a:r>
            <a:r>
              <a:rPr lang="en-CA" i="1" dirty="0" smtClean="0"/>
              <a:t>primary</a:t>
            </a:r>
            <a:r>
              <a:rPr lang="en-CA" dirty="0" smtClean="0"/>
              <a:t> (also known as </a:t>
            </a:r>
            <a:r>
              <a:rPr lang="en-CA" i="1" dirty="0" err="1" smtClean="0"/>
              <a:t>Polycethemia</a:t>
            </a:r>
            <a:r>
              <a:rPr lang="en-CA" i="1" dirty="0" smtClean="0"/>
              <a:t> Vera</a:t>
            </a:r>
            <a:r>
              <a:rPr lang="en-CA" dirty="0" smtClean="0"/>
              <a:t>) or </a:t>
            </a:r>
            <a:r>
              <a:rPr lang="en-CA" i="1" dirty="0" smtClean="0"/>
              <a:t>secondary.</a:t>
            </a:r>
            <a:endParaRPr lang="en-CA" i="1" dirty="0" smtClean="0"/>
          </a:p>
          <a:p>
            <a:pPr>
              <a:buNone/>
            </a:pPr>
            <a:r>
              <a:rPr lang="en-CA" sz="1900" dirty="0" smtClean="0"/>
              <a:t>(McCance &amp; Huether, 2006)</a:t>
            </a:r>
            <a:endParaRPr lang="en-CA" sz="1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normAutofit lnSpcReduction="10000"/>
          </a:bodyPr>
          <a:lstStyle/>
          <a:p>
            <a:r>
              <a:rPr lang="en-CA" i="1" dirty="0" err="1" smtClean="0"/>
              <a:t>Polycythemia</a:t>
            </a:r>
            <a:r>
              <a:rPr lang="en-CA" i="1" dirty="0" smtClean="0"/>
              <a:t> Vera </a:t>
            </a:r>
            <a:r>
              <a:rPr lang="en-CA" dirty="0" smtClean="0"/>
              <a:t>(PV) is a chronic non malignant condition characterized by an increased production of RBC’s, WBC’s and platelets.  RBC production increases independently of </a:t>
            </a:r>
            <a:r>
              <a:rPr lang="en-CA" dirty="0" err="1" smtClean="0"/>
              <a:t>erythroipoietin</a:t>
            </a:r>
            <a:r>
              <a:rPr lang="en-CA" dirty="0" smtClean="0"/>
              <a:t>.  Blood volume expands, becomes more viscous and has the potential to cause a thrombus.  Platelet dysfunction may occur and increase the risk of bleeding.  Depending on treatment PV can transform into acute Leukemia.</a:t>
            </a:r>
          </a:p>
          <a:p>
            <a:pPr>
              <a:buNone/>
            </a:pPr>
            <a:r>
              <a:rPr lang="en-CA" sz="1800" dirty="0" smtClean="0"/>
              <a:t>(Merck, 2005)</a:t>
            </a:r>
            <a:endParaRPr lang="en-CA"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285728"/>
            <a:ext cx="8290778" cy="5962672"/>
          </a:xfrm>
        </p:spPr>
        <p:txBody>
          <a:bodyPr>
            <a:normAutofit lnSpcReduction="10000"/>
          </a:bodyPr>
          <a:lstStyle/>
          <a:p>
            <a:pPr>
              <a:buNone/>
            </a:pPr>
            <a:r>
              <a:rPr lang="en-CA" sz="2800" dirty="0" smtClean="0">
                <a:solidFill>
                  <a:srgbClr val="FF0000"/>
                </a:solidFill>
              </a:rPr>
              <a:t>Criteria for Diagnosis of </a:t>
            </a:r>
            <a:r>
              <a:rPr lang="en-CA" sz="2800" dirty="0" err="1" smtClean="0">
                <a:solidFill>
                  <a:srgbClr val="FF0000"/>
                </a:solidFill>
              </a:rPr>
              <a:t>Polycythemia</a:t>
            </a:r>
            <a:r>
              <a:rPr lang="en-CA" sz="2800" dirty="0" smtClean="0">
                <a:solidFill>
                  <a:srgbClr val="FF0000"/>
                </a:solidFill>
              </a:rPr>
              <a:t> </a:t>
            </a:r>
            <a:r>
              <a:rPr lang="en-CA" sz="2800" dirty="0" smtClean="0">
                <a:solidFill>
                  <a:srgbClr val="FF0000"/>
                </a:solidFill>
              </a:rPr>
              <a:t>Vera</a:t>
            </a:r>
          </a:p>
          <a:p>
            <a:pPr>
              <a:buNone/>
            </a:pPr>
            <a:r>
              <a:rPr lang="en-CA" sz="2800" dirty="0" smtClean="0"/>
              <a:t>	</a:t>
            </a:r>
            <a:r>
              <a:rPr lang="en-CA" sz="2800" dirty="0" err="1" smtClean="0"/>
              <a:t>Erythrocytosis</a:t>
            </a:r>
            <a:r>
              <a:rPr lang="en-CA" sz="2800" dirty="0" smtClean="0"/>
              <a:t>, absence of secondary </a:t>
            </a:r>
            <a:r>
              <a:rPr lang="en-CA" sz="2800" dirty="0" err="1" smtClean="0"/>
              <a:t>polycythemia</a:t>
            </a:r>
            <a:r>
              <a:rPr lang="en-CA" sz="2800" dirty="0" smtClean="0"/>
              <a:t>, and characteristic bone marrow changes (</a:t>
            </a:r>
            <a:r>
              <a:rPr lang="en-CA" sz="2800" dirty="0" err="1" smtClean="0"/>
              <a:t>panmyelosis</a:t>
            </a:r>
            <a:r>
              <a:rPr lang="en-CA" sz="2800" dirty="0" smtClean="0"/>
              <a:t>, </a:t>
            </a:r>
            <a:r>
              <a:rPr lang="en-CA" sz="2800" dirty="0" smtClean="0"/>
              <a:t>enlarged </a:t>
            </a:r>
            <a:r>
              <a:rPr lang="en-CA" sz="2800" dirty="0" err="1" smtClean="0"/>
              <a:t>megakaryocytes</a:t>
            </a:r>
            <a:r>
              <a:rPr lang="en-CA" sz="2800" dirty="0" smtClean="0"/>
              <a:t> </a:t>
            </a:r>
            <a:r>
              <a:rPr lang="en-CA" sz="2800" dirty="0" smtClean="0"/>
              <a:t>with clumping)</a:t>
            </a:r>
          </a:p>
          <a:p>
            <a:pPr>
              <a:buNone/>
            </a:pPr>
            <a:r>
              <a:rPr lang="en-CA" sz="2600" dirty="0" smtClean="0"/>
              <a:t>Plus any </a:t>
            </a:r>
            <a:r>
              <a:rPr lang="en-CA" sz="2600" dirty="0" smtClean="0"/>
              <a:t>of the following:</a:t>
            </a:r>
          </a:p>
          <a:p>
            <a:r>
              <a:rPr lang="en-CA" sz="2600" dirty="0" err="1" smtClean="0"/>
              <a:t>Splenomegaly</a:t>
            </a:r>
            <a:endParaRPr lang="en-CA" sz="2600" dirty="0" smtClean="0"/>
          </a:p>
          <a:p>
            <a:r>
              <a:rPr lang="en-CA" sz="2600" dirty="0" smtClean="0"/>
              <a:t>Plasma erythropoietin level &lt; 4 </a:t>
            </a:r>
            <a:r>
              <a:rPr lang="en-CA" sz="2600" dirty="0" err="1" smtClean="0"/>
              <a:t>mUnits</a:t>
            </a:r>
            <a:r>
              <a:rPr lang="en-CA" sz="2600" dirty="0" smtClean="0"/>
              <a:t>/</a:t>
            </a:r>
            <a:r>
              <a:rPr lang="en-CA" sz="2600" dirty="0" err="1" smtClean="0"/>
              <a:t>mL</a:t>
            </a:r>
            <a:endParaRPr lang="en-CA" sz="2600" dirty="0" smtClean="0"/>
          </a:p>
          <a:p>
            <a:r>
              <a:rPr lang="en-CA" sz="2600" dirty="0" smtClean="0"/>
              <a:t>Platelet count &gt; 400,000 </a:t>
            </a:r>
            <a:r>
              <a:rPr lang="el-GR" sz="2600" dirty="0" smtClean="0"/>
              <a:t>μ</a:t>
            </a:r>
            <a:r>
              <a:rPr lang="en-CA" sz="2600" dirty="0" smtClean="0"/>
              <a:t>L</a:t>
            </a:r>
          </a:p>
          <a:p>
            <a:r>
              <a:rPr lang="en-CA" sz="2600" dirty="0" smtClean="0"/>
              <a:t>Positive endogenous colonies</a:t>
            </a:r>
          </a:p>
          <a:p>
            <a:r>
              <a:rPr lang="en-CA" sz="2600" dirty="0" smtClean="0"/>
              <a:t>In the absence of infection, </a:t>
            </a:r>
            <a:r>
              <a:rPr lang="en-CA" sz="2600" dirty="0" err="1" smtClean="0"/>
              <a:t>neutrophil</a:t>
            </a:r>
            <a:r>
              <a:rPr lang="en-CA" sz="2600" dirty="0" smtClean="0"/>
              <a:t> count &gt; 10,000/</a:t>
            </a:r>
            <a:r>
              <a:rPr lang="el-GR" sz="2600" dirty="0" smtClean="0"/>
              <a:t>μ</a:t>
            </a:r>
            <a:r>
              <a:rPr lang="en-CA" sz="2600" dirty="0" smtClean="0"/>
              <a:t>L</a:t>
            </a:r>
          </a:p>
          <a:p>
            <a:r>
              <a:rPr lang="en-CA" sz="2600" dirty="0" smtClean="0"/>
              <a:t>A </a:t>
            </a:r>
            <a:r>
              <a:rPr lang="en-CA" sz="2600" dirty="0" err="1" smtClean="0"/>
              <a:t>clonal</a:t>
            </a:r>
            <a:r>
              <a:rPr lang="en-CA" sz="2600" dirty="0" smtClean="0"/>
              <a:t> cytogenetic abnormality in the marrow</a:t>
            </a:r>
          </a:p>
          <a:p>
            <a:pPr>
              <a:buNone/>
            </a:pPr>
            <a:r>
              <a:rPr lang="en-CA" sz="1800" dirty="0" smtClean="0"/>
              <a:t>(Merck, 2005).</a:t>
            </a:r>
            <a:endParaRPr lang="en-CA"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714356"/>
            <a:ext cx="8290778" cy="5534044"/>
          </a:xfrm>
        </p:spPr>
        <p:txBody>
          <a:bodyPr>
            <a:normAutofit fontScale="85000" lnSpcReduction="10000"/>
          </a:bodyPr>
          <a:lstStyle/>
          <a:p>
            <a:pPr>
              <a:buNone/>
            </a:pPr>
            <a:r>
              <a:rPr lang="en-CA" i="1" dirty="0" smtClean="0"/>
              <a:t>Secondary </a:t>
            </a:r>
            <a:r>
              <a:rPr lang="en-CA" i="1" dirty="0" err="1" smtClean="0"/>
              <a:t>Polycythemia</a:t>
            </a:r>
            <a:r>
              <a:rPr lang="en-CA" dirty="0" smtClean="0"/>
              <a:t> is more common and is caused by an increase in erythropoietin.  This increase in erythropoietin can be caused by an erythropoietin-secreting tumour or as a normal physiological response to chronic hypoxia such as: </a:t>
            </a:r>
          </a:p>
          <a:p>
            <a:endParaRPr lang="en-CA" dirty="0" smtClean="0"/>
          </a:p>
          <a:p>
            <a:r>
              <a:rPr lang="en-CA" dirty="0" smtClean="0"/>
              <a:t>lung disease (COPD), </a:t>
            </a:r>
          </a:p>
          <a:p>
            <a:r>
              <a:rPr lang="en-CA" dirty="0" smtClean="0"/>
              <a:t>high </a:t>
            </a:r>
            <a:r>
              <a:rPr lang="en-CA" dirty="0" smtClean="0"/>
              <a:t>altitude</a:t>
            </a:r>
            <a:r>
              <a:rPr lang="en-CA" dirty="0" smtClean="0"/>
              <a:t>,</a:t>
            </a:r>
          </a:p>
          <a:p>
            <a:r>
              <a:rPr lang="en-CA" dirty="0" smtClean="0"/>
              <a:t> </a:t>
            </a:r>
            <a:r>
              <a:rPr lang="en-CA" dirty="0" err="1" smtClean="0"/>
              <a:t>intracardiac</a:t>
            </a:r>
            <a:r>
              <a:rPr lang="en-CA" dirty="0" smtClean="0"/>
              <a:t> shunts</a:t>
            </a:r>
            <a:r>
              <a:rPr lang="en-CA" dirty="0" smtClean="0"/>
              <a:t>,</a:t>
            </a:r>
          </a:p>
          <a:p>
            <a:r>
              <a:rPr lang="en-CA" dirty="0" smtClean="0"/>
              <a:t> </a:t>
            </a:r>
            <a:r>
              <a:rPr lang="en-CA" dirty="0" smtClean="0"/>
              <a:t>hypoventilation syndromes</a:t>
            </a:r>
            <a:r>
              <a:rPr lang="en-CA" dirty="0" smtClean="0"/>
              <a:t>,</a:t>
            </a:r>
          </a:p>
          <a:p>
            <a:r>
              <a:rPr lang="en-CA" dirty="0" smtClean="0"/>
              <a:t> </a:t>
            </a:r>
            <a:r>
              <a:rPr lang="en-CA" dirty="0" smtClean="0"/>
              <a:t>abnormal </a:t>
            </a:r>
            <a:r>
              <a:rPr lang="en-CA" dirty="0" err="1" smtClean="0"/>
              <a:t>Hb</a:t>
            </a:r>
            <a:r>
              <a:rPr lang="en-CA" dirty="0" smtClean="0"/>
              <a:t>, </a:t>
            </a:r>
            <a:endParaRPr lang="en-CA" dirty="0" smtClean="0"/>
          </a:p>
          <a:p>
            <a:r>
              <a:rPr lang="en-CA" dirty="0" smtClean="0"/>
              <a:t>smoking-induced </a:t>
            </a:r>
            <a:r>
              <a:rPr lang="en-CA" dirty="0" err="1" smtClean="0"/>
              <a:t>carboxyhemoglobinemia</a:t>
            </a:r>
            <a:endParaRPr lang="en-CA" dirty="0" smtClean="0"/>
          </a:p>
          <a:p>
            <a:pPr>
              <a:buNone/>
            </a:pPr>
            <a:r>
              <a:rPr lang="en-CA" sz="1800" dirty="0" smtClean="0"/>
              <a:t>(Merck, 2005).</a:t>
            </a:r>
            <a:endParaRPr lang="en-CA" sz="19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Thrombocytopenia</a:t>
            </a:r>
            <a:endParaRPr lang="en-CA" dirty="0"/>
          </a:p>
        </p:txBody>
      </p:sp>
      <p:sp>
        <p:nvSpPr>
          <p:cNvPr id="3" name="Content Placeholder 2"/>
          <p:cNvSpPr>
            <a:spLocks noGrp="1"/>
          </p:cNvSpPr>
          <p:nvPr>
            <p:ph idx="1"/>
          </p:nvPr>
        </p:nvSpPr>
        <p:spPr>
          <a:xfrm>
            <a:off x="571472" y="1285860"/>
            <a:ext cx="8362216" cy="4800600"/>
          </a:xfrm>
        </p:spPr>
        <p:txBody>
          <a:bodyPr>
            <a:normAutofit lnSpcReduction="10000"/>
          </a:bodyPr>
          <a:lstStyle/>
          <a:p>
            <a:pPr>
              <a:buNone/>
            </a:pPr>
            <a:r>
              <a:rPr lang="en-CA" dirty="0" smtClean="0"/>
              <a:t>Thrombocytopenia is a platelet count below 100,000/mm3 of blood. As the platelet count drops the risk of hemorrhage increases.  Spontaneous bleeding can occur with a count less than 15,000.  In an individual with a count less than 10,000 severe bleeding can occur and can be fatal if it occurs in the GI tract, Respiratory system or the CNS.</a:t>
            </a:r>
          </a:p>
          <a:p>
            <a:pPr>
              <a:buNone/>
            </a:pPr>
            <a:endParaRPr lang="en-CA" sz="1800" dirty="0" smtClean="0"/>
          </a:p>
          <a:p>
            <a:pPr>
              <a:buNone/>
            </a:pPr>
            <a:r>
              <a:rPr lang="en-CA" sz="1800" dirty="0" smtClean="0"/>
              <a:t>(McCance and Huether, 2006)</a:t>
            </a:r>
            <a:endParaRPr lang="en-CA"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72132" y="1066800"/>
            <a:ext cx="3286148" cy="5005406"/>
          </a:xfrm>
        </p:spPr>
        <p:txBody>
          <a:bodyPr/>
          <a:lstStyle/>
          <a:p>
            <a:r>
              <a:rPr lang="en-CA" dirty="0" smtClean="0"/>
              <a:t>Spontaneous bleeding can result in petechiae, ecchymoses, large purpuric spots, or bleeding from mucous membranes (McCance and Huether, 2006).  It can also cause blood in urine, stool and prolonged and heavy menses.   The can also be prolonged bleeding with any cut or profuse bleeding with surgery or procedure (MayoClinic,2008). </a:t>
            </a:r>
            <a:endParaRPr lang="en-CA" dirty="0"/>
          </a:p>
        </p:txBody>
      </p:sp>
      <p:sp>
        <p:nvSpPr>
          <p:cNvPr id="6" name="Text Placeholder 5"/>
          <p:cNvSpPr>
            <a:spLocks noGrp="1"/>
          </p:cNvSpPr>
          <p:nvPr>
            <p:ph type="body" sz="half" idx="2"/>
          </p:nvPr>
        </p:nvSpPr>
        <p:spPr>
          <a:xfrm>
            <a:off x="838200" y="4857760"/>
            <a:ext cx="4419600" cy="704840"/>
          </a:xfrm>
        </p:spPr>
        <p:txBody>
          <a:bodyPr/>
          <a:lstStyle/>
          <a:p>
            <a:r>
              <a:rPr lang="en-CA" dirty="0" smtClean="0">
                <a:solidFill>
                  <a:schemeClr val="tx1"/>
                </a:solidFill>
              </a:rPr>
              <a:t>Petechiae (taken from MayoClinic.com)</a:t>
            </a:r>
            <a:endParaRPr lang="en-CA" dirty="0">
              <a:solidFill>
                <a:schemeClr val="tx1"/>
              </a:solidFill>
            </a:endParaRPr>
          </a:p>
        </p:txBody>
      </p:sp>
      <p:pic>
        <p:nvPicPr>
          <p:cNvPr id="17410" name="Picture 2" descr="Photograph showing petechiae"/>
          <p:cNvPicPr>
            <a:picLocks noGrp="1" noChangeAspect="1" noChangeArrowheads="1"/>
          </p:cNvPicPr>
          <p:nvPr>
            <p:ph type="pic" idx="1"/>
          </p:nvPr>
        </p:nvPicPr>
        <p:blipFill>
          <a:blip r:embed="rId2"/>
          <a:srcRect t="32328" b="32328"/>
          <a:stretch>
            <a:fillRect/>
          </a:stretch>
        </p:blipFill>
        <p:spPr bwMode="auto">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500034" y="500042"/>
            <a:ext cx="8433654" cy="5929354"/>
          </a:xfrm>
        </p:spPr>
        <p:txBody>
          <a:bodyPr/>
          <a:lstStyle/>
          <a:p>
            <a:pPr>
              <a:buNone/>
            </a:pPr>
            <a:r>
              <a:rPr lang="en-CA" dirty="0" smtClean="0"/>
              <a:t>Thrombocytopenia can occur due to immunologic and </a:t>
            </a:r>
            <a:r>
              <a:rPr lang="en-CA" dirty="0" err="1" smtClean="0"/>
              <a:t>nonimmunologic</a:t>
            </a:r>
            <a:r>
              <a:rPr lang="en-CA" dirty="0" smtClean="0"/>
              <a:t> causes.  </a:t>
            </a:r>
          </a:p>
          <a:p>
            <a:pPr>
              <a:buNone/>
            </a:pPr>
            <a:endParaRPr lang="en-CA" dirty="0" smtClean="0"/>
          </a:p>
          <a:p>
            <a:pPr>
              <a:buNone/>
            </a:pPr>
            <a:r>
              <a:rPr lang="en-CA" dirty="0" smtClean="0"/>
              <a:t>Immunologic causes include:</a:t>
            </a:r>
          </a:p>
          <a:p>
            <a:pPr lvl="1"/>
            <a:r>
              <a:rPr lang="en-CA" dirty="0" smtClean="0"/>
              <a:t>Immune thrombocytopenic </a:t>
            </a:r>
            <a:r>
              <a:rPr lang="en-CA" dirty="0" err="1" smtClean="0"/>
              <a:t>purpura</a:t>
            </a:r>
            <a:r>
              <a:rPr lang="en-CA" dirty="0" smtClean="0"/>
              <a:t> (ITP)</a:t>
            </a:r>
          </a:p>
          <a:p>
            <a:pPr lvl="1"/>
            <a:r>
              <a:rPr lang="en-CA" dirty="0" smtClean="0"/>
              <a:t>Post blood transfusion</a:t>
            </a:r>
          </a:p>
          <a:p>
            <a:pPr lvl="1"/>
            <a:r>
              <a:rPr lang="en-CA" dirty="0" smtClean="0"/>
              <a:t>Viral infection (HIV, EBV, CMV, rubella)</a:t>
            </a:r>
          </a:p>
          <a:p>
            <a:pPr lvl="1"/>
            <a:r>
              <a:rPr lang="en-CA" dirty="0" smtClean="0"/>
              <a:t>Connective tissue (SLE) or </a:t>
            </a:r>
            <a:r>
              <a:rPr lang="en-CA" dirty="0" err="1" smtClean="0"/>
              <a:t>lymphoproliferative</a:t>
            </a:r>
            <a:r>
              <a:rPr lang="en-CA" dirty="0" smtClean="0"/>
              <a:t> diseases</a:t>
            </a:r>
          </a:p>
          <a:p>
            <a:pPr lvl="1">
              <a:buNone/>
            </a:pPr>
            <a:endParaRPr lang="en-CA" dirty="0" smtClean="0"/>
          </a:p>
          <a:p>
            <a:endParaRPr lang="en-C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1513</TotalTime>
  <Words>676</Words>
  <Application>Microsoft Office PowerPoint</Application>
  <PresentationFormat>On-screen Show (4:3)</PresentationFormat>
  <Paragraphs>77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Solstice</vt:lpstr>
      <vt:lpstr>   Polycythemia</vt:lpstr>
      <vt:lpstr>Polycythemia</vt:lpstr>
      <vt:lpstr>Slide 3</vt:lpstr>
      <vt:lpstr>Slide 4</vt:lpstr>
      <vt:lpstr>Slide 5</vt:lpstr>
      <vt:lpstr>Slide 6</vt:lpstr>
      <vt:lpstr>Thrombocytopenia</vt:lpstr>
      <vt:lpstr>Spontaneous bleeding can result in petechiae, ecchymoses, large purpuric spots, or bleeding from mucous membranes (McCance and Huether, 2006).  It can also cause blood in urine, stool and prolonged and heavy menses.   The can also be prolonged bleeding with any cut or profuse bleeding with surgery or procedure (MayoClinic,2008). </vt:lpstr>
      <vt:lpstr>Slide 9</vt:lpstr>
      <vt:lpstr>Slide 10</vt:lpstr>
      <vt:lpstr>Immune Thrombocytopenic Purpura (ITP)</vt:lpstr>
      <vt:lpstr>Thrombotic Thrombocytopenic Purpura (TTP)</vt:lpstr>
      <vt:lpstr>TTP</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Polycythemia Myeloproliferative RBC Disorder</dc:title>
  <dc:creator>Melanie</dc:creator>
  <cp:lastModifiedBy>Melanie</cp:lastModifiedBy>
  <cp:revision>32</cp:revision>
  <dcterms:created xsi:type="dcterms:W3CDTF">2009-02-16T19:06:44Z</dcterms:created>
  <dcterms:modified xsi:type="dcterms:W3CDTF">2009-02-17T20:20:38Z</dcterms:modified>
</cp:coreProperties>
</file>