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98" r:id="rId2"/>
    <p:sldId id="312" r:id="rId3"/>
    <p:sldId id="359" r:id="rId4"/>
    <p:sldId id="353" r:id="rId5"/>
    <p:sldId id="354" r:id="rId6"/>
    <p:sldId id="351" r:id="rId7"/>
    <p:sldId id="336" r:id="rId8"/>
    <p:sldId id="337" r:id="rId9"/>
    <p:sldId id="343" r:id="rId10"/>
    <p:sldId id="342" r:id="rId11"/>
    <p:sldId id="341" r:id="rId12"/>
    <p:sldId id="344" r:id="rId13"/>
    <p:sldId id="349" r:id="rId14"/>
    <p:sldId id="348" r:id="rId15"/>
    <p:sldId id="299" r:id="rId16"/>
    <p:sldId id="304" r:id="rId17"/>
    <p:sldId id="305" r:id="rId18"/>
    <p:sldId id="307" r:id="rId19"/>
    <p:sldId id="311" r:id="rId20"/>
    <p:sldId id="362" r:id="rId21"/>
    <p:sldId id="361" r:id="rId22"/>
    <p:sldId id="263" r:id="rId23"/>
    <p:sldId id="264" r:id="rId24"/>
    <p:sldId id="266" r:id="rId25"/>
    <p:sldId id="267" r:id="rId26"/>
    <p:sldId id="269" r:id="rId27"/>
    <p:sldId id="270" r:id="rId28"/>
    <p:sldId id="325" r:id="rId29"/>
    <p:sldId id="271" r:id="rId30"/>
    <p:sldId id="355" r:id="rId31"/>
    <p:sldId id="356" r:id="rId32"/>
    <p:sldId id="317" r:id="rId33"/>
    <p:sldId id="326" r:id="rId34"/>
    <p:sldId id="318" r:id="rId35"/>
    <p:sldId id="339" r:id="rId3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uE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79" d="100"/>
          <a:sy n="79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B7D2C-19CF-4261-A65F-2D68D5FC77A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s-ES_tradnl"/>
        </a:p>
      </dgm:t>
    </dgm:pt>
    <dgm:pt modelId="{AFB9E3CF-70CE-4D68-B795-FCD7D16C6B87}">
      <dgm:prSet custT="1"/>
      <dgm:spPr/>
      <dgm:t>
        <a:bodyPr/>
        <a:lstStyle/>
        <a:p>
          <a:pPr algn="ctr" rtl="0"/>
          <a:r>
            <a:rPr lang="es-ES_tradnl" sz="2000" b="1" dirty="0" smtClean="0"/>
            <a:t>DESAFIOS GLOBALES EN LA EDUCACIÓN</a:t>
          </a:r>
          <a:endParaRPr lang="es-ES_tradnl" sz="2000" b="1" dirty="0"/>
        </a:p>
      </dgm:t>
    </dgm:pt>
    <dgm:pt modelId="{B620873E-45DF-412C-8214-DCFBFF535E88}" type="parTrans" cxnId="{A13B16EE-1A28-4989-9C8F-F788C5A0826D}">
      <dgm:prSet/>
      <dgm:spPr/>
      <dgm:t>
        <a:bodyPr/>
        <a:lstStyle/>
        <a:p>
          <a:endParaRPr lang="es-ES_tradnl"/>
        </a:p>
      </dgm:t>
    </dgm:pt>
    <dgm:pt modelId="{494198C3-B667-47D8-ABB9-025E9263BF36}" type="sibTrans" cxnId="{A13B16EE-1A28-4989-9C8F-F788C5A0826D}">
      <dgm:prSet/>
      <dgm:spPr/>
      <dgm:t>
        <a:bodyPr/>
        <a:lstStyle/>
        <a:p>
          <a:endParaRPr lang="es-ES_tradnl"/>
        </a:p>
      </dgm:t>
    </dgm:pt>
    <dgm:pt modelId="{B9CD3AB8-1020-4B9E-AA4E-0077FC4C93DB}" type="pres">
      <dgm:prSet presAssocID="{076B7D2C-19CF-4261-A65F-2D68D5FC77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EA0F99C-B75E-4E21-935A-A32D46A40F7C}" type="pres">
      <dgm:prSet presAssocID="{AFB9E3CF-70CE-4D68-B795-FCD7D16C6B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D3CBB4B-DBF8-4D56-8523-A20B3F0BDDF5}" type="presOf" srcId="{AFB9E3CF-70CE-4D68-B795-FCD7D16C6B87}" destId="{FEA0F99C-B75E-4E21-935A-A32D46A40F7C}" srcOrd="0" destOrd="0" presId="urn:microsoft.com/office/officeart/2005/8/layout/vList2"/>
    <dgm:cxn modelId="{A13B16EE-1A28-4989-9C8F-F788C5A0826D}" srcId="{076B7D2C-19CF-4261-A65F-2D68D5FC77A2}" destId="{AFB9E3CF-70CE-4D68-B795-FCD7D16C6B87}" srcOrd="0" destOrd="0" parTransId="{B620873E-45DF-412C-8214-DCFBFF535E88}" sibTransId="{494198C3-B667-47D8-ABB9-025E9263BF36}"/>
    <dgm:cxn modelId="{0D13CBB2-9B6C-470A-AD12-97A377261D67}" type="presOf" srcId="{076B7D2C-19CF-4261-A65F-2D68D5FC77A2}" destId="{B9CD3AB8-1020-4B9E-AA4E-0077FC4C93DB}" srcOrd="0" destOrd="0" presId="urn:microsoft.com/office/officeart/2005/8/layout/vList2"/>
    <dgm:cxn modelId="{1997980A-77E5-42DA-8D70-B428A29BCA72}" type="presParOf" srcId="{B9CD3AB8-1020-4B9E-AA4E-0077FC4C93DB}" destId="{FEA0F99C-B75E-4E21-935A-A32D46A40F7C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B66C6-F262-464B-BD99-029534423D84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5D483-8AB9-47D0-A672-DB348B7D1EB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AAFF2-B1C6-428F-9386-9889C8944071}" type="slidenum">
              <a:rPr lang="es-ES"/>
              <a:pPr/>
              <a:t>1</a:t>
            </a:fld>
            <a:endParaRPr lang="es-E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F476C-AD88-4A98-8692-DD0C98A8B812}" type="slidenum">
              <a:rPr lang="es-ES"/>
              <a:pPr/>
              <a:t>15</a:t>
            </a:fld>
            <a:endParaRPr lang="es-E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7B102-210B-4F3A-91CD-FE79461B6600}" type="slidenum">
              <a:rPr lang="es-ES"/>
              <a:pPr/>
              <a:t>16</a:t>
            </a:fld>
            <a:endParaRPr lang="es-E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14690-9384-438A-A7A9-C7DDB1B282EC}" type="slidenum">
              <a:rPr lang="es-ES"/>
              <a:pPr/>
              <a:t>17</a:t>
            </a:fld>
            <a:endParaRPr lang="es-E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57FCC-1F17-4344-93CA-F371A3846961}" type="slidenum">
              <a:rPr lang="es-ES"/>
              <a:pPr/>
              <a:t>18</a:t>
            </a:fld>
            <a:endParaRPr lang="es-E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F55A4-5981-4418-80A6-C83E95B941F5}" type="slidenum">
              <a:rPr lang="es-ES"/>
              <a:pPr/>
              <a:t>20</a:t>
            </a:fld>
            <a:endParaRPr lang="es-E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5D483-8AB9-47D0-A672-DB348B7D1EBE}" type="slidenum">
              <a:rPr lang="es-ES_tradnl" smtClean="0"/>
              <a:pPr/>
              <a:t>34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62DA0E-0B51-4EFC-8CE0-BA8BA89CA183}" type="datetimeFigureOut">
              <a:rPr lang="es-ES_tradnl" smtClean="0"/>
              <a:pPr/>
              <a:t>30/09/2009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18FCD2-0B74-4437-A95C-BDF8026B24B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27"/>
          <p:cNvSpPr>
            <a:spLocks noChangeArrowheads="1"/>
          </p:cNvSpPr>
          <p:nvPr/>
        </p:nvSpPr>
        <p:spPr bwMode="auto">
          <a:xfrm>
            <a:off x="2071670" y="3071810"/>
            <a:ext cx="552925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4800" b="1" i="1" u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GERENCIA </a:t>
            </a:r>
            <a:r>
              <a:rPr lang="en-US" sz="4800" b="1" i="1" u="none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DE RECURSOS HUMANOS</a:t>
            </a:r>
            <a:endParaRPr lang="en-US" sz="4800" b="1" i="1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1428728" y="5726921"/>
            <a:ext cx="7558118" cy="11310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700" b="1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Expositor: </a:t>
            </a:r>
            <a:r>
              <a:rPr lang="es-MX" sz="2700" b="1" i="1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MX" sz="27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s-MX" sz="2700" b="1" i="1" u="none" dirty="0" smtClean="0">
                <a:solidFill>
                  <a:srgbClr val="00B050"/>
                </a:solidFill>
                <a:latin typeface="Times New Roman" pitchFamily="18" charset="0"/>
              </a:rPr>
              <a:t>Prof. Abdón Pinto Mamani</a:t>
            </a:r>
          </a:p>
          <a:p>
            <a:pPr algn="ctr">
              <a:spcBef>
                <a:spcPct val="50000"/>
              </a:spcBef>
            </a:pPr>
            <a:endParaRPr lang="es-MX" sz="2700" b="1" i="1" u="none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8681" name="Text Box 1033"/>
          <p:cNvSpPr txBox="1">
            <a:spLocks noChangeArrowheads="1"/>
          </p:cNvSpPr>
          <p:nvPr/>
        </p:nvSpPr>
        <p:spPr bwMode="auto">
          <a:xfrm>
            <a:off x="571472" y="357166"/>
            <a:ext cx="792961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 dirty="0" smtClean="0">
                <a:solidFill>
                  <a:srgbClr val="FF0000"/>
                </a:solidFill>
                <a:latin typeface="Times New Roman" pitchFamily="18" charset="0"/>
              </a:rPr>
              <a:t>HACIA EL FORTALECIMIENTO DE GESTIÓN PEDAGOGICA LIDERAZGO Y GERENCIA EDUCATIVA </a:t>
            </a:r>
            <a:endParaRPr lang="es-E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682" name="Text Box 1034"/>
          <p:cNvSpPr txBox="1">
            <a:spLocks noChangeArrowheads="1"/>
          </p:cNvSpPr>
          <p:nvPr/>
        </p:nvSpPr>
        <p:spPr bwMode="auto">
          <a:xfrm>
            <a:off x="6019800" y="6324600"/>
            <a:ext cx="304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600" i="1" dirty="0" smtClean="0">
                <a:solidFill>
                  <a:srgbClr val="00B050"/>
                </a:solidFill>
                <a:latin typeface="Times New Roman" pitchFamily="18" charset="0"/>
              </a:rPr>
              <a:t>30 Setiembre  2009</a:t>
            </a:r>
            <a:endParaRPr lang="es-ES" sz="1600" i="1" u="none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  <p:bldP spid="28679" grpId="0" animBg="1" autoUpdateAnimBg="0"/>
      <p:bldP spid="28681" grpId="0" animBg="1" autoUpdateAnimBg="0"/>
      <p:bldP spid="2868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57554" y="785794"/>
            <a:ext cx="242889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FF0000"/>
                </a:solidFill>
              </a:rPr>
              <a:t>EL PROMOTOR</a:t>
            </a:r>
            <a:endParaRPr lang="es-ES_tradnl" sz="2000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28926" y="157161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0070C0"/>
                </a:solidFill>
              </a:rPr>
              <a:t>Tiene tanto efectividad como orientación a las relaciones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pic>
        <p:nvPicPr>
          <p:cNvPr id="22530" name="Picture 2" descr="G:\mas gifff\clas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85992"/>
            <a:ext cx="4229099" cy="4316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86116" y="928670"/>
            <a:ext cx="27146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0070C0"/>
                </a:solidFill>
              </a:rPr>
              <a:t>EL AUTÓCRATA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43240" y="171448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0070C0"/>
                </a:solidFill>
              </a:rPr>
              <a:t>…Solamente tiene orientación a la TAREA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pic>
        <p:nvPicPr>
          <p:cNvPr id="12291" name="Picture 3" descr="G:\mas\hombre_informat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3970330" cy="398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43240" y="714356"/>
            <a:ext cx="307183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FF0000"/>
                </a:solidFill>
              </a:rPr>
              <a:t>EL AUTÓCRATA BENEVOLO</a:t>
            </a:r>
            <a:endParaRPr lang="es-ES_tradnl" sz="2000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14678" y="164305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0070C0"/>
                </a:solidFill>
              </a:rPr>
              <a:t>…Tiene: tanto efectividad como orientación a la tarea</a:t>
            </a:r>
          </a:p>
        </p:txBody>
      </p:sp>
      <p:pic>
        <p:nvPicPr>
          <p:cNvPr id="10242" name="Picture 2" descr="G:\Gif\Hugo-Chavez-th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00306"/>
            <a:ext cx="3467096" cy="4186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14678" y="714356"/>
            <a:ext cx="307183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FF0000"/>
                </a:solidFill>
              </a:rPr>
              <a:t>EL  DE TRANSACCIÓN</a:t>
            </a:r>
            <a:endParaRPr lang="es-ES_tradnl" sz="20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28926" y="1357298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0070C0"/>
                </a:solidFill>
              </a:rPr>
              <a:t>Tiene: tanto orientación a la tarea como orientación a las relaciones.</a:t>
            </a:r>
          </a:p>
        </p:txBody>
      </p:sp>
      <p:pic>
        <p:nvPicPr>
          <p:cNvPr id="13319" name="Picture 7" descr="http://www.casapiedra.cl/prontus_casapiedra/site/artic/20071106/imag/FOTO_0320071106211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37279"/>
            <a:ext cx="5572164" cy="4130217"/>
          </a:xfrm>
          <a:prstGeom prst="rect">
            <a:avLst/>
          </a:prstGeom>
          <a:noFill/>
        </p:spPr>
      </p:pic>
      <p:pic>
        <p:nvPicPr>
          <p:cNvPr id="13321" name="Picture 9" descr="http://wikijuanan.com/wp-content/uploads/2009/08/alvin_toff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43240" y="928670"/>
            <a:ext cx="307183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FF0000"/>
                </a:solidFill>
              </a:rPr>
              <a:t>EL EJECUTIVO</a:t>
            </a:r>
            <a:endParaRPr lang="es-ES_tradnl" sz="2000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428860" y="1714488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0070C0"/>
                </a:solidFill>
              </a:rPr>
              <a:t>Tiene las tres características.</a:t>
            </a:r>
          </a:p>
        </p:txBody>
      </p:sp>
      <p:pic>
        <p:nvPicPr>
          <p:cNvPr id="38916" name="Picture 4" descr="http://www.hotsitespetrobras.com.br/petrobrasmagazine/Edicoes/Edicao56/es/imgs/es/desafio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643182"/>
            <a:ext cx="2124339" cy="3214710"/>
          </a:xfrm>
          <a:prstGeom prst="rect">
            <a:avLst/>
          </a:prstGeom>
          <a:noFill/>
        </p:spPr>
      </p:pic>
      <p:pic>
        <p:nvPicPr>
          <p:cNvPr id="38918" name="Picture 6" descr="http://200.16.86.38/uca/common/general/images/uca_3_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714620"/>
            <a:ext cx="3214710" cy="2928958"/>
          </a:xfrm>
          <a:prstGeom prst="rect">
            <a:avLst/>
          </a:prstGeom>
          <a:noFill/>
        </p:spPr>
      </p:pic>
      <p:pic>
        <p:nvPicPr>
          <p:cNvPr id="38920" name="Picture 8" descr="http://www.rolanddgiberia.com/app/webroot/files/noticias/tomioka180_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2071702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43000" y="500042"/>
            <a:ext cx="7391400" cy="129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tabLst>
                <a:tab pos="0" algn="l"/>
                <a:tab pos="579438" algn="l"/>
              </a:tabLst>
            </a:pPr>
            <a:r>
              <a:rPr lang="es-MX" sz="22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s-MX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APRECIACIONES BÁSICAS DE </a:t>
            </a:r>
            <a:r>
              <a:rPr lang="es-MX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GERENCIA DE RECURSOS HUMANOS</a:t>
            </a:r>
            <a:r>
              <a:rPr lang="es-MX" sz="2200" b="1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s-MX" sz="2200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tabLst>
                <a:tab pos="0" algn="l"/>
                <a:tab pos="579438" algn="l"/>
              </a:tabLst>
            </a:pPr>
            <a:endParaRPr lang="es-MX" sz="2200" b="1" u="none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0034" y="1857364"/>
            <a:ext cx="7215238" cy="85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s-MX" sz="2000" u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1.-  Vivimos </a:t>
            </a:r>
            <a:r>
              <a:rPr lang="es-MX" sz="20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 un mundo de cambios.  El Cambio no    es   una          excepción es una generalidad.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00034" y="2500306"/>
            <a:ext cx="7467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s-MX" sz="20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  Los cambios son cada vez más acelerados.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28596" y="3071810"/>
            <a:ext cx="7543800" cy="45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s-MX" sz="20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0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  El cambio consecuencia del Avance Tecnológico.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00034" y="3643314"/>
            <a:ext cx="7467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s-MX" sz="20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  Estamos asistiendo al nacimiento, una nueva   sociedad  y a un mundo en transición.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71472" y="4500570"/>
            <a:ext cx="7315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s-MX" sz="20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  Estamos en un mundo global y competitivo.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71472" y="5143512"/>
            <a:ext cx="7315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s-MX" sz="20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  Creciente interés por el ambiente en que se vive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42910" y="5786454"/>
            <a:ext cx="7315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s-MX" sz="20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  Cambios en los paradigmas educativos</a:t>
            </a:r>
          </a:p>
        </p:txBody>
      </p:sp>
      <p:pic>
        <p:nvPicPr>
          <p:cNvPr id="47105" name="Picture 1" descr="C:\Documents and Settings\Administrador\Escritorio\Nueva carpeta\profesor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214554"/>
            <a:ext cx="2061326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  <p:bldP spid="29699" grpId="0" autoUpdateAnimBg="0"/>
      <p:bldP spid="29700" grpId="0" autoUpdateAnimBg="0"/>
      <p:bldP spid="29701" grpId="0" autoUpdateAnimBg="0"/>
      <p:bldP spid="29702" grpId="0" autoUpdateAnimBg="0"/>
      <p:bldP spid="29703" grpId="0" autoUpdateAnimBg="0"/>
      <p:bldP spid="29704" grpId="0" autoUpdateAnimBg="0"/>
      <p:bldP spid="2970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descr="Papel carta"/>
          <p:cNvSpPr>
            <a:spLocks noChangeArrowheads="1"/>
          </p:cNvSpPr>
          <p:nvPr/>
        </p:nvSpPr>
        <p:spPr bwMode="auto">
          <a:xfrm>
            <a:off x="1219200" y="693738"/>
            <a:ext cx="78486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algn="ctr"/>
            <a:r>
              <a:rPr lang="es-MX" sz="3000" b="1" dirty="0" smtClean="0">
                <a:solidFill>
                  <a:srgbClr val="FF0000"/>
                </a:solidFill>
                <a:latin typeface="Times New Roman" pitchFamily="18" charset="0"/>
              </a:rPr>
              <a:t>LA MODERNIDAD  EN LA GERENCIA DE RECURSOS HUMANOS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71538" y="2143116"/>
            <a:ext cx="3657600" cy="45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528" bIns="0">
            <a:spAutoFit/>
          </a:bodyPr>
          <a:lstStyle/>
          <a:p>
            <a:pPr marL="1588" indent="-1588">
              <a:lnSpc>
                <a:spcPct val="135000"/>
              </a:lnSpc>
              <a:buFont typeface="Wingdings" pitchFamily="2" charset="2"/>
              <a:buNone/>
              <a:tabLst>
                <a:tab pos="228600" algn="l"/>
              </a:tabLst>
            </a:pPr>
            <a:r>
              <a:rPr lang="en-US" sz="2200" b="1" u="none" dirty="0">
                <a:solidFill>
                  <a:srgbClr val="0070C0"/>
                </a:solidFill>
                <a:latin typeface="Times New Roman" pitchFamily="18" charset="0"/>
              </a:rPr>
              <a:t>• MODERNIZACION</a:t>
            </a:r>
            <a:endParaRPr lang="en-US" sz="2200" u="none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285852" y="3429000"/>
            <a:ext cx="3810000" cy="50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 u="none" dirty="0">
                <a:solidFill>
                  <a:srgbClr val="0070C0"/>
                </a:solidFill>
                <a:latin typeface="Times New Roman" pitchFamily="18" charset="0"/>
              </a:rPr>
              <a:t>• EMPOWERMENT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214414" y="2786058"/>
            <a:ext cx="4724400" cy="50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b="1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GLOBALIZACIÓN </a:t>
            </a:r>
            <a:endParaRPr lang="es-ES" sz="2200" b="1" u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285852" y="4143380"/>
            <a:ext cx="3238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ACTUALIZACIÓN</a:t>
            </a:r>
            <a:endParaRPr lang="es-ES" sz="2200" b="1" u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285852" y="4786322"/>
            <a:ext cx="5181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DESARROLLO SUSTENTABLE</a:t>
            </a:r>
            <a:endParaRPr lang="es-ES" sz="2200" b="1" u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Gif\lideraz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71678"/>
            <a:ext cx="3000396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2" grpId="0" autoUpdateAnimBg="0"/>
      <p:bldP spid="43013" grpId="0" autoUpdateAnimBg="0"/>
      <p:bldP spid="43014" grpId="0" autoUpdateAnimBg="0"/>
      <p:bldP spid="43015" grpId="0" autoUpdateAnimBg="0"/>
      <p:bldP spid="4301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Papel carta"/>
          <p:cNvSpPr>
            <a:spLocks noChangeArrowheads="1"/>
          </p:cNvSpPr>
          <p:nvPr/>
        </p:nvSpPr>
        <p:spPr bwMode="auto">
          <a:xfrm>
            <a:off x="0" y="428604"/>
            <a:ext cx="79200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0" algn="l"/>
                <a:tab pos="577850" algn="l"/>
              </a:tabLst>
            </a:pPr>
            <a:r>
              <a:rPr lang="es-MX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 CAMBIO EN LA </a:t>
            </a:r>
            <a:r>
              <a:rPr lang="es-MX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EDUCACION </a:t>
            </a:r>
            <a:endParaRPr lang="es-MX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571612"/>
            <a:ext cx="6400800" cy="45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s-MX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Actitud de Cambio y Cambio de Actitud</a:t>
            </a:r>
            <a:endParaRPr lang="en-US" sz="2200" u="none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2285992"/>
            <a:ext cx="7239000" cy="45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s-MX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Voluntad de Cambio  y compromiso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000372"/>
            <a:ext cx="6781800" cy="45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s-MX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Conjunción de Mente, Cuerpo y Alma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857628"/>
            <a:ext cx="6705600" cy="45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s-MX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Visión Holística 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4500570"/>
            <a:ext cx="3643241" cy="45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0" hangingPunct="0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none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Útilicemos</a:t>
            </a:r>
            <a:r>
              <a:rPr lang="en-US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200" u="none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Tecnología</a:t>
            </a:r>
            <a:endParaRPr lang="es-ES" sz="2200" u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5143512"/>
            <a:ext cx="5410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none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Protejamos</a:t>
            </a:r>
            <a:r>
              <a:rPr lang="en-US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none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nuestro</a:t>
            </a:r>
            <a:r>
              <a:rPr lang="en-US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none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medio</a:t>
            </a:r>
            <a:r>
              <a:rPr lang="en-US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none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ambiente</a:t>
            </a:r>
            <a:endParaRPr lang="en-US" sz="2200" u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sz="2200" u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¿ </a:t>
            </a:r>
            <a:r>
              <a:rPr lang="en-US" sz="2200" u="none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Educar</a:t>
            </a:r>
            <a:r>
              <a:rPr lang="en-US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none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none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2200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s-ES" sz="2200" u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G:\Gif\ejecutivos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43050"/>
            <a:ext cx="3394076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  <p:bldP spid="31748" grpId="0" autoUpdateAnimBg="0"/>
      <p:bldP spid="31749" grpId="0" autoUpdateAnimBg="0"/>
      <p:bldP spid="31750" grpId="0" autoUpdateAnimBg="0"/>
      <p:bldP spid="31751" grpId="0" autoUpdateAnimBg="0"/>
      <p:bldP spid="3175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 descr="Papel carta"/>
          <p:cNvSpPr>
            <a:spLocks noChangeArrowheads="1"/>
          </p:cNvSpPr>
          <p:nvPr/>
        </p:nvSpPr>
        <p:spPr bwMode="auto">
          <a:xfrm>
            <a:off x="827088" y="1193800"/>
            <a:ext cx="80010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LA EDUCACION Y LA CULTURA DEL EXITO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3200400" y="2708275"/>
            <a:ext cx="4572000" cy="6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800" b="1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u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ANTICIPACIÓN</a:t>
            </a:r>
            <a:endParaRPr lang="en-US" sz="2800" b="1" u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3200400" y="3500438"/>
            <a:ext cx="4572000" cy="6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800" b="1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INNOVACIÓN</a:t>
            </a:r>
            <a:endParaRPr lang="en-US" sz="2800" b="1" u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3200400" y="4322763"/>
            <a:ext cx="2949846" cy="6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MX" sz="2800" b="1" u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EXCELENCIA</a:t>
            </a:r>
            <a:endParaRPr lang="en-US" sz="2800" b="1" u="none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G:\mas gifff\smartguyteachinghgclrbb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  <p:bldP spid="162820" grpId="0" autoUpdateAnimBg="0"/>
      <p:bldP spid="162821" grpId="0" autoUpdateAnimBg="0"/>
      <p:bldP spid="16282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928662" y="428604"/>
            <a:ext cx="73914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GERENCIA EN EL AULA</a:t>
            </a:r>
            <a:endParaRPr lang="es-E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09600" y="1752600"/>
            <a:ext cx="1371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 logro</a:t>
            </a:r>
            <a:endParaRPr lang="es-ES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33400" y="2667000"/>
            <a:ext cx="1371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Cultura y clima</a:t>
            </a:r>
            <a:endParaRPr lang="es-ES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6786578" y="1500174"/>
            <a:ext cx="1905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Motivación en la organización</a:t>
            </a:r>
            <a:endParaRPr lang="es-ES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6929454" y="3357562"/>
            <a:ext cx="19812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la afiliación Social</a:t>
            </a:r>
            <a:endParaRPr lang="es-ES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428728" y="5857892"/>
            <a:ext cx="3276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Liderazgo por principios</a:t>
            </a:r>
            <a:endParaRPr lang="es-ES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4" name="Picture 2" descr="G:\mas\prof-abe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457203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 autoUpdateAnimBg="0"/>
      <p:bldP spid="11291" grpId="0" animBg="1" autoUpdateAnimBg="0"/>
      <p:bldP spid="11292" grpId="0" animBg="1" autoUpdateAnimBg="0"/>
      <p:bldP spid="11293" grpId="0" animBg="1" autoUpdateAnimBg="0"/>
      <p:bldP spid="11294" grpId="0" animBg="1" autoUpdateAnimBg="0"/>
      <p:bldP spid="1129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85784" y="642918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_tradnl" sz="2000" dirty="0" smtClean="0"/>
          </a:p>
          <a:p>
            <a:pPr algn="ctr">
              <a:buNone/>
            </a:pPr>
            <a:r>
              <a:rPr lang="es-ES_tradnl" sz="2000" dirty="0" smtClean="0">
                <a:solidFill>
                  <a:srgbClr val="0070C0"/>
                </a:solidFill>
              </a:rPr>
              <a:t>Una VISIÓN sin ACCIÓN…</a:t>
            </a:r>
          </a:p>
          <a:p>
            <a:pPr algn="ctr">
              <a:buNone/>
            </a:pPr>
            <a:r>
              <a:rPr lang="es-ES_tradnl" sz="2000" dirty="0">
                <a:solidFill>
                  <a:srgbClr val="0070C0"/>
                </a:solidFill>
              </a:rPr>
              <a:t>e</a:t>
            </a:r>
            <a:r>
              <a:rPr lang="es-ES_tradnl" sz="2000" dirty="0" smtClean="0">
                <a:solidFill>
                  <a:srgbClr val="0070C0"/>
                </a:solidFill>
              </a:rPr>
              <a:t>s una ILUSIÓN</a:t>
            </a:r>
          </a:p>
          <a:p>
            <a:pPr algn="ctr">
              <a:buNone/>
            </a:pPr>
            <a:endParaRPr lang="es-ES_tradnl" sz="20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s-ES_tradnl" sz="2000" dirty="0" smtClean="0">
                <a:solidFill>
                  <a:srgbClr val="0070C0"/>
                </a:solidFill>
              </a:rPr>
              <a:t>Una ACCIÓN sin VISIÓN </a:t>
            </a:r>
          </a:p>
          <a:p>
            <a:pPr algn="ctr">
              <a:buNone/>
            </a:pPr>
            <a:r>
              <a:rPr lang="es-ES_tradnl" sz="2000" dirty="0" smtClean="0">
                <a:solidFill>
                  <a:srgbClr val="0070C0"/>
                </a:solidFill>
              </a:rPr>
              <a:t>es un RIESGO</a:t>
            </a:r>
          </a:p>
          <a:p>
            <a:pPr algn="ctr">
              <a:buNone/>
            </a:pPr>
            <a:endParaRPr lang="es-ES_tradnl" sz="20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s-ES_tradnl" sz="2000" dirty="0" smtClean="0">
                <a:solidFill>
                  <a:srgbClr val="0070C0"/>
                </a:solidFill>
              </a:rPr>
              <a:t>Una VISIÓN con ACCIÓN…</a:t>
            </a:r>
          </a:p>
          <a:p>
            <a:pPr algn="ctr">
              <a:buNone/>
            </a:pPr>
            <a:r>
              <a:rPr lang="es-ES_tradnl" sz="2000" dirty="0" smtClean="0">
                <a:solidFill>
                  <a:srgbClr val="0070C0"/>
                </a:solidFill>
              </a:rPr>
              <a:t>es el camino acertado hacia el </a:t>
            </a:r>
          </a:p>
          <a:p>
            <a:pPr algn="ctr">
              <a:buNone/>
            </a:pPr>
            <a:r>
              <a:rPr lang="es-ES_tradnl" sz="2000" dirty="0" smtClean="0">
                <a:solidFill>
                  <a:srgbClr val="0070C0"/>
                </a:solidFill>
              </a:rPr>
              <a:t>CONOCIMIENTO y la CULTURA</a:t>
            </a:r>
          </a:p>
          <a:p>
            <a:pPr lvl="1" algn="ctr">
              <a:buNone/>
            </a:pPr>
            <a:endParaRPr lang="es-ES_tradnl" sz="2000" dirty="0" smtClean="0">
              <a:solidFill>
                <a:srgbClr val="0070C0"/>
              </a:solidFill>
            </a:endParaRPr>
          </a:p>
          <a:p>
            <a:pPr lvl="1" algn="ctr">
              <a:buNone/>
            </a:pPr>
            <a:r>
              <a:rPr lang="es-ES_tradnl" sz="2000" dirty="0" smtClean="0">
                <a:solidFill>
                  <a:srgbClr val="0070C0"/>
                </a:solidFill>
              </a:rPr>
              <a:t>DRUCKER</a:t>
            </a:r>
          </a:p>
          <a:p>
            <a:endParaRPr lang="es-ES_tradnl" dirty="0"/>
          </a:p>
        </p:txBody>
      </p:sp>
      <p:pic>
        <p:nvPicPr>
          <p:cNvPr id="1026" name="Picture 2" descr="G:\Gif\trabajo_en_equi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85794"/>
            <a:ext cx="258603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85728"/>
            <a:ext cx="6357982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200" dirty="0"/>
              <a:t>EL GERENTE DE LA EDUCACION</a:t>
            </a:r>
            <a:br>
              <a:rPr lang="es-ES" sz="3200" dirty="0"/>
            </a:br>
            <a:r>
              <a:rPr lang="es-ES" sz="3200" dirty="0"/>
              <a:t>(NUEVO LIDER)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9" y="1714488"/>
            <a:ext cx="4214842" cy="411480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TALENTO</a:t>
            </a:r>
          </a:p>
          <a:p>
            <a:r>
              <a:rPr lang="es-ES" dirty="0" smtClean="0"/>
              <a:t>EFICACIA</a:t>
            </a:r>
          </a:p>
          <a:p>
            <a:r>
              <a:rPr lang="es-ES" dirty="0" smtClean="0"/>
              <a:t>CONOCIMIENTO</a:t>
            </a:r>
            <a:endParaRPr lang="es-ES" dirty="0"/>
          </a:p>
          <a:p>
            <a:r>
              <a:rPr lang="es-ES" dirty="0"/>
              <a:t>CREATIVIDAD</a:t>
            </a:r>
          </a:p>
          <a:p>
            <a:r>
              <a:rPr lang="es-ES" dirty="0"/>
              <a:t>CREDIBILIDAD</a:t>
            </a:r>
          </a:p>
          <a:p>
            <a:r>
              <a:rPr lang="es-ES" dirty="0"/>
              <a:t>COMUNICACIÓN</a:t>
            </a:r>
          </a:p>
          <a:p>
            <a:r>
              <a:rPr lang="es-ES" dirty="0"/>
              <a:t>COMPORTAMIENTO</a:t>
            </a:r>
          </a:p>
          <a:p>
            <a:r>
              <a:rPr lang="es-ES" dirty="0"/>
              <a:t>COMPROMISO</a:t>
            </a:r>
          </a:p>
          <a:p>
            <a:pPr>
              <a:buFont typeface="Wingdings" pitchFamily="2" charset="2"/>
              <a:buNone/>
            </a:pPr>
            <a:endParaRPr lang="es-ES" dirty="0"/>
          </a:p>
        </p:txBody>
      </p:sp>
      <p:pic>
        <p:nvPicPr>
          <p:cNvPr id="20482" name="Picture 2" descr="G:\Gif\actitud-de-triunfad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714488"/>
            <a:ext cx="4000528" cy="41148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4348" y="928670"/>
            <a:ext cx="74254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000" dirty="0" smtClean="0">
                <a:solidFill>
                  <a:srgbClr val="0070C0"/>
                </a:solidFill>
              </a:rPr>
              <a:t>…y algo más en la educación</a:t>
            </a:r>
          </a:p>
          <a:p>
            <a:pPr algn="ctr"/>
            <a:r>
              <a:rPr lang="es-ES_tradnl" sz="4000" dirty="0">
                <a:solidFill>
                  <a:srgbClr val="0070C0"/>
                </a:solidFill>
              </a:rPr>
              <a:t>q</a:t>
            </a:r>
            <a:r>
              <a:rPr lang="es-ES_tradnl" sz="4000" dirty="0" smtClean="0">
                <a:solidFill>
                  <a:srgbClr val="0070C0"/>
                </a:solidFill>
              </a:rPr>
              <a:t>ue debemos tener en </a:t>
            </a:r>
          </a:p>
          <a:p>
            <a:pPr algn="ctr"/>
            <a:r>
              <a:rPr lang="es-ES_tradnl" sz="4000" dirty="0" smtClean="0">
                <a:solidFill>
                  <a:srgbClr val="0070C0"/>
                </a:solidFill>
              </a:rPr>
              <a:t>Cuenta…</a:t>
            </a:r>
            <a:endParaRPr lang="es-ES_tradnl" sz="40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G:\Gif\tallerTuris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18889"/>
            <a:ext cx="4670436" cy="3408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43174" y="642918"/>
            <a:ext cx="35719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DESAFIOS</a:t>
            </a:r>
            <a:endParaRPr lang="es-ES_tradnl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214414" y="1500174"/>
            <a:ext cx="4546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rgbClr val="0070C0"/>
                </a:solidFill>
              </a:rPr>
              <a:t>Sociedad actual y futura orientada </a:t>
            </a:r>
          </a:p>
          <a:p>
            <a:r>
              <a:rPr lang="es-ES_tradnl" sz="2000" dirty="0" smtClean="0">
                <a:solidFill>
                  <a:srgbClr val="0070C0"/>
                </a:solidFill>
              </a:rPr>
              <a:t>al conocimiento y a la información.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00232" y="2571744"/>
            <a:ext cx="177965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rgbClr val="0070C0"/>
                </a:solidFill>
              </a:rPr>
              <a:t>Globalización</a:t>
            </a:r>
          </a:p>
          <a:p>
            <a:endParaRPr lang="es-ES_tradnl" dirty="0"/>
          </a:p>
        </p:txBody>
      </p:sp>
      <p:sp>
        <p:nvSpPr>
          <p:cNvPr id="7" name="6 CuadroTexto"/>
          <p:cNvSpPr txBox="1"/>
          <p:nvPr/>
        </p:nvSpPr>
        <p:spPr>
          <a:xfrm>
            <a:off x="2000232" y="3571876"/>
            <a:ext cx="181652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rgbClr val="0070C0"/>
                </a:solidFill>
              </a:rPr>
              <a:t>Conocimiento</a:t>
            </a:r>
          </a:p>
          <a:p>
            <a:endParaRPr lang="es-ES_tradnl" dirty="0">
              <a:solidFill>
                <a:srgbClr val="0070C0"/>
              </a:solidFill>
            </a:endParaRPr>
          </a:p>
        </p:txBody>
      </p:sp>
      <p:pic>
        <p:nvPicPr>
          <p:cNvPr id="29697" name="Picture 1" descr="C:\Documents and Settings\Administrador\Escritorio\Nueva carpeta\profes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357430"/>
            <a:ext cx="3786214" cy="300039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071670" y="4500570"/>
            <a:ext cx="160011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.</a:t>
            </a:r>
            <a:r>
              <a:rPr lang="es-ES_tradnl" dirty="0" smtClean="0">
                <a:solidFill>
                  <a:srgbClr val="0070C0"/>
                </a:solidFill>
              </a:rPr>
              <a:t>Información</a:t>
            </a:r>
          </a:p>
          <a:p>
            <a:endParaRPr lang="es-ES_tradnl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71604" y="500042"/>
            <a:ext cx="2500330" cy="500066"/>
          </a:xfrm>
        </p:spPr>
        <p:txBody>
          <a:bodyPr>
            <a:normAutofit/>
          </a:bodyPr>
          <a:lstStyle/>
          <a:p>
            <a:r>
              <a:rPr lang="es-ES_tradnl" sz="2000" u="sng" dirty="0" smtClean="0">
                <a:solidFill>
                  <a:srgbClr val="FF0000"/>
                </a:solidFill>
              </a:rPr>
              <a:t>FACTORES CLAVES</a:t>
            </a:r>
            <a:endParaRPr lang="es-ES_tradnl" sz="2000" u="sng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1500174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 smtClean="0">
                <a:solidFill>
                  <a:srgbClr val="0070C0"/>
                </a:solidFill>
              </a:rPr>
              <a:t>Capital humano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207167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 smtClean="0">
                <a:solidFill>
                  <a:srgbClr val="0070C0"/>
                </a:solidFill>
              </a:rPr>
              <a:t>Formación continua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2714620"/>
            <a:ext cx="538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 smtClean="0">
                <a:solidFill>
                  <a:srgbClr val="0070C0"/>
                </a:solidFill>
              </a:rPr>
              <a:t>Capacidad de producir y adaptar tecnologías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596" y="3286124"/>
            <a:ext cx="411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 smtClean="0">
                <a:solidFill>
                  <a:srgbClr val="0070C0"/>
                </a:solidFill>
              </a:rPr>
              <a:t>Organizaciones planas </a:t>
            </a:r>
            <a:r>
              <a:rPr lang="es-ES_tradnl" dirty="0">
                <a:solidFill>
                  <a:srgbClr val="0070C0"/>
                </a:solidFill>
              </a:rPr>
              <a:t>y</a:t>
            </a:r>
            <a:r>
              <a:rPr lang="es-ES_tradnl" dirty="0" smtClean="0">
                <a:solidFill>
                  <a:srgbClr val="0070C0"/>
                </a:solidFill>
              </a:rPr>
              <a:t> flexibles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3929066"/>
            <a:ext cx="440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dirty="0" smtClean="0">
                <a:solidFill>
                  <a:srgbClr val="0070C0"/>
                </a:solidFill>
              </a:rPr>
              <a:t>Habilidad para el trabajo en equipo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19458" name="Picture 2" descr="G:\mas\174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14422"/>
            <a:ext cx="322585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6786610" cy="1643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80000"/>
              </a:lnSpc>
              <a:buClr>
                <a:srgbClr val="FF0000"/>
              </a:buClr>
              <a:buSzPct val="12000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vantGarde Md BT" pitchFamily="34" charset="0"/>
              </a:rPr>
              <a:t>E</a:t>
            </a:r>
            <a:r>
              <a:rPr lang="en-US" sz="2000" b="1" dirty="0" smtClean="0">
                <a:solidFill>
                  <a:srgbClr val="0070C0"/>
                </a:solidFill>
                <a:latin typeface="AvantGarde Md BT" pitchFamily="34" charset="0"/>
              </a:rPr>
              <a:t>s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decir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, el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conjunto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 de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valores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creencias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 y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supuestos</a:t>
            </a:r>
            <a:endParaRPr lang="en-US" sz="2000" dirty="0" smtClean="0">
              <a:solidFill>
                <a:srgbClr val="0070C0"/>
              </a:solidFill>
              <a:latin typeface="AvantGarde Md BT" pitchFamily="34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buSzPct val="120000"/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que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 se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comparten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 en la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organización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.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SzPct val="120000"/>
              <a:buNone/>
            </a:pP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A la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vez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, la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gestión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 de los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Recursos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Humanos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debe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 ser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SzPct val="120000"/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Concordante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  con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esta</a:t>
            </a:r>
            <a:r>
              <a:rPr lang="en-US" sz="2000" dirty="0" smtClean="0">
                <a:solidFill>
                  <a:srgbClr val="0070C0"/>
                </a:solidFill>
                <a:latin typeface="AvantGarde Md BT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vantGarde Md BT" pitchFamily="34" charset="0"/>
              </a:rPr>
              <a:t>cultura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475774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_tradnl" sz="3600" dirty="0" smtClean="0">
                <a:solidFill>
                  <a:srgbClr val="FF0000"/>
                </a:solidFill>
              </a:rPr>
              <a:t>CULTURA  Y CLIMA ORGANIZACIONAL</a:t>
            </a:r>
            <a:endParaRPr lang="es-ES_tradnl" sz="3600" dirty="0">
              <a:solidFill>
                <a:srgbClr val="FF0000"/>
              </a:solidFill>
            </a:endParaRPr>
          </a:p>
        </p:txBody>
      </p:sp>
      <p:pic>
        <p:nvPicPr>
          <p:cNvPr id="24580" name="Picture 4" descr="http://www.efectividad.net/imagenes/practica/cultura-organizacio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43248"/>
            <a:ext cx="5072066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928670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rgbClr val="0070C0"/>
                </a:solidFill>
              </a:rPr>
              <a:t>“En la vida existe demasiado conformismo”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1500174"/>
            <a:ext cx="3424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rgbClr val="0070C0"/>
                </a:solidFill>
              </a:rPr>
              <a:t>Atrévanse a ser diferentes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2143116"/>
            <a:ext cx="3624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rgbClr val="0070C0"/>
                </a:solidFill>
              </a:rPr>
              <a:t>Atrévanse a ser arriesgados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2714620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0070C0"/>
                </a:solidFill>
              </a:rPr>
              <a:t>No importa la edad siempre </a:t>
            </a:r>
          </a:p>
          <a:p>
            <a:r>
              <a:rPr lang="es-ES_tradnl" sz="2000" dirty="0" smtClean="0">
                <a:solidFill>
                  <a:srgbClr val="0070C0"/>
                </a:solidFill>
              </a:rPr>
              <a:t>queda tiempo para ser diferente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pic>
        <p:nvPicPr>
          <p:cNvPr id="23555" name="Picture 3" descr="G:\ma amasss\chicos_estudi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429024" cy="5104290"/>
          </a:xfrm>
          <a:prstGeom prst="rect">
            <a:avLst/>
          </a:prstGeom>
          <a:noFill/>
        </p:spPr>
      </p:pic>
      <p:pic>
        <p:nvPicPr>
          <p:cNvPr id="23556" name="Picture 4" descr="G:\mas\2281844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00504"/>
            <a:ext cx="1721626" cy="2673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00430" y="1000108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00B050"/>
                </a:solidFill>
              </a:rPr>
              <a:t>¡</a:t>
            </a:r>
            <a:r>
              <a:rPr lang="es-ES_tradnl" sz="2400" dirty="0" smtClean="0">
                <a:solidFill>
                  <a:srgbClr val="00B050"/>
                </a:solidFill>
              </a:rPr>
              <a:t>Advertencias!</a:t>
            </a:r>
            <a:endParaRPr lang="es-ES_tradnl" sz="2400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00232" y="1714488"/>
            <a:ext cx="5513049" cy="4670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000" dirty="0" smtClean="0">
                <a:solidFill>
                  <a:srgbClr val="0070C0"/>
                </a:solidFill>
              </a:rPr>
              <a:t>Una característica</a:t>
            </a:r>
          </a:p>
          <a:p>
            <a:pPr algn="ctr">
              <a:lnSpc>
                <a:spcPct val="150000"/>
              </a:lnSpc>
            </a:pPr>
            <a:r>
              <a:rPr lang="es-ES_tradnl" sz="2000" dirty="0" smtClean="0">
                <a:solidFill>
                  <a:srgbClr val="0070C0"/>
                </a:solidFill>
              </a:rPr>
              <a:t> común a los distintos instrumentos </a:t>
            </a:r>
          </a:p>
          <a:p>
            <a:pPr algn="ctr">
              <a:lnSpc>
                <a:spcPct val="150000"/>
              </a:lnSpc>
            </a:pPr>
            <a:r>
              <a:rPr lang="es-ES_tradnl" sz="2000" dirty="0" smtClean="0">
                <a:solidFill>
                  <a:srgbClr val="0070C0"/>
                </a:solidFill>
              </a:rPr>
              <a:t>de medida de la autoestima personal es su</a:t>
            </a:r>
          </a:p>
          <a:p>
            <a:pPr algn="ctr">
              <a:lnSpc>
                <a:spcPct val="150000"/>
              </a:lnSpc>
            </a:pPr>
            <a:r>
              <a:rPr lang="es-ES_tradnl" sz="2000" dirty="0" smtClean="0">
                <a:solidFill>
                  <a:srgbClr val="0070C0"/>
                </a:solidFill>
              </a:rPr>
              <a:t> carácter individualista, centrada </a:t>
            </a:r>
          </a:p>
          <a:p>
            <a:pPr algn="ctr">
              <a:lnSpc>
                <a:spcPct val="150000"/>
              </a:lnSpc>
            </a:pPr>
            <a:r>
              <a:rPr lang="es-ES_tradnl" sz="2000" dirty="0" smtClean="0">
                <a:solidFill>
                  <a:srgbClr val="0070C0"/>
                </a:solidFill>
              </a:rPr>
              <a:t>en las autoevaluaciones</a:t>
            </a:r>
          </a:p>
          <a:p>
            <a:pPr algn="ctr">
              <a:lnSpc>
                <a:spcPct val="150000"/>
              </a:lnSpc>
            </a:pPr>
            <a:r>
              <a:rPr lang="es-ES_tradnl" sz="2000" dirty="0">
                <a:solidFill>
                  <a:srgbClr val="0070C0"/>
                </a:solidFill>
              </a:rPr>
              <a:t>d</a:t>
            </a:r>
            <a:r>
              <a:rPr lang="es-ES_tradnl" sz="2000" dirty="0" smtClean="0">
                <a:solidFill>
                  <a:srgbClr val="0070C0"/>
                </a:solidFill>
              </a:rPr>
              <a:t>el individuo  acerca de sus atributos </a:t>
            </a:r>
          </a:p>
          <a:p>
            <a:pPr algn="ctr">
              <a:lnSpc>
                <a:spcPct val="150000"/>
              </a:lnSpc>
            </a:pPr>
            <a:r>
              <a:rPr lang="es-ES_tradnl" sz="2000" dirty="0" smtClean="0">
                <a:solidFill>
                  <a:srgbClr val="0070C0"/>
                </a:solidFill>
              </a:rPr>
              <a:t>personales, tanto en el ámbito privado</a:t>
            </a:r>
          </a:p>
          <a:p>
            <a:pPr algn="ctr">
              <a:lnSpc>
                <a:spcPct val="150000"/>
              </a:lnSpc>
            </a:pPr>
            <a:r>
              <a:rPr lang="es-ES_tradnl" sz="2000" dirty="0" smtClean="0">
                <a:solidFill>
                  <a:srgbClr val="0070C0"/>
                </a:solidFill>
              </a:rPr>
              <a:t> (valores, metas, ideas, emociones, etc</a:t>
            </a:r>
            <a:r>
              <a:rPr lang="es-ES_tradnl" sz="2000" dirty="0">
                <a:solidFill>
                  <a:srgbClr val="0070C0"/>
                </a:solidFill>
              </a:rPr>
              <a:t>.</a:t>
            </a:r>
            <a:r>
              <a:rPr lang="es-ES_tradnl" sz="2000" dirty="0" smtClean="0">
                <a:solidFill>
                  <a:srgbClr val="0070C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s-ES_tradnl" sz="2000" dirty="0">
                <a:solidFill>
                  <a:srgbClr val="0070C0"/>
                </a:solidFill>
              </a:rPr>
              <a:t>c</a:t>
            </a:r>
            <a:r>
              <a:rPr lang="es-ES_tradnl" sz="2000" dirty="0" smtClean="0">
                <a:solidFill>
                  <a:srgbClr val="0070C0"/>
                </a:solidFill>
              </a:rPr>
              <a:t>omo en el interpersonal</a:t>
            </a:r>
          </a:p>
          <a:p>
            <a:pPr algn="ctr">
              <a:lnSpc>
                <a:spcPct val="150000"/>
              </a:lnSpc>
            </a:pPr>
            <a:r>
              <a:rPr lang="es-ES_tradnl" sz="2000" dirty="0" smtClean="0">
                <a:solidFill>
                  <a:srgbClr val="0070C0"/>
                </a:solidFill>
              </a:rPr>
              <a:t>(atractivo, reputación o popularidad).</a:t>
            </a:r>
            <a:endParaRPr lang="es-ES_tradnl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86116" y="428604"/>
            <a:ext cx="26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00B050"/>
                </a:solidFill>
              </a:rPr>
              <a:t>¡Individualismo!</a:t>
            </a:r>
            <a:endParaRPr lang="es-ES_tradnl" sz="2000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00166" y="1500174"/>
            <a:ext cx="739337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1600" dirty="0" smtClean="0">
                <a:solidFill>
                  <a:srgbClr val="0070C0"/>
                </a:solidFill>
              </a:rPr>
              <a:t>. Los </a:t>
            </a:r>
            <a:r>
              <a:rPr lang="es-ES_tradnl" sz="1600" dirty="0" smtClean="0">
                <a:solidFill>
                  <a:srgbClr val="0070C0"/>
                </a:solidFill>
              </a:rPr>
              <a:t>efectos psicológicos del individualismo</a:t>
            </a:r>
          </a:p>
          <a:p>
            <a:pPr algn="ctr">
              <a:lnSpc>
                <a:spcPct val="150000"/>
              </a:lnSpc>
            </a:pPr>
            <a:r>
              <a:rPr lang="es-ES_tradnl" sz="1600" dirty="0">
                <a:solidFill>
                  <a:srgbClr val="0070C0"/>
                </a:solidFill>
              </a:rPr>
              <a:t>e</a:t>
            </a:r>
            <a:r>
              <a:rPr lang="es-ES_tradnl" sz="1600" dirty="0" smtClean="0">
                <a:solidFill>
                  <a:srgbClr val="0070C0"/>
                </a:solidFill>
              </a:rPr>
              <a:t>xtremo ,</a:t>
            </a:r>
            <a:r>
              <a:rPr lang="es-ES_tradnl" sz="1600" dirty="0" smtClean="0">
                <a:solidFill>
                  <a:srgbClr val="0070C0"/>
                </a:solidFill>
              </a:rPr>
              <a:t>son desarraigo </a:t>
            </a:r>
            <a:r>
              <a:rPr lang="es-ES_tradnl" sz="1600" dirty="0" smtClean="0">
                <a:solidFill>
                  <a:srgbClr val="0070C0"/>
                </a:solidFill>
              </a:rPr>
              <a:t>social</a:t>
            </a:r>
          </a:p>
          <a:p>
            <a:pPr algn="ctr">
              <a:lnSpc>
                <a:spcPct val="150000"/>
              </a:lnSpc>
            </a:pPr>
            <a:r>
              <a:rPr lang="es-ES_tradnl" sz="1600" dirty="0">
                <a:solidFill>
                  <a:srgbClr val="0070C0"/>
                </a:solidFill>
              </a:rPr>
              <a:t>d</a:t>
            </a:r>
            <a:r>
              <a:rPr lang="es-ES_tradnl" sz="1600" dirty="0" smtClean="0">
                <a:solidFill>
                  <a:srgbClr val="0070C0"/>
                </a:solidFill>
              </a:rPr>
              <a:t>esamparo </a:t>
            </a:r>
            <a:r>
              <a:rPr lang="es-ES_tradnl" sz="1600" dirty="0" smtClean="0">
                <a:solidFill>
                  <a:srgbClr val="0070C0"/>
                </a:solidFill>
              </a:rPr>
              <a:t>vital anonimato</a:t>
            </a:r>
            <a:endParaRPr lang="es-ES_tradnl" sz="1600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solidFill>
                  <a:srgbClr val="0070C0"/>
                </a:solidFill>
              </a:rPr>
              <a:t>Soledad Ausencia </a:t>
            </a:r>
            <a:r>
              <a:rPr lang="es-ES_tradnl" sz="1600" dirty="0" smtClean="0">
                <a:solidFill>
                  <a:srgbClr val="0070C0"/>
                </a:solidFill>
              </a:rPr>
              <a:t>de </a:t>
            </a:r>
            <a:r>
              <a:rPr lang="es-ES_tradnl" sz="1600" dirty="0" smtClean="0">
                <a:solidFill>
                  <a:srgbClr val="0070C0"/>
                </a:solidFill>
              </a:rPr>
              <a:t>sentimientos</a:t>
            </a: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solidFill>
                  <a:srgbClr val="0070C0"/>
                </a:solidFill>
              </a:rPr>
              <a:t> </a:t>
            </a:r>
            <a:r>
              <a:rPr lang="es-ES_tradnl" sz="1600" dirty="0" smtClean="0">
                <a:solidFill>
                  <a:srgbClr val="0070C0"/>
                </a:solidFill>
              </a:rPr>
              <a:t>de reciprocidad, </a:t>
            </a: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solidFill>
                  <a:srgbClr val="0070C0"/>
                </a:solidFill>
              </a:rPr>
              <a:t>Mutualidad y pertenencia social.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dirty="0" smtClean="0">
                <a:solidFill>
                  <a:srgbClr val="0070C0"/>
                </a:solidFill>
              </a:rPr>
              <a:t> Las instituciones y discursos sociales tienden a ser vistas como hechos</a:t>
            </a:r>
          </a:p>
          <a:p>
            <a:pPr algn="ctr">
              <a:lnSpc>
                <a:spcPct val="150000"/>
              </a:lnSpc>
            </a:pPr>
            <a:r>
              <a:rPr lang="es-ES_tradnl" sz="1600" dirty="0">
                <a:solidFill>
                  <a:srgbClr val="0070C0"/>
                </a:solidFill>
              </a:rPr>
              <a:t>e</a:t>
            </a:r>
            <a:r>
              <a:rPr lang="es-ES_tradnl" sz="1600" dirty="0" smtClean="0">
                <a:solidFill>
                  <a:srgbClr val="0070C0"/>
                </a:solidFill>
              </a:rPr>
              <a:t>xternos, respecto a los cuales solo se sienten obligados,</a:t>
            </a: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solidFill>
                  <a:srgbClr val="0070C0"/>
                </a:solidFill>
              </a:rPr>
              <a:t>si es que les sirven a sus propósitos personales.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sz="1600" dirty="0" smtClean="0">
                <a:solidFill>
                  <a:srgbClr val="0070C0"/>
                </a:solidFill>
              </a:rPr>
              <a:t> La participación en organizaciones tiende a hacerse más utilitaria.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es-ES_tradnl" sz="1600" dirty="0">
              <a:solidFill>
                <a:srgbClr val="0070C0"/>
              </a:solidFill>
            </a:endParaRPr>
          </a:p>
        </p:txBody>
      </p:sp>
      <p:pic>
        <p:nvPicPr>
          <p:cNvPr id="15362" name="Picture 2" descr="G:\Gif\1231449967049guardioladetalled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85748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20" y="571480"/>
            <a:ext cx="47149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1600" b="1" u="sng" dirty="0" smtClean="0">
                <a:solidFill>
                  <a:srgbClr val="FF0000"/>
                </a:solidFill>
              </a:rPr>
              <a:t>AUTOESTIMA </a:t>
            </a:r>
            <a:r>
              <a:rPr lang="es-ES_tradnl" sz="1600" b="1" u="sng" dirty="0" smtClean="0">
                <a:solidFill>
                  <a:srgbClr val="FF0000"/>
                </a:solidFill>
              </a:rPr>
              <a:t>COLECTIVA</a:t>
            </a:r>
          </a:p>
          <a:p>
            <a:pPr algn="ctr">
              <a:lnSpc>
                <a:spcPct val="150000"/>
              </a:lnSpc>
            </a:pPr>
            <a:endParaRPr lang="es-ES_tradnl" sz="1600" u="sng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solidFill>
                  <a:srgbClr val="0070C0"/>
                </a:solidFill>
              </a:rPr>
              <a:t>Orientación de las personas de unirse unas a otras con espíritu de cooperación </a:t>
            </a: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solidFill>
                  <a:srgbClr val="0070C0"/>
                </a:solidFill>
              </a:rPr>
              <a:t>y confianza.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s-ES_tradnl" sz="1600" dirty="0" smtClean="0">
                <a:solidFill>
                  <a:srgbClr val="0070C0"/>
                </a:solidFill>
              </a:rPr>
              <a:t>Tener en el inconsciente colectivo que: la participación comunitaria contribuye al  bienestar del individuo atreves de una alta autoestima realista por el sentimiento</a:t>
            </a:r>
          </a:p>
          <a:p>
            <a:pPr algn="ctr">
              <a:lnSpc>
                <a:spcPct val="150000"/>
              </a:lnSpc>
            </a:pPr>
            <a:r>
              <a:rPr lang="es-ES_tradnl" sz="1600" dirty="0" smtClean="0">
                <a:solidFill>
                  <a:srgbClr val="0070C0"/>
                </a:solidFill>
              </a:rPr>
              <a:t>de utilidad y trascendencia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s-ES_tradnl" sz="1600" dirty="0" smtClean="0">
                <a:solidFill>
                  <a:srgbClr val="0070C0"/>
                </a:solidFill>
              </a:rPr>
              <a:t>Actitudes de colectivos de personas que pueden emprender acciones para</a:t>
            </a:r>
          </a:p>
          <a:p>
            <a:pPr algn="ctr">
              <a:lnSpc>
                <a:spcPct val="150000"/>
              </a:lnSpc>
            </a:pPr>
            <a:r>
              <a:rPr lang="es-ES_tradnl" sz="1600" dirty="0">
                <a:solidFill>
                  <a:srgbClr val="0070C0"/>
                </a:solidFill>
              </a:rPr>
              <a:t>p</a:t>
            </a:r>
            <a:r>
              <a:rPr lang="es-ES_tradnl" sz="1600" dirty="0" smtClean="0">
                <a:solidFill>
                  <a:srgbClr val="0070C0"/>
                </a:solidFill>
              </a:rPr>
              <a:t>erseguir objetivos COMUNES, deseados.</a:t>
            </a:r>
            <a:endParaRPr lang="es-ES_tradnl" sz="16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G:\Gif\Exposicion-fotografica-'Objetivo -La-Palabra'-del-fotografo-Pepe-Ponce-En-la-sala-de-exposiciones-del-Rectorado-en-la-Universidad-de-Malaga_6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42918"/>
            <a:ext cx="332960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596" y="785794"/>
            <a:ext cx="648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u="sng" dirty="0" smtClean="0">
                <a:solidFill>
                  <a:srgbClr val="FF0000"/>
                </a:solidFill>
              </a:rPr>
              <a:t>COLEGIOS ARMONIOSOS Y QUE APRENDEN</a:t>
            </a:r>
            <a:endParaRPr lang="es-ES_tradnl" sz="2400" u="sng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1714488"/>
            <a:ext cx="460414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dirty="0" smtClean="0">
                <a:solidFill>
                  <a:srgbClr val="0070C0"/>
                </a:solidFill>
              </a:rPr>
              <a:t>El afecto y la calidad de las relaciones </a:t>
            </a:r>
          </a:p>
          <a:p>
            <a:pPr algn="ctr">
              <a:lnSpc>
                <a:spcPct val="150000"/>
              </a:lnSpc>
            </a:pPr>
            <a:r>
              <a:rPr lang="es-ES_tradnl" dirty="0" smtClean="0">
                <a:solidFill>
                  <a:srgbClr val="0070C0"/>
                </a:solidFill>
              </a:rPr>
              <a:t>humanas están en primer plano y clima</a:t>
            </a:r>
          </a:p>
          <a:p>
            <a:pPr algn="ctr">
              <a:lnSpc>
                <a:spcPct val="150000"/>
              </a:lnSpc>
            </a:pPr>
            <a:r>
              <a:rPr lang="es-ES_tradnl" dirty="0" smtClean="0">
                <a:solidFill>
                  <a:srgbClr val="0070C0"/>
                </a:solidFill>
              </a:rPr>
              <a:t>Organizacional</a:t>
            </a:r>
            <a:endParaRPr lang="es-ES_tradnl" dirty="0">
              <a:solidFill>
                <a:srgbClr val="0070C0"/>
              </a:solidFill>
            </a:endParaRPr>
          </a:p>
        </p:txBody>
      </p:sp>
      <p:pic>
        <p:nvPicPr>
          <p:cNvPr id="8194" name="Picture 2" descr="G:\Gif\talkshow_host_interviewing_guest_lg_w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6"/>
            <a:ext cx="3176595" cy="5237956"/>
          </a:xfrm>
          <a:prstGeom prst="rect">
            <a:avLst/>
          </a:prstGeom>
          <a:noFill/>
        </p:spPr>
      </p:pic>
      <p:pic>
        <p:nvPicPr>
          <p:cNvPr id="8196" name="Picture 4" descr="http://cnela.iespana.es/intro-e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4857784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_tradnl" sz="2000" dirty="0" smtClean="0"/>
          </a:p>
          <a:p>
            <a:pPr algn="ctr">
              <a:buNone/>
            </a:pPr>
            <a:r>
              <a:rPr lang="es-ES_tradnl" sz="2000" dirty="0" smtClean="0">
                <a:solidFill>
                  <a:srgbClr val="0070C0"/>
                </a:solidFill>
              </a:rPr>
              <a:t>Proverbio  Japonés:</a:t>
            </a:r>
            <a:endParaRPr lang="es-ES_tradnl" sz="20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s-ES_tradnl" sz="20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s-ES_tradnl" sz="2000" dirty="0" smtClean="0">
                <a:solidFill>
                  <a:srgbClr val="0070C0"/>
                </a:solidFill>
              </a:rPr>
              <a:t>“Cuando uno sabe donde va, nada puede interponerse entre su visión y su acción”</a:t>
            </a:r>
            <a:endParaRPr lang="es-ES_tradnl" sz="2000" dirty="0" smtClean="0">
              <a:solidFill>
                <a:srgbClr val="0070C0"/>
              </a:solidFill>
            </a:endParaRPr>
          </a:p>
          <a:p>
            <a:endParaRPr lang="es-ES_tradnl" dirty="0"/>
          </a:p>
        </p:txBody>
      </p:sp>
      <p:pic>
        <p:nvPicPr>
          <p:cNvPr id="25604" name="Picture 4" descr="http://2.bp.blogspot.com/_gBCqCFzzgb4/RrZGYdtsTsI/AAAAAAAABJM/oH2yc25fTHU/s400/samur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357430"/>
            <a:ext cx="242889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sz="4000" dirty="0" smtClean="0"/>
              <a:t>EL MUNDO DE HOY</a:t>
            </a:r>
            <a:endParaRPr lang="es-ES_tradnl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14348" y="150017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rgbClr val="0070C0"/>
                </a:solidFill>
              </a:rPr>
              <a:t> Globalización</a:t>
            </a:r>
          </a:p>
          <a:p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2071678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smtClean="0">
                <a:solidFill>
                  <a:srgbClr val="0070C0"/>
                </a:solidFill>
              </a:rPr>
              <a:t>Innovación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348" y="2500306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smtClean="0">
                <a:solidFill>
                  <a:srgbClr val="0070C0"/>
                </a:solidFill>
              </a:rPr>
              <a:t>Calidad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4348" y="2857496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smtClean="0">
                <a:solidFill>
                  <a:srgbClr val="0070C0"/>
                </a:solidFill>
              </a:rPr>
              <a:t>Tecnología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48" y="3214686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smtClean="0">
                <a:solidFill>
                  <a:srgbClr val="0070C0"/>
                </a:solidFill>
              </a:rPr>
              <a:t>Creatividad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4348" y="3714752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rgbClr val="0070C0"/>
                </a:solidFill>
              </a:rPr>
              <a:t> Gestión /productividad y competitividad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4348" y="4214818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rgbClr val="0070C0"/>
                </a:solidFill>
              </a:rPr>
              <a:t> Alianzas estratégicas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85786" y="4714884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rgbClr val="0070C0"/>
                </a:solidFill>
              </a:rPr>
              <a:t> Consorcios</a:t>
            </a:r>
            <a:endParaRPr lang="es-ES_tradnl" dirty="0">
              <a:solidFill>
                <a:srgbClr val="0070C0"/>
              </a:solidFill>
            </a:endParaRPr>
          </a:p>
        </p:txBody>
      </p:sp>
      <p:pic>
        <p:nvPicPr>
          <p:cNvPr id="7170" name="Picture 2" descr="G:\Gif\tallerAsistenteGer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321471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36 Diagrama"/>
          <p:cNvGraphicFramePr/>
          <p:nvPr/>
        </p:nvGraphicFramePr>
        <p:xfrm>
          <a:off x="1785918" y="214290"/>
          <a:ext cx="5186370" cy="43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17 Grupo"/>
          <p:cNvGrpSpPr/>
          <p:nvPr/>
        </p:nvGrpSpPr>
        <p:grpSpPr>
          <a:xfrm>
            <a:off x="214282" y="1357298"/>
            <a:ext cx="3929090" cy="5286412"/>
            <a:chOff x="5357818" y="1785926"/>
            <a:chExt cx="3286148" cy="4429156"/>
          </a:xfrm>
        </p:grpSpPr>
        <p:sp>
          <p:nvSpPr>
            <p:cNvPr id="7" name="6 Triángulo isósceles"/>
            <p:cNvSpPr/>
            <p:nvPr/>
          </p:nvSpPr>
          <p:spPr>
            <a:xfrm>
              <a:off x="5357818" y="1785926"/>
              <a:ext cx="3286148" cy="4429156"/>
            </a:xfrm>
            <a:prstGeom prst="triangl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4" name="15 Grupo"/>
            <p:cNvGrpSpPr/>
            <p:nvPr/>
          </p:nvGrpSpPr>
          <p:grpSpPr>
            <a:xfrm>
              <a:off x="5786446" y="2928934"/>
              <a:ext cx="2428892" cy="2073290"/>
              <a:chOff x="5786446" y="2928934"/>
              <a:chExt cx="2428892" cy="2073290"/>
            </a:xfrm>
          </p:grpSpPr>
          <p:cxnSp>
            <p:nvCxnSpPr>
              <p:cNvPr id="9" name="8 Conector recto"/>
              <p:cNvCxnSpPr/>
              <p:nvPr/>
            </p:nvCxnSpPr>
            <p:spPr>
              <a:xfrm>
                <a:off x="6572264" y="2928934"/>
                <a:ext cx="857256" cy="1588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1" name="10 Conector recto"/>
              <p:cNvCxnSpPr>
                <a:stCxn id="7" idx="1"/>
                <a:endCxn id="7" idx="5"/>
              </p:cNvCxnSpPr>
              <p:nvPr/>
            </p:nvCxnSpPr>
            <p:spPr>
              <a:xfrm rot="10800000" flipH="1">
                <a:off x="6179355" y="4000504"/>
                <a:ext cx="1643074" cy="1588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3" name="12 Conector recto"/>
              <p:cNvCxnSpPr/>
              <p:nvPr/>
            </p:nvCxnSpPr>
            <p:spPr>
              <a:xfrm>
                <a:off x="5786446" y="5000636"/>
                <a:ext cx="2428892" cy="1588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</p:grpSp>
      <p:sp>
        <p:nvSpPr>
          <p:cNvPr id="20" name="19 CuadroTexto"/>
          <p:cNvSpPr txBox="1"/>
          <p:nvPr/>
        </p:nvSpPr>
        <p:spPr>
          <a:xfrm>
            <a:off x="1142976" y="2786058"/>
            <a:ext cx="202651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ADMINISTRADORES 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INTERMEDIARIOS SON 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MENSAJEROS 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DE LOS ALTOS DIRECTIVOS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TRANSFORMANDO SUS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 DECISIONES EN 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REGLAS E INSTRUCCIONES</a:t>
            </a:r>
            <a:endParaRPr lang="es-ES_tradnl" sz="1100" dirty="0">
              <a:solidFill>
                <a:srgbClr val="0070C0"/>
              </a:solidFill>
            </a:endParaRPr>
          </a:p>
        </p:txBody>
      </p:sp>
      <p:grpSp>
        <p:nvGrpSpPr>
          <p:cNvPr id="6" name="20 Grupo"/>
          <p:cNvGrpSpPr/>
          <p:nvPr/>
        </p:nvGrpSpPr>
        <p:grpSpPr>
          <a:xfrm rot="10800000">
            <a:off x="4357654" y="1714488"/>
            <a:ext cx="4786346" cy="5143512"/>
            <a:chOff x="5357818" y="1785926"/>
            <a:chExt cx="3286148" cy="4429156"/>
          </a:xfrm>
        </p:grpSpPr>
        <p:sp>
          <p:nvSpPr>
            <p:cNvPr id="22" name="21 Triángulo isósceles"/>
            <p:cNvSpPr/>
            <p:nvPr/>
          </p:nvSpPr>
          <p:spPr>
            <a:xfrm>
              <a:off x="5357818" y="1785926"/>
              <a:ext cx="3286148" cy="4429156"/>
            </a:xfrm>
            <a:prstGeom prst="triangl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8" name="15 Grupo"/>
            <p:cNvGrpSpPr/>
            <p:nvPr/>
          </p:nvGrpSpPr>
          <p:grpSpPr>
            <a:xfrm>
              <a:off x="5643570" y="3570288"/>
              <a:ext cx="2714644" cy="1930414"/>
              <a:chOff x="5643570" y="3570288"/>
              <a:chExt cx="2714644" cy="1930414"/>
            </a:xfrm>
          </p:grpSpPr>
          <p:cxnSp>
            <p:nvCxnSpPr>
              <p:cNvPr id="25" name="24 Conector recto"/>
              <p:cNvCxnSpPr/>
              <p:nvPr/>
            </p:nvCxnSpPr>
            <p:spPr>
              <a:xfrm>
                <a:off x="6357950" y="3570288"/>
                <a:ext cx="1357322" cy="1588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6" name="25 Conector recto"/>
              <p:cNvCxnSpPr/>
              <p:nvPr/>
            </p:nvCxnSpPr>
            <p:spPr>
              <a:xfrm flipV="1">
                <a:off x="6000760" y="4570420"/>
                <a:ext cx="2071702" cy="1588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>
                <a:off x="5643570" y="5499114"/>
                <a:ext cx="2714644" cy="1588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</p:grpSp>
      <p:sp>
        <p:nvSpPr>
          <p:cNvPr id="28" name="27 CuadroTexto"/>
          <p:cNvSpPr txBox="1"/>
          <p:nvPr/>
        </p:nvSpPr>
        <p:spPr>
          <a:xfrm>
            <a:off x="214282" y="4071942"/>
            <a:ext cx="4071966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PERSONAL OPERATIVO: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 NO TIENE NINGÚN 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PODER DE DECISIÓN,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 NI ESTAN CAPACITADOS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 PARA SATISFACER A 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LOS DOCENTES; SU FUNCIÓN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 CONSISTE EN OBEDECER. </a:t>
            </a:r>
            <a:endParaRPr lang="es-ES_tradnl" sz="1200" dirty="0">
              <a:solidFill>
                <a:srgbClr val="0070C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28662" y="5786454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ORGANIZACIÓN ORIENTADA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AL JEFE.</a:t>
            </a:r>
            <a:endParaRPr lang="es-ES_tradnl" sz="1200" dirty="0">
              <a:solidFill>
                <a:srgbClr val="0070C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28596" y="714356"/>
            <a:ext cx="349647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FF0000"/>
                </a:solidFill>
              </a:rPr>
              <a:t>ANTES DE LA GLOBALIZACIÓN DE</a:t>
            </a:r>
          </a:p>
          <a:p>
            <a:pPr algn="ctr"/>
            <a:r>
              <a:rPr lang="es-ES_tradnl" sz="1600" b="1" dirty="0" smtClean="0">
                <a:solidFill>
                  <a:srgbClr val="FF0000"/>
                </a:solidFill>
              </a:rPr>
              <a:t>LA ECONOMÍA</a:t>
            </a:r>
            <a:endParaRPr lang="es-ES_tradnl" sz="1600" b="1" dirty="0">
              <a:solidFill>
                <a:srgbClr val="FF00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857752" y="714356"/>
            <a:ext cx="342914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FF0000"/>
                </a:solidFill>
              </a:rPr>
              <a:t>AHORA CON LA GLOBALIZACIÓN</a:t>
            </a:r>
          </a:p>
          <a:p>
            <a:pPr algn="ctr"/>
            <a:r>
              <a:rPr lang="es-ES_tradnl" sz="1600" b="1" dirty="0" smtClean="0">
                <a:solidFill>
                  <a:srgbClr val="FF0000"/>
                </a:solidFill>
              </a:rPr>
              <a:t>DE LA ECONOMIA</a:t>
            </a:r>
            <a:endParaRPr lang="es-ES_tradnl" sz="1600" b="1" dirty="0">
              <a:solidFill>
                <a:srgbClr val="FF00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929190" y="1714488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LOS ALUMNOS SON LA RAZÓN DE SER DE 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LA ENTIDAD</a:t>
            </a:r>
            <a:endParaRPr lang="es-ES_tradnl" sz="1200" dirty="0">
              <a:solidFill>
                <a:srgbClr val="0070C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714876" y="2571744"/>
            <a:ext cx="39084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DIRECTIVOS EN CONTACTO CON LOS  DOCENTES;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DEBEN ESTAR CAPACITADOS Y AUTORIZADOS 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PARA SATISFACER AL ALUMNO CON 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RAPIDEZ  Y AMABILIDAD</a:t>
            </a:r>
            <a:r>
              <a:rPr lang="es-ES_tradnl" sz="1400" dirty="0" smtClean="0"/>
              <a:t>.</a:t>
            </a:r>
            <a:endParaRPr lang="es-ES_tradnl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286380" y="3643314"/>
            <a:ext cx="2941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_tradnl" sz="1200" dirty="0" smtClean="0">
                <a:solidFill>
                  <a:srgbClr val="0070C0"/>
                </a:solidFill>
              </a:rPr>
              <a:t>ADMINISTRADORES INTERMEDIARIOS</a:t>
            </a:r>
          </a:p>
          <a:p>
            <a:pPr algn="just"/>
            <a:r>
              <a:rPr lang="es-ES_tradnl" sz="1200" dirty="0" smtClean="0">
                <a:solidFill>
                  <a:srgbClr val="0070C0"/>
                </a:solidFill>
              </a:rPr>
              <a:t>  ADMINISTRAN LOS RECURSOS Y</a:t>
            </a:r>
          </a:p>
          <a:p>
            <a:pPr algn="just"/>
            <a:r>
              <a:rPr lang="es-ES_tradnl" sz="1200" dirty="0" smtClean="0">
                <a:solidFill>
                  <a:srgbClr val="0070C0"/>
                </a:solidFill>
              </a:rPr>
              <a:t>     APOYAN A LOS DOCENTES</a:t>
            </a:r>
          </a:p>
          <a:p>
            <a:pPr algn="just"/>
            <a:r>
              <a:rPr lang="es-ES_tradnl" sz="1200" dirty="0" smtClean="0">
                <a:solidFill>
                  <a:srgbClr val="0070C0"/>
                </a:solidFill>
              </a:rPr>
              <a:t>       EN CONTACTO CON EL </a:t>
            </a:r>
          </a:p>
          <a:p>
            <a:pPr algn="just"/>
            <a:r>
              <a:rPr lang="es-ES_tradnl" sz="1200" dirty="0" smtClean="0">
                <a:solidFill>
                  <a:srgbClr val="0070C0"/>
                </a:solidFill>
              </a:rPr>
              <a:t>                ALUMNO</a:t>
            </a:r>
            <a:endParaRPr lang="es-ES_tradnl" sz="1200" dirty="0">
              <a:solidFill>
                <a:srgbClr val="0070C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857884" y="4857760"/>
            <a:ext cx="198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GERENTES  ESTRATEGAS</a:t>
            </a:r>
          </a:p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Y ORIENTADORES</a:t>
            </a:r>
            <a:endParaRPr lang="es-ES_tradnl" sz="1200" dirty="0">
              <a:solidFill>
                <a:srgbClr val="0070C0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857884" y="5572140"/>
            <a:ext cx="15953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0070C0"/>
                </a:solidFill>
              </a:rPr>
              <a:t>      </a:t>
            </a:r>
            <a:r>
              <a:rPr lang="es-ES_tradnl" sz="1100" dirty="0" smtClean="0">
                <a:solidFill>
                  <a:srgbClr val="0070C0"/>
                </a:solidFill>
              </a:rPr>
              <a:t>ORGANIZACIÓN 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ORIENTADA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AL DOCENTE</a:t>
            </a:r>
            <a:endParaRPr lang="es-ES_tradnl" sz="1100" dirty="0">
              <a:solidFill>
                <a:srgbClr val="0070C0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142976" y="1643050"/>
            <a:ext cx="207170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LOS 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GERENTES 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TOMAN 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TODAS </a:t>
            </a:r>
          </a:p>
          <a:p>
            <a:pPr algn="ctr"/>
            <a:r>
              <a:rPr lang="es-ES_tradnl" sz="1100" dirty="0" smtClean="0">
                <a:solidFill>
                  <a:srgbClr val="0070C0"/>
                </a:solidFill>
              </a:rPr>
              <a:t>LAS DECISIONES</a:t>
            </a:r>
            <a:endParaRPr lang="es-ES_tradnl" sz="11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G:\Gif\lide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643314"/>
            <a:ext cx="1214446" cy="302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714356"/>
            <a:ext cx="55721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AMENAZAS PARA EL TERCER MUNDO</a:t>
            </a:r>
          </a:p>
          <a:p>
            <a:endParaRPr lang="es-ES_tradnl" dirty="0"/>
          </a:p>
          <a:p>
            <a:r>
              <a:rPr lang="es-ES_tradnl" dirty="0" smtClean="0">
                <a:solidFill>
                  <a:srgbClr val="0070C0"/>
                </a:solidFill>
              </a:rPr>
              <a:t>Concentración de la ciencia, tecnología y la información en las transnacionales.</a:t>
            </a:r>
          </a:p>
          <a:p>
            <a:r>
              <a:rPr lang="es-ES_tradnl" dirty="0" smtClean="0">
                <a:solidFill>
                  <a:srgbClr val="0070C0"/>
                </a:solidFill>
              </a:rPr>
              <a:t>Privatización del conocimiento.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algn="just"/>
            <a:r>
              <a:rPr lang="es-ES_tradnl" dirty="0" smtClean="0">
                <a:solidFill>
                  <a:srgbClr val="0070C0"/>
                </a:solidFill>
              </a:rPr>
              <a:t>Neocolonialismo basado en el poder de los procesos del conocimiento científico-técnico</a:t>
            </a:r>
            <a:endParaRPr lang="es-ES_tradnl" dirty="0">
              <a:solidFill>
                <a:srgbClr val="0070C0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 rot="5400000">
            <a:off x="1660902" y="2982515"/>
            <a:ext cx="2107420" cy="10001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074" name="Picture 2" descr="G:\Gif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71480"/>
            <a:ext cx="3214710" cy="4143404"/>
          </a:xfrm>
          <a:prstGeom prst="rect">
            <a:avLst/>
          </a:prstGeom>
          <a:noFill/>
        </p:spPr>
      </p:pic>
      <p:pic>
        <p:nvPicPr>
          <p:cNvPr id="3075" name="Picture 3" descr="G:\Gif\dig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1913509" cy="156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571480"/>
            <a:ext cx="621510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GRANDES CAMBIOS EN EL ORDEN MUNDIAL</a:t>
            </a:r>
            <a:endParaRPr lang="es-ES_tradnl" dirty="0"/>
          </a:p>
        </p:txBody>
      </p:sp>
      <p:sp>
        <p:nvSpPr>
          <p:cNvPr id="3" name="2 Rectángulo"/>
          <p:cNvSpPr/>
          <p:nvPr/>
        </p:nvSpPr>
        <p:spPr>
          <a:xfrm>
            <a:off x="357158" y="1714488"/>
            <a:ext cx="621510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REVOLUCION INDUSTRIAL  1750- 1900</a:t>
            </a:r>
          </a:p>
          <a:p>
            <a:pPr algn="ctr"/>
            <a:r>
              <a:rPr lang="es-ES_tradnl" sz="1600" dirty="0" smtClean="0"/>
              <a:t>Aplicación del conocimiento a herramientas, procesos y productos</a:t>
            </a:r>
          </a:p>
          <a:p>
            <a:pPr algn="ctr"/>
            <a:endParaRPr lang="es-ES_tradnl" sz="16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57158" y="3143248"/>
            <a:ext cx="621510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REVOLUCION DE LA PRODUCTIVIDAD 1880-1940</a:t>
            </a:r>
          </a:p>
          <a:p>
            <a:pPr algn="ctr"/>
            <a:r>
              <a:rPr lang="es-ES_tradnl" dirty="0" smtClean="0"/>
              <a:t>Conocimiento aplicado al estudio de trabajo.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7158" y="4429132"/>
            <a:ext cx="628654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REVOLUCION  DEL CONOCIMIENTO  1945 en delante</a:t>
            </a:r>
          </a:p>
          <a:p>
            <a:pPr algn="ctr"/>
            <a:r>
              <a:rPr lang="es-ES_tradnl" dirty="0" smtClean="0"/>
              <a:t>Conocimiento  tecnológico y empresarial aplicado mediante la acción de resultados.</a:t>
            </a:r>
          </a:p>
          <a:p>
            <a:pPr algn="ctr"/>
            <a:r>
              <a:rPr lang="es-ES_tradnl" dirty="0"/>
              <a:t>.</a:t>
            </a:r>
            <a:endParaRPr lang="es-ES_tradnl" dirty="0" smtClean="0"/>
          </a:p>
        </p:txBody>
      </p:sp>
      <p:pic>
        <p:nvPicPr>
          <p:cNvPr id="5124" name="Picture 4" descr="G:\Gif\robot_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428736"/>
            <a:ext cx="235742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14414" y="571480"/>
            <a:ext cx="7429552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0070C0"/>
                </a:solidFill>
              </a:rPr>
              <a:t> </a:t>
            </a:r>
            <a:r>
              <a:rPr lang="es-ES_tradnl" sz="2500" dirty="0" smtClean="0">
                <a:solidFill>
                  <a:srgbClr val="0070C0"/>
                </a:solidFill>
              </a:rPr>
              <a:t>CULTIVA OPORTUNIDADES Y COSECHA BENEFICIOS</a:t>
            </a:r>
            <a:endParaRPr lang="es-ES_tradnl" sz="2500" dirty="0">
              <a:solidFill>
                <a:srgbClr val="0070C0"/>
              </a:solidFill>
            </a:endParaRPr>
          </a:p>
        </p:txBody>
      </p:sp>
      <p:pic>
        <p:nvPicPr>
          <p:cNvPr id="17410" name="Picture 2" descr="G:\Gif\Aula_Virtual_Web25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6858048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85852" y="4500570"/>
            <a:ext cx="7215238" cy="17235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s-ES_tradnl" sz="2400" dirty="0" smtClean="0">
                <a:solidFill>
                  <a:srgbClr val="0070C0"/>
                </a:solidFill>
              </a:rPr>
              <a:t>“LA  VIA PARA DESCUBRIR EL SECRETO DE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s-ES_tradnl" sz="2400" dirty="0" smtClean="0">
                <a:solidFill>
                  <a:srgbClr val="0070C0"/>
                </a:solidFill>
              </a:rPr>
              <a:t> LIDERAR LA GERENCIA ES TENER UN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s-ES_tradnl" sz="2400" dirty="0" smtClean="0">
                <a:solidFill>
                  <a:srgbClr val="0070C0"/>
                </a:solidFill>
              </a:rPr>
              <a:t> CORAZÓN SENCILLO Y GANARSE LA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s-ES_tradnl" sz="2400" dirty="0" smtClean="0">
                <a:solidFill>
                  <a:srgbClr val="0070C0"/>
                </a:solidFill>
              </a:rPr>
              <a:t> CONFIANZA DE LA GENTE</a:t>
            </a:r>
            <a:r>
              <a:rPr lang="es-ES_tradnl" dirty="0" smtClean="0">
                <a:solidFill>
                  <a:srgbClr val="0070C0"/>
                </a:solidFill>
              </a:rPr>
              <a:t>”</a:t>
            </a:r>
            <a:endParaRPr lang="es-ES_tradnl" sz="2400" dirty="0">
              <a:solidFill>
                <a:srgbClr val="0070C0"/>
              </a:solidFill>
            </a:endParaRPr>
          </a:p>
        </p:txBody>
      </p:sp>
      <p:pic>
        <p:nvPicPr>
          <p:cNvPr id="26626" name="Picture 2" descr="G:\mas\3861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642918"/>
            <a:ext cx="25431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1538" y="0"/>
            <a:ext cx="6621457" cy="14255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VE" sz="4000" b="1" dirty="0" smtClean="0">
                <a:solidFill>
                  <a:srgbClr val="FF0000"/>
                </a:solidFill>
              </a:rPr>
              <a:t>GERENCIA DE RECURSOS HUMANOS</a:t>
            </a:r>
            <a:endParaRPr lang="es-VE" sz="4000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5286412" cy="3429024"/>
          </a:xfrm>
        </p:spPr>
        <p:txBody>
          <a:bodyPr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VE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¿Que es Gerencia?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VE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 Gerencia es el órgano específico y distintivo de toda organización.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VE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VE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Konosuke</a:t>
            </a:r>
            <a:r>
              <a:rPr lang="es-VE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Matsushita considera que la gerencia siempre debe desenvolverse con una política de “dirección abierta", a la que describe de la siguiente manera: "La dirección abierta significa confianza en los empleados, comunicación fácil dentro de la empresa, alta moral de los trabajadores y, sobre todo,  solidaridad empresarial.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VE" sz="29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VE" sz="2900" dirty="0"/>
          </a:p>
        </p:txBody>
      </p:sp>
      <p:pic>
        <p:nvPicPr>
          <p:cNvPr id="70657" name="Picture 1" descr="C:\Documents and Settings\Administrador\Escritorio\Nueva carpeta\blackmanteacherreadinghac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2571768" cy="3868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642918"/>
            <a:ext cx="7854975" cy="1214459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VE" sz="2000" b="0" dirty="0" smtClean="0">
                <a:solidFill>
                  <a:srgbClr val="0070C0"/>
                </a:solidFill>
                <a:effectLst/>
                <a:latin typeface="Verdana" pitchFamily="34" charset="0"/>
                <a:cs typeface="Times New Roman" pitchFamily="18" charset="0"/>
              </a:rPr>
              <a:t>Según Jean-Paul </a:t>
            </a:r>
            <a:r>
              <a:rPr lang="es-VE" sz="2000" b="0" dirty="0" err="1" smtClean="0">
                <a:solidFill>
                  <a:srgbClr val="0070C0"/>
                </a:solidFill>
                <a:effectLst/>
                <a:latin typeface="Verdana" pitchFamily="34" charset="0"/>
                <a:cs typeface="Times New Roman" pitchFamily="18" charset="0"/>
              </a:rPr>
              <a:t>Sallenave</a:t>
            </a:r>
            <a:r>
              <a:rPr lang="es-VE" sz="2000" b="0" dirty="0" smtClean="0">
                <a:solidFill>
                  <a:srgbClr val="0070C0"/>
                </a:solidFill>
                <a:effectLst/>
                <a:latin typeface="Verdana" pitchFamily="34" charset="0"/>
                <a:cs typeface="Times New Roman" pitchFamily="18" charset="0"/>
              </a:rPr>
              <a:t> es fundamental orientarnos hacia el concepto de Gerencia Integral que consiste en: relacionar todas las fuerzas del manejo de una organización en busca de una mayor competitividad:</a:t>
            </a:r>
            <a:endParaRPr lang="es-VE" sz="2000" b="0" dirty="0">
              <a:solidFill>
                <a:srgbClr val="0070C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2143116"/>
            <a:ext cx="5643602" cy="3500440"/>
          </a:xfrm>
        </p:spPr>
        <p:txBody>
          <a:bodyPr>
            <a:normAutofit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V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1.-</a:t>
            </a:r>
            <a:r>
              <a:rPr lang="es-VE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VE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estrategia</a:t>
            </a:r>
            <a:r>
              <a:rPr lang="es-V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V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 saber a dónde vamos y cómo lograrlo.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V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V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2.-</a:t>
            </a:r>
            <a:r>
              <a:rPr lang="es-VE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VE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organización</a:t>
            </a:r>
            <a:r>
              <a:rPr lang="es-V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V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 llevar a cabo la estrategia eficientemente.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V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V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3.-</a:t>
            </a:r>
            <a:r>
              <a:rPr lang="es-VE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VE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cultura</a:t>
            </a:r>
            <a:r>
              <a:rPr lang="es-V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V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 dinamizar la organización y animar a su gente.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VE" dirty="0"/>
          </a:p>
        </p:txBody>
      </p:sp>
      <p:pic>
        <p:nvPicPr>
          <p:cNvPr id="2051" name="Picture 3" descr="G:\Gif\gerencia-edificangte-i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214554"/>
            <a:ext cx="1976438" cy="353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571480"/>
            <a:ext cx="8229600" cy="55546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1538" y="1357298"/>
            <a:ext cx="678661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rgbClr val="FF0000"/>
                </a:solidFill>
              </a:rPr>
              <a:t>TIPOLOGIA DE GERENTES</a:t>
            </a:r>
            <a:endParaRPr lang="es-ES_tradnl" sz="4800" b="1" dirty="0">
              <a:solidFill>
                <a:srgbClr val="FF0000"/>
              </a:solidFill>
            </a:endParaRPr>
          </a:p>
        </p:txBody>
      </p:sp>
      <p:pic>
        <p:nvPicPr>
          <p:cNvPr id="5" name="4 Imagen" descr="lecci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928934"/>
            <a:ext cx="678661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00430" y="785794"/>
            <a:ext cx="2786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FF0000"/>
                </a:solidFill>
              </a:rPr>
              <a:t>EL DESERTOR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86116" y="1428736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>
                <a:solidFill>
                  <a:srgbClr val="0070C0"/>
                </a:solidFill>
              </a:rPr>
              <a:t>Casi no tiene, o solamente tiene un mínimo, de estas tres características.</a:t>
            </a:r>
          </a:p>
        </p:txBody>
      </p:sp>
      <p:pic>
        <p:nvPicPr>
          <p:cNvPr id="9218" name="Picture 2" descr="G:\Gif\fotonoticia_20090407164932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643182"/>
            <a:ext cx="3952876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57554" y="928670"/>
            <a:ext cx="214314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FF0000"/>
                </a:solidFill>
              </a:rPr>
              <a:t>EL BUROCRATA</a:t>
            </a:r>
            <a:endParaRPr lang="es-ES_tradnl" sz="2000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00364" y="157161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0070C0"/>
                </a:solidFill>
              </a:rPr>
              <a:t>Es aquel que sólo tiene afectividad.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73394"/>
            <a:ext cx="5572164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00306"/>
            <a:ext cx="33242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00430" y="928670"/>
            <a:ext cx="207170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0070C0"/>
                </a:solidFill>
              </a:rPr>
              <a:t>EL  MISIONERO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71736" y="164305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0070C0"/>
                </a:solidFill>
              </a:rPr>
              <a:t>Solamente tiene orientación a las relaciones.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pic>
        <p:nvPicPr>
          <p:cNvPr id="39940" name="Picture 4" descr="http://4.bp.blogspot.com/_Lut-iRtdw_Y/SihPQcvU83I/AAAAAAAAAEw/Vz1PlAc8WXo/s320/genaro_delgado_parker+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452682"/>
            <a:ext cx="3000380" cy="400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826</TotalTime>
  <Words>1139</Words>
  <Application>Microsoft Office PowerPoint</Application>
  <PresentationFormat>Presentación en pantalla (4:3)</PresentationFormat>
  <Paragraphs>234</Paragraphs>
  <Slides>35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Concurrencia</vt:lpstr>
      <vt:lpstr>Diapositiva 1</vt:lpstr>
      <vt:lpstr>Diapositiva 2</vt:lpstr>
      <vt:lpstr>Diapositiva 3</vt:lpstr>
      <vt:lpstr>GERENCIA DE RECURSOS HUMANOS</vt:lpstr>
      <vt:lpstr>Según Jean-Paul Sallenave es fundamental orientarnos hacia el concepto de Gerencia Integral que consiste en: relacionar todas las fuerzas del manejo de una organización en busca de una mayor competitividad: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EL GERENTE DE LA EDUCACION (NUEVO LIDER)</vt:lpstr>
      <vt:lpstr>Diapositiva 21</vt:lpstr>
      <vt:lpstr>Diapositiva 22</vt:lpstr>
      <vt:lpstr>FACTORES CLAVES</vt:lpstr>
      <vt:lpstr>CULTURA  Y CLIMA ORGANIZACIONAL</vt:lpstr>
      <vt:lpstr>Diapositiva 25</vt:lpstr>
      <vt:lpstr>Diapositiva 26</vt:lpstr>
      <vt:lpstr>Diapositiva 27</vt:lpstr>
      <vt:lpstr>Diapositiva 28</vt:lpstr>
      <vt:lpstr>Diapositiva 29</vt:lpstr>
      <vt:lpstr>EL MUNDO DE HOY</vt:lpstr>
      <vt:lpstr>Diapositiva 31</vt:lpstr>
      <vt:lpstr>Diapositiva 32</vt:lpstr>
      <vt:lpstr>Diapositiva 33</vt:lpstr>
      <vt:lpstr>Diapositiva 34</vt:lpstr>
      <vt:lpstr>Diapositiva 35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WinuE</cp:lastModifiedBy>
  <cp:revision>99</cp:revision>
  <dcterms:created xsi:type="dcterms:W3CDTF">2009-09-29T20:55:02Z</dcterms:created>
  <dcterms:modified xsi:type="dcterms:W3CDTF">2009-09-30T18:33:11Z</dcterms:modified>
</cp:coreProperties>
</file>