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A9A-7E24-45A9-8F48-370F9C62FBA9}" type="datetimeFigureOut">
              <a:rPr lang="es-PA" smtClean="0"/>
              <a:pPr/>
              <a:t>10/01/2009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D343-116C-4398-8338-664C47D1883F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osaic.uoc.edu/tfc/tfc0406/glosario/terminos/puerto_serie.htm" TargetMode="External"/><Relationship Id="rId3" Type="http://schemas.openxmlformats.org/officeDocument/2006/relationships/image" Target="../media/image4.gif"/><Relationship Id="rId7" Type="http://schemas.openxmlformats.org/officeDocument/2006/relationships/hyperlink" Target="http://mosaic.uoc.edu/tfc/tfc0406/glosario/terminos/multiplataforma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saic.uoc.edu/tfc/tfc0406/glosario/terminos/amplitud.htm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mosaic.uoc.edu/tfc/tfc0406/glosario/terminos/sonido.htm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mosaic.uoc.edu/tfc/tfc0406/glosario/terminos/memoria.htm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hyperlink" Target="http://spaces.msn.com/ecoti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429132"/>
            <a:ext cx="7772400" cy="15001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P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Investigar es buscar algo; es orientar la atención hacia un objeto determinado, es tener un propósito</a:t>
            </a:r>
            <a:endParaRPr lang="es-P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5" descr="hipopotamokr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6532580" cy="3324225"/>
          </a:xfrm>
          <a:prstGeom prst="rect">
            <a:avLst/>
          </a:prstGeom>
          <a:noFill/>
        </p:spPr>
      </p:pic>
      <p:pic>
        <p:nvPicPr>
          <p:cNvPr id="7" name="Picture 14" descr="papill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5016"/>
            <a:ext cx="8064500" cy="822325"/>
          </a:xfrm>
          <a:prstGeom prst="rect">
            <a:avLst/>
          </a:prstGeom>
          <a:noFill/>
        </p:spPr>
      </p:pic>
      <p:pic>
        <p:nvPicPr>
          <p:cNvPr id="9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6171">
            <a:off x="1793564" y="386843"/>
            <a:ext cx="5857916" cy="157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otdw.com/wp-content/uploads/2008/03/frame-flower-border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es-PA" dirty="0" smtClean="0">
                <a:solidFill>
                  <a:srgbClr val="FF0000"/>
                </a:solidFill>
              </a:rPr>
              <a:t>BAÚL DE PALABRAS DE MULTIMEDIA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72066" y="5362604"/>
            <a:ext cx="3757594" cy="709602"/>
          </a:xfrm>
        </p:spPr>
        <p:txBody>
          <a:bodyPr/>
          <a:lstStyle/>
          <a:p>
            <a:r>
              <a:rPr lang="es-PA" dirty="0" smtClean="0">
                <a:solidFill>
                  <a:srgbClr val="FF0000"/>
                </a:solidFill>
              </a:rPr>
              <a:t>ELIZABETH RAMÍREZ</a:t>
            </a:r>
            <a:endParaRPr lang="es-PA" dirty="0">
              <a:solidFill>
                <a:srgbClr val="FF0000"/>
              </a:solidFill>
            </a:endParaRPr>
          </a:p>
        </p:txBody>
      </p:sp>
      <p:pic>
        <p:nvPicPr>
          <p:cNvPr id="6" name="5 Imagen" descr="http://www.palbox.net/imagenes/baules/baul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3116"/>
            <a:ext cx="4786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gifsyfondos.com/barraRosa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1963">
            <a:off x="2850195" y="2400554"/>
            <a:ext cx="2500330" cy="953141"/>
          </a:xfrm>
          <a:prstGeom prst="rect">
            <a:avLst/>
          </a:prstGeom>
          <a:noFill/>
        </p:spPr>
      </p:pic>
      <p:pic>
        <p:nvPicPr>
          <p:cNvPr id="2052" name="Picture 4" descr="http://www.gifsyfondos.com/go119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7699">
            <a:off x="4591376" y="4061456"/>
            <a:ext cx="2095477" cy="43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gifsyfondos.com/MARIPOSA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496"/>
            <a:ext cx="3429024" cy="140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5572164" cy="4286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GLOSARIO MULTIMEDIA</a:t>
            </a:r>
            <a:endParaRPr lang="es-P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7786742" cy="928694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58" y="1214422"/>
          <a:ext cx="8572561" cy="532341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06176"/>
                <a:gridCol w="4885544"/>
                <a:gridCol w="3180841"/>
              </a:tblGrid>
              <a:tr h="2480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dirty="0"/>
                        <a:t>1</a:t>
                      </a:r>
                      <a:endParaRPr lang="es-PA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dirty="0" smtClean="0"/>
                        <a:t>ADSL ROUTER</a:t>
                      </a:r>
                      <a:endParaRPr lang="es-PA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just"/>
                      <a:endParaRPr lang="es-PA" sz="1000" dirty="0"/>
                    </a:p>
                    <a:p>
                      <a:pPr algn="just"/>
                      <a:r>
                        <a:rPr lang="es-ES" sz="1300" dirty="0"/>
                        <a:t>El </a:t>
                      </a:r>
                      <a:r>
                        <a:rPr lang="es-ES" sz="1300" dirty="0" err="1"/>
                        <a:t>router</a:t>
                      </a:r>
                      <a:r>
                        <a:rPr lang="es-ES" sz="1300" dirty="0"/>
                        <a:t> ADSL es un dispositivo que permite conectar uno o varios equipos o incluso una red de área local (</a:t>
                      </a:r>
                      <a:r>
                        <a:rPr lang="es-ES" sz="1300" u="none" strike="noStrike" dirty="0" err="1" smtClean="0"/>
                        <a:t>Lan</a:t>
                      </a:r>
                      <a:r>
                        <a:rPr lang="es-ES" sz="1300" u="none" strike="noStrike" dirty="0" smtClean="0"/>
                        <a:t>)</a:t>
                      </a:r>
                      <a:r>
                        <a:rPr lang="es-ES" sz="1300" u="none" strike="noStrike" baseline="0" dirty="0" smtClean="0"/>
                        <a:t> </a:t>
                      </a:r>
                      <a:endParaRPr lang="es-PA" sz="1000" dirty="0">
                        <a:solidFill>
                          <a:srgbClr val="FFFFFF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3795" marR="63795" marT="0" marB="0"/>
                </a:tc>
              </a:tr>
              <a:tr h="2842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/>
                        <a:t>2</a:t>
                      </a:r>
                      <a:endParaRPr lang="es-PA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7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700" dirty="0" smtClean="0"/>
                        <a:t>ANTIVIRUS</a:t>
                      </a:r>
                      <a:endParaRPr lang="es-PA" sz="10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300" dirty="0"/>
                        <a:t>Programa para prevenir </a:t>
                      </a:r>
                      <a:r>
                        <a:rPr lang="es-PA" sz="1300" dirty="0" smtClean="0"/>
                        <a:t>virus</a:t>
                      </a:r>
                      <a:r>
                        <a:rPr lang="es-PA" sz="1300" baseline="0" dirty="0" smtClean="0"/>
                        <a:t> informáticos o d</a:t>
                      </a:r>
                      <a:r>
                        <a:rPr lang="es-PA" sz="1300" u="none" dirty="0" smtClean="0"/>
                        <a:t>estruirlos </a:t>
                      </a:r>
                      <a:r>
                        <a:rPr lang="es-PA" sz="1300" u="none" dirty="0"/>
                        <a:t>una vez se ha producido la infección, también utilizables para otros tipos de </a:t>
                      </a:r>
                      <a:r>
                        <a:rPr lang="es-PA" sz="1300" u="none" dirty="0" smtClean="0"/>
                        <a:t>malware.</a:t>
                      </a:r>
                      <a:endParaRPr lang="es-PA" sz="10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</a:tr>
            </a:tbl>
          </a:graphicData>
        </a:graphic>
      </p:graphicFrame>
      <p:pic>
        <p:nvPicPr>
          <p:cNvPr id="1026" name="Imagen 19" descr="http://www.quocthang.com.vn/pic/prods/6336054221625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85860"/>
            <a:ext cx="3781425" cy="1643074"/>
          </a:xfrm>
          <a:prstGeom prst="rect">
            <a:avLst/>
          </a:prstGeom>
          <a:noFill/>
        </p:spPr>
      </p:pic>
      <p:pic>
        <p:nvPicPr>
          <p:cNvPr id="1025" name="Imagen 25" descr="http://bandatotal.com/wp-content/uploads/2008/07/antivi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800488"/>
            <a:ext cx="3609975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58" y="2071678"/>
            <a:ext cx="7786742" cy="928694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7158" y="214290"/>
          <a:ext cx="8572560" cy="63971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06176"/>
                <a:gridCol w="4885544"/>
                <a:gridCol w="3180840"/>
              </a:tblGrid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9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dirty="0"/>
                        <a:t>3</a:t>
                      </a: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dirty="0" smtClean="0"/>
                        <a:t>BIT</a:t>
                      </a: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dirty="0"/>
                        <a:t>Unidad mínima de información, equivalente a una elección binaria: sí o no, 1 o 0...</a:t>
                      </a:r>
                      <a:endParaRPr lang="es-P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</a:tr>
              <a:tr h="198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9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/>
                        <a:t>4</a:t>
                      </a:r>
                      <a:endParaRPr lang="es-P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dirty="0" smtClean="0"/>
                        <a:t>CD-ROM</a:t>
                      </a: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dirty="0"/>
                        <a:t>Acrónimo de Compact Disc </a:t>
                      </a:r>
                      <a:r>
                        <a:rPr lang="es-PA" sz="1600" dirty="0" err="1"/>
                        <a:t>Read</a:t>
                      </a:r>
                      <a:r>
                        <a:rPr lang="es-PA" sz="1600" dirty="0"/>
                        <a:t> </a:t>
                      </a:r>
                      <a:r>
                        <a:rPr lang="es-PA" sz="1600" dirty="0" err="1"/>
                        <a:t>Only</a:t>
                      </a:r>
                      <a:r>
                        <a:rPr lang="es-PA" sz="1600" dirty="0"/>
                        <a:t> </a:t>
                      </a:r>
                      <a:r>
                        <a:rPr lang="es-PA" sz="1600" dirty="0" err="1"/>
                        <a:t>Memory</a:t>
                      </a:r>
                      <a:r>
                        <a:rPr lang="es-PA" sz="1600" dirty="0"/>
                        <a:t>, disco compacto para el almacenamiento de información digital de un solo uso, que utiliza tecnología óptica de láser para grabar y leer los datos.</a:t>
                      </a:r>
                      <a:endParaRPr lang="es-P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</a:tr>
              <a:tr h="1768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9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dirty="0"/>
                        <a:t>5</a:t>
                      </a: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dirty="0" err="1" smtClean="0"/>
                        <a:t>DivX</a:t>
                      </a: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dirty="0"/>
                        <a:t>Formato o </a:t>
                      </a:r>
                      <a:r>
                        <a:rPr lang="es-PA" sz="1600" dirty="0" smtClean="0"/>
                        <a:t>códec</a:t>
                      </a:r>
                      <a:r>
                        <a:rPr lang="es-PA" sz="1600" baseline="0" dirty="0" smtClean="0"/>
                        <a:t> de vídeo digital </a:t>
                      </a:r>
                      <a:r>
                        <a:rPr lang="es-PA" sz="1600" dirty="0" smtClean="0"/>
                        <a:t> </a:t>
                      </a:r>
                      <a:r>
                        <a:rPr lang="es-PA" sz="1600" dirty="0"/>
                        <a:t>comprimido, basado en un formato </a:t>
                      </a:r>
                      <a:r>
                        <a:rPr lang="es-PA" sz="1600" u="none" strike="noStrike" dirty="0" err="1" smtClean="0"/>
                        <a:t>mpeg</a:t>
                      </a:r>
                      <a:r>
                        <a:rPr lang="es-PA" sz="1600" u="none" strike="noStrike" dirty="0" smtClean="0"/>
                        <a:t>.</a:t>
                      </a:r>
                      <a:r>
                        <a:rPr lang="es-PA" sz="1600" u="none" strike="noStrike" baseline="0" dirty="0" smtClean="0"/>
                        <a:t> </a:t>
                      </a:r>
                      <a:endParaRPr lang="es-P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80" marR="53780" marT="0" marB="0"/>
                </a:tc>
              </a:tr>
            </a:tbl>
          </a:graphicData>
        </a:graphic>
      </p:graphicFrame>
      <p:pic>
        <p:nvPicPr>
          <p:cNvPr id="18434" name="Imagen 5" descr="http://mosaic.uoc.edu/tfc/tfc0406/glosario/imagenes/cd-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285992"/>
            <a:ext cx="3048000" cy="1323975"/>
          </a:xfrm>
          <a:prstGeom prst="rect">
            <a:avLst/>
          </a:prstGeom>
          <a:noFill/>
        </p:spPr>
      </p:pic>
      <p:pic>
        <p:nvPicPr>
          <p:cNvPr id="18433" name="Imagen 1" descr="http://mosaic.uoc.edu/tfc/tfc0406/glosario/imagenes/vide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500570"/>
            <a:ext cx="3429000" cy="1590675"/>
          </a:xfrm>
          <a:prstGeom prst="rect">
            <a:avLst/>
          </a:prstGeom>
          <a:noFill/>
        </p:spPr>
      </p:pic>
      <p:pic>
        <p:nvPicPr>
          <p:cNvPr id="18435" name="Imagen 22" descr="http://www.bytesystems.com.mx/imagenes/tecnolog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57166"/>
            <a:ext cx="33909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786742" cy="928694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5720" y="214291"/>
          <a:ext cx="8643998" cy="64365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0393"/>
                <a:gridCol w="4926257"/>
                <a:gridCol w="3207348"/>
              </a:tblGrid>
              <a:tr h="2000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dirty="0"/>
                        <a:t>6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7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7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7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7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7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700" dirty="0" smtClean="0"/>
                        <a:t>DISKETTE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300" dirty="0"/>
                        <a:t>Sistema magnético de almacenamiento de información digital, tipo de </a:t>
                      </a:r>
                      <a:r>
                        <a:rPr lang="es-PA" sz="1300" u="none" strike="noStrike" dirty="0">
                          <a:hlinkClick r:id="rId4"/>
                        </a:rPr>
                        <a:t>memoria</a:t>
                      </a:r>
                      <a:r>
                        <a:rPr lang="es-PA" sz="1300" dirty="0"/>
                        <a:t> permanente.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</a:tr>
              <a:tr h="1774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dirty="0" smtClean="0"/>
                        <a:t>7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 dirty="0" smtClean="0"/>
                        <a:t>ENVOLVENTE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300"/>
                        <a:t>ES un </a:t>
                      </a:r>
                      <a:r>
                        <a:rPr lang="es-PA" sz="1300" u="none" strike="noStrike">
                          <a:hlinkClick r:id="rId5"/>
                        </a:rPr>
                        <a:t>sonido</a:t>
                      </a:r>
                      <a:r>
                        <a:rPr lang="es-PA" sz="1300"/>
                        <a:t> la evolución de la </a:t>
                      </a:r>
                      <a:r>
                        <a:rPr lang="es-PA" sz="1300" u="none" strike="noStrike">
                          <a:hlinkClick r:id="rId6"/>
                        </a:rPr>
                        <a:t>amplitud</a:t>
                      </a:r>
                      <a:r>
                        <a:rPr lang="es-PA" sz="1300"/>
                        <a:t> en el tiempo.</a:t>
                      </a: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</a:tr>
              <a:tr h="2613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/>
                        <a:t>8</a:t>
                      </a: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000" dirty="0" smtClean="0"/>
                        <a:t>FIREWIRE </a:t>
                      </a:r>
                      <a:r>
                        <a:rPr lang="es-PA" sz="1000" u="none" strike="noStrike" dirty="0" smtClean="0"/>
                        <a:t>I</a:t>
                      </a:r>
                      <a:r>
                        <a:rPr lang="es-PA" sz="1000" dirty="0" smtClean="0"/>
                        <a:t>1394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100" dirty="0"/>
                        <a:t>Estándar </a:t>
                      </a:r>
                      <a:r>
                        <a:rPr lang="es-PA" sz="1100" u="none" strike="noStrike" dirty="0">
                          <a:hlinkClick r:id="rId7"/>
                        </a:rPr>
                        <a:t>multiplataforma</a:t>
                      </a:r>
                      <a:r>
                        <a:rPr lang="es-PA" sz="1100" dirty="0"/>
                        <a:t> para la transferencia de datos en serie (</a:t>
                      </a:r>
                      <a:r>
                        <a:rPr lang="es-PA" sz="1100" u="none" strike="noStrike" dirty="0">
                          <a:hlinkClick r:id="rId8"/>
                        </a:rPr>
                        <a:t>puerto serie</a:t>
                      </a:r>
                      <a:r>
                        <a:rPr lang="es-PA" sz="1100" dirty="0"/>
                        <a:t>) a gran velocidad, generalmente para conectar videocámaras a ordenadores.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/>
                </a:tc>
              </a:tr>
            </a:tbl>
          </a:graphicData>
        </a:graphic>
      </p:graphicFrame>
      <p:pic>
        <p:nvPicPr>
          <p:cNvPr id="17411" name="Imagen 7" descr="http://mosaic.uoc.edu/tfc/tfc0406/glosario/imagenes/disket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357166"/>
            <a:ext cx="3429000" cy="1495425"/>
          </a:xfrm>
          <a:prstGeom prst="rect">
            <a:avLst/>
          </a:prstGeom>
          <a:noFill/>
        </p:spPr>
      </p:pic>
      <p:pic>
        <p:nvPicPr>
          <p:cNvPr id="17409" name="Imagen 3" descr="http://mosaic.uoc.edu/tfc/tfc0406/glosario/imagenes/FireWi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4071942"/>
            <a:ext cx="3714776" cy="1800225"/>
          </a:xfrm>
          <a:prstGeom prst="rect">
            <a:avLst/>
          </a:prstGeom>
          <a:noFill/>
        </p:spPr>
      </p:pic>
      <p:pic>
        <p:nvPicPr>
          <p:cNvPr id="17410" name="Imagen 4" descr="http://mosaic.uoc.edu/tfc/tfc0406/glosario/imagenes/sonido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2285992"/>
            <a:ext cx="381000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20" y="214290"/>
          <a:ext cx="8643998" cy="6125909"/>
        </p:xfrm>
        <a:graphic>
          <a:graphicData uri="http://schemas.openxmlformats.org/drawingml/2006/table">
            <a:tbl>
              <a:tblPr/>
              <a:tblGrid>
                <a:gridCol w="510393"/>
                <a:gridCol w="4926257"/>
                <a:gridCol w="3207348"/>
              </a:tblGrid>
              <a:tr h="314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 dirty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9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5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500" b="1" dirty="0" smtClean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LAN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800" b="1" dirty="0">
                          <a:latin typeface="Century Gothic"/>
                          <a:ea typeface="Calibri"/>
                          <a:cs typeface="Times New Roman"/>
                        </a:rPr>
                        <a:t>Acrónimo de Local </a:t>
                      </a:r>
                      <a:r>
                        <a:rPr lang="es-PA" sz="1800" b="1" dirty="0" err="1">
                          <a:latin typeface="Century Gothic"/>
                          <a:ea typeface="Calibri"/>
                          <a:cs typeface="Times New Roman"/>
                        </a:rPr>
                        <a:t>Area</a:t>
                      </a:r>
                      <a:r>
                        <a:rPr lang="es-PA" sz="1800" b="1" dirty="0">
                          <a:latin typeface="Century Gothic"/>
                          <a:ea typeface="Calibri"/>
                          <a:cs typeface="Times New Roman"/>
                        </a:rPr>
                        <a:t> Network, red de área local, generalmente con una velocidad de transmisión de 10-100 Mb/s.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302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10</a:t>
                      </a: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 dirty="0" smtClean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MAN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8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8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800" b="1" dirty="0" smtClean="0">
                          <a:latin typeface="Century Gothic"/>
                          <a:ea typeface="Calibri"/>
                          <a:cs typeface="Times New Roman"/>
                        </a:rPr>
                        <a:t>Acrónimo </a:t>
                      </a:r>
                      <a:r>
                        <a:rPr lang="es-PA" sz="1800" b="1" dirty="0">
                          <a:latin typeface="Century Gothic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PA" sz="1800" b="1" dirty="0" err="1">
                          <a:latin typeface="Century Gothic"/>
                          <a:ea typeface="Calibri"/>
                          <a:cs typeface="Times New Roman"/>
                        </a:rPr>
                        <a:t>Metropolitan</a:t>
                      </a:r>
                      <a:r>
                        <a:rPr lang="es-PA" sz="1800" b="1" dirty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800" b="1" dirty="0" err="1">
                          <a:latin typeface="Century Gothic"/>
                          <a:ea typeface="Calibri"/>
                          <a:cs typeface="Times New Roman"/>
                        </a:rPr>
                        <a:t>Area</a:t>
                      </a:r>
                      <a:r>
                        <a:rPr lang="es-PA" sz="1800" b="1" dirty="0">
                          <a:latin typeface="Century Gothic"/>
                          <a:ea typeface="Calibri"/>
                          <a:cs typeface="Times New Roman"/>
                        </a:rPr>
                        <a:t> Network, </a:t>
                      </a:r>
                      <a:r>
                        <a:rPr lang="es-PA" sz="1800" b="1" dirty="0" smtClean="0">
                          <a:latin typeface="Century Gothic"/>
                          <a:ea typeface="Calibri"/>
                          <a:cs typeface="Times New Roman"/>
                        </a:rPr>
                        <a:t>red de </a:t>
                      </a:r>
                      <a:r>
                        <a:rPr lang="es-PA" sz="1800" b="1" dirty="0">
                          <a:latin typeface="Century Gothic"/>
                          <a:ea typeface="Calibri"/>
                          <a:cs typeface="Times New Roman"/>
                        </a:rPr>
                        <a:t>área metropolitana</a:t>
                      </a:r>
                      <a:endParaRPr lang="es-P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4098" name="Imagen 9" descr="http://mosaic.uoc.edu/tfc/tfc0406/glosario/imagenes/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3786214" cy="2214578"/>
          </a:xfrm>
          <a:prstGeom prst="rect">
            <a:avLst/>
          </a:prstGeom>
          <a:noFill/>
        </p:spPr>
      </p:pic>
      <p:pic>
        <p:nvPicPr>
          <p:cNvPr id="4097" name="Imagen 11" descr="http://mosaic.uoc.edu/tfc/tfc0406/glosario/imagenes/re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714752"/>
            <a:ext cx="3786190" cy="1881189"/>
          </a:xfrm>
          <a:prstGeom prst="rect">
            <a:avLst/>
          </a:prstGeom>
          <a:noFill/>
        </p:spPr>
      </p:pic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28802"/>
            <a:ext cx="778674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20" y="214291"/>
          <a:ext cx="8643998" cy="6364609"/>
        </p:xfrm>
        <a:graphic>
          <a:graphicData uri="http://schemas.openxmlformats.org/drawingml/2006/table">
            <a:tbl>
              <a:tblPr/>
              <a:tblGrid>
                <a:gridCol w="510393"/>
                <a:gridCol w="4926257"/>
                <a:gridCol w="3207348"/>
              </a:tblGrid>
              <a:tr h="2109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 dirty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11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900" b="1" dirty="0" smtClean="0">
                        <a:solidFill>
                          <a:srgbClr val="943634"/>
                        </a:solidFill>
                        <a:latin typeface="BatangCh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 dirty="0" smtClean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MINIDV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Formato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de almacenamiento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es-PA" sz="1400" b="1" baseline="0" dirty="0" smtClean="0">
                          <a:latin typeface="Century Gothic"/>
                          <a:ea typeface="Calibri"/>
                          <a:cs typeface="Times New Roman"/>
                        </a:rPr>
                        <a:t> vídeo digital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2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12</a:t>
                      </a: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 dirty="0" smtClean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NODO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Cualquier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ordenador conectado a la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red,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incluyendo </a:t>
                      </a:r>
                      <a:r>
                        <a:rPr lang="es-PA" sz="1400" b="1" dirty="0" err="1" smtClean="0">
                          <a:latin typeface="Century Gothic"/>
                          <a:ea typeface="Calibri"/>
                          <a:cs typeface="Times New Roman"/>
                        </a:rPr>
                        <a:t>routers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PA" sz="1400" b="1" dirty="0" err="1" smtClean="0">
                          <a:latin typeface="Century Gothic"/>
                          <a:ea typeface="Calibri"/>
                          <a:cs typeface="Times New Roman"/>
                        </a:rPr>
                        <a:t>hots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 y</a:t>
                      </a:r>
                      <a:r>
                        <a:rPr lang="es-PA" sz="1400" b="1" baseline="0" dirty="0" smtClean="0">
                          <a:latin typeface="Century Gothic"/>
                          <a:ea typeface="Calibri"/>
                          <a:cs typeface="Times New Roman"/>
                        </a:rPr>
                        <a:t> servidores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900" b="1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13</a:t>
                      </a:r>
                      <a:endParaRPr lang="es-P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300" b="1" dirty="0" smtClean="0">
                        <a:solidFill>
                          <a:srgbClr val="E36C0A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 b="1" dirty="0" smtClean="0">
                          <a:solidFill>
                            <a:srgbClr val="E36C0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NURBS</a:t>
                      </a:r>
                      <a:endParaRPr lang="es-P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b="1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Acrónimo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de Non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Uniform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Rational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Basis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Spline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, en el proceso de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creacion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 3D una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herramienta para el modelado de objetos orgánicos, que define superficies curvas suaves a partir de </a:t>
                      </a:r>
                      <a:r>
                        <a:rPr lang="es-PA" sz="1400" b="1" dirty="0" err="1" smtClean="0">
                          <a:latin typeface="Century Gothic"/>
                          <a:ea typeface="Calibri"/>
                          <a:cs typeface="Times New Roman"/>
                        </a:rPr>
                        <a:t>splines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y con facilidad para la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 animación.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1027" name="Imagen 13" descr="http://mosaic.uoc.edu/tfc/tfc0406/glosario/imagenes/mini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3429000" cy="1685925"/>
          </a:xfrm>
          <a:prstGeom prst="rect">
            <a:avLst/>
          </a:prstGeom>
          <a:noFill/>
        </p:spPr>
      </p:pic>
      <p:pic>
        <p:nvPicPr>
          <p:cNvPr id="1026" name="Imagen 15" descr="http://mosaic.uoc.edu/tfc/tfc0406/glosario/imagenes/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3429000" cy="1562100"/>
          </a:xfrm>
          <a:prstGeom prst="rect">
            <a:avLst/>
          </a:prstGeom>
          <a:noFill/>
        </p:spPr>
      </p:pic>
      <p:pic>
        <p:nvPicPr>
          <p:cNvPr id="1025" name="Imagen 17" descr="http://mosaic.uoc.edu/tfc/tfc0406/glosario/imagenes/coron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72032"/>
            <a:ext cx="3048000" cy="1500174"/>
          </a:xfrm>
          <a:prstGeom prst="rect">
            <a:avLst/>
          </a:prstGeom>
          <a:noFill/>
        </p:spPr>
      </p:pic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214554"/>
            <a:ext cx="778674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786742" cy="928694"/>
          </a:xfrm>
          <a:prstGeom prst="rect">
            <a:avLst/>
          </a:prstGeom>
          <a:noFill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214290"/>
          <a:ext cx="8715436" cy="6261368"/>
        </p:xfrm>
        <a:graphic>
          <a:graphicData uri="http://schemas.openxmlformats.org/drawingml/2006/table">
            <a:tbl>
              <a:tblPr/>
              <a:tblGrid>
                <a:gridCol w="514611"/>
                <a:gridCol w="4966971"/>
                <a:gridCol w="3233854"/>
              </a:tblGrid>
              <a:tr h="1807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b="1" dirty="0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14</a:t>
                      </a:r>
                      <a:endParaRPr lang="es-P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8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200" b="1" dirty="0" smtClean="0">
                          <a:solidFill>
                            <a:srgbClr val="E36C0A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PROFUNDIDAD </a:t>
                      </a:r>
                      <a:r>
                        <a:rPr lang="es-PA" sz="1200" b="1" dirty="0">
                          <a:solidFill>
                            <a:srgbClr val="E36C0A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DE CAMPO</a:t>
                      </a:r>
                      <a:endParaRPr lang="es-P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En fotografía distancia por delante y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detra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 de un objeto en la que </a:t>
                      </a:r>
                      <a:r>
                        <a:rPr lang="es-PA" sz="1400" b="1" dirty="0" err="1">
                          <a:latin typeface="Century Gothic"/>
                          <a:ea typeface="Calibri"/>
                          <a:cs typeface="Times New Roman"/>
                        </a:rPr>
                        <a:t>apaercen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 los demás objetos nítidamente enfocados, depende de la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óptica y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del diafragma que se utilice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307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b="1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15</a:t>
                      </a:r>
                      <a:endParaRPr lang="es-P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0" dirty="0" smtClean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 smtClean="0">
                          <a:solidFill>
                            <a:srgbClr val="E36C0A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PUERTO </a:t>
                      </a:r>
                      <a:r>
                        <a:rPr lang="es-PA" sz="1400" b="1" dirty="0">
                          <a:solidFill>
                            <a:srgbClr val="E36C0A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PARALELO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Interfaz de comunicación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o puerto hardware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entre ordenadores y periféricos en el que se envían varios bit a la vez, la transmisión implica un cable por cada bit transmitido simultáneamente formando un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bus.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Se ha utilizado para conectar impresoras.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600" b="1">
                          <a:solidFill>
                            <a:srgbClr val="943634"/>
                          </a:solidFill>
                          <a:latin typeface="BatangChe"/>
                          <a:ea typeface="Calibri"/>
                          <a:cs typeface="Times New Roman"/>
                        </a:rPr>
                        <a:t>16</a:t>
                      </a:r>
                      <a:endParaRPr lang="es-PA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400" b="1" dirty="0" smtClean="0">
                        <a:solidFill>
                          <a:srgbClr val="E36C0A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dirty="0" smtClean="0">
                          <a:solidFill>
                            <a:srgbClr val="E36C0A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TEXTURA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Respecto a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una imagen propiedad </a:t>
                      </a:r>
                      <a:r>
                        <a:rPr lang="es-PA" sz="1400" b="1" dirty="0">
                          <a:latin typeface="Century Gothic"/>
                          <a:ea typeface="Calibri"/>
                          <a:cs typeface="Times New Roman"/>
                        </a:rPr>
                        <a:t>que permite definir su dimensión táctil, proporcionando sentido de realidad en las imágenes sintéticas, sobre todo en creaciones virtuales o </a:t>
                      </a:r>
                      <a:r>
                        <a:rPr lang="es-PA" sz="1400" b="1" dirty="0" smtClean="0">
                          <a:latin typeface="Century Gothic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PA" sz="1400" b="1" baseline="0" dirty="0" smtClean="0">
                          <a:latin typeface="Century Gothic"/>
                          <a:ea typeface="Calibri"/>
                          <a:cs typeface="Times New Roman"/>
                        </a:rPr>
                        <a:t> 3D.</a:t>
                      </a:r>
                      <a:endParaRPr lang="es-P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10" marR="55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2051" name="Imagen 19" descr="http://mosaic.uoc.edu/tfc/tfc0406/glosario/imagenes/profundidad_de_cam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85728"/>
            <a:ext cx="3305175" cy="1685925"/>
          </a:xfrm>
          <a:prstGeom prst="rect">
            <a:avLst/>
          </a:prstGeom>
          <a:noFill/>
        </p:spPr>
      </p:pic>
      <p:pic>
        <p:nvPicPr>
          <p:cNvPr id="2050" name="Imagen 21" descr="http://mosaic.uoc.edu/tfc/tfc0406/glosario/imagenes/puertoParaleloDB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571744"/>
            <a:ext cx="3429000" cy="1676400"/>
          </a:xfrm>
          <a:prstGeom prst="rect">
            <a:avLst/>
          </a:prstGeom>
          <a:noFill/>
        </p:spPr>
      </p:pic>
      <p:pic>
        <p:nvPicPr>
          <p:cNvPr id="2049" name="Imagen 24" descr="http://mosaic.uoc.edu/tfc/tfc0406/glosario/imagenes/textu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572008"/>
            <a:ext cx="304800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://www.gifsyfondos.com/Mariposas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7786742" cy="928694"/>
          </a:xfrm>
          <a:prstGeom prst="rect">
            <a:avLst/>
          </a:prstGeom>
          <a:noFill/>
        </p:spPr>
      </p:pic>
      <p:pic>
        <p:nvPicPr>
          <p:cNvPr id="22530" name="Picture 2" descr="http://img473.imageshack.us/img473/1944/gracias557lr9hp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714488"/>
            <a:ext cx="6010280" cy="357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418</Words>
  <Application>Microsoft Office PowerPoint</Application>
  <PresentationFormat>Presentación en pantalla (4:3)</PresentationFormat>
  <Paragraphs>218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Investigar es buscar algo; es orientar la atención hacia un objeto determinado, es tener un propósito</vt:lpstr>
      <vt:lpstr>BAÚL DE PALABRAS DE MULTIMEDIA</vt:lpstr>
      <vt:lpstr>GLOSARIO MULTIMEDIA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…Investigar es buscar algo; es orientar la atención hacia un objeto determinado, es tener un propósito</dc:title>
  <dc:creator>us</dc:creator>
  <cp:lastModifiedBy>us</cp:lastModifiedBy>
  <cp:revision>3</cp:revision>
  <dcterms:created xsi:type="dcterms:W3CDTF">2009-09-05T03:56:14Z</dcterms:created>
  <dcterms:modified xsi:type="dcterms:W3CDTF">2009-10-01T23:29:33Z</dcterms:modified>
</cp:coreProperties>
</file>