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sldIdLst>
    <p:sldId id="256" r:id="rId3"/>
    <p:sldId id="305" r:id="rId4"/>
    <p:sldId id="314" r:id="rId5"/>
    <p:sldId id="259" r:id="rId6"/>
    <p:sldId id="260" r:id="rId7"/>
    <p:sldId id="261" r:id="rId8"/>
    <p:sldId id="262" r:id="rId9"/>
    <p:sldId id="263" r:id="rId10"/>
    <p:sldId id="257" r:id="rId11"/>
    <p:sldId id="258" r:id="rId12"/>
    <p:sldId id="301" r:id="rId13"/>
    <p:sldId id="303" r:id="rId14"/>
    <p:sldId id="267" r:id="rId15"/>
    <p:sldId id="268" r:id="rId16"/>
    <p:sldId id="269" r:id="rId17"/>
    <p:sldId id="270" r:id="rId18"/>
    <p:sldId id="272" r:id="rId19"/>
    <p:sldId id="275" r:id="rId20"/>
    <p:sldId id="273" r:id="rId21"/>
    <p:sldId id="296" r:id="rId22"/>
    <p:sldId id="297" r:id="rId23"/>
    <p:sldId id="298" r:id="rId24"/>
    <p:sldId id="299" r:id="rId25"/>
    <p:sldId id="302" r:id="rId26"/>
    <p:sldId id="264" r:id="rId27"/>
    <p:sldId id="315" r:id="rId28"/>
    <p:sldId id="306" r:id="rId29"/>
    <p:sldId id="276" r:id="rId30"/>
    <p:sldId id="278" r:id="rId31"/>
    <p:sldId id="279" r:id="rId32"/>
    <p:sldId id="280" r:id="rId33"/>
    <p:sldId id="281" r:id="rId34"/>
    <p:sldId id="284" r:id="rId35"/>
    <p:sldId id="307" r:id="rId36"/>
    <p:sldId id="287" r:id="rId37"/>
    <p:sldId id="291" r:id="rId38"/>
    <p:sldId id="293" r:id="rId39"/>
    <p:sldId id="304" r:id="rId40"/>
    <p:sldId id="316" r:id="rId41"/>
    <p:sldId id="295" r:id="rId42"/>
    <p:sldId id="308" r:id="rId43"/>
    <p:sldId id="309" r:id="rId44"/>
    <p:sldId id="313" r:id="rId45"/>
    <p:sldId id="318" r:id="rId46"/>
    <p:sldId id="317" r:id="rId47"/>
    <p:sldId id="311" r:id="rId48"/>
    <p:sldId id="310" r:id="rId49"/>
    <p:sldId id="312" r:id="rId50"/>
    <p:sldId id="319" r:id="rId51"/>
    <p:sldId id="26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6FC10"/>
    <a:srgbClr val="8F3898"/>
    <a:srgbClr val="06085A"/>
    <a:srgbClr val="0B055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56" autoAdjust="0"/>
  </p:normalViewPr>
  <p:slideViewPr>
    <p:cSldViewPr>
      <p:cViewPr varScale="1">
        <p:scale>
          <a:sx n="84" d="100"/>
          <a:sy n="84" d="100"/>
        </p:scale>
        <p:origin x="-74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E3B9C-82DD-49EF-A1DB-2EA88ED4E152}" type="datetimeFigureOut">
              <a:rPr lang="en-US" smtClean="0"/>
              <a:pPr/>
              <a:t>10/27/2009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A67065-0010-4220-9C35-F2DAABFA83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A67065-0010-4220-9C35-F2DAABFA83C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40BC0-E4EA-4413-A9B6-7E20504C4274}" type="slidenum">
              <a:rPr lang="en-US"/>
              <a:pPr/>
              <a:t>19</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t>Garbarino describes social support like this.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6A9A8-988B-48A1-960A-394D038560C8}" type="slidenum">
              <a:rPr lang="en-US"/>
              <a:pPr/>
              <a:t>20</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6A9A8-988B-48A1-960A-394D038560C8}" type="slidenum">
              <a:rPr lang="en-US"/>
              <a:pPr/>
              <a:t>21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6A9A8-988B-48A1-960A-394D038560C8}" type="slidenum">
              <a:rPr lang="en-US"/>
              <a:pPr/>
              <a:t>22</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6A9A8-988B-48A1-960A-394D038560C8}" type="slidenum">
              <a:rPr lang="en-US"/>
              <a:pPr/>
              <a:t>23</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A67065-0010-4220-9C35-F2DAABFA83C6}"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A67065-0010-4220-9C35-F2DAABFA83C6}"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A67065-0010-4220-9C35-F2DAABFA83C6}"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A67065-0010-4220-9C35-F2DAABFA83C6}"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4C178-3CA4-4B1B-A8CC-165F8DA6E12F}" type="slidenum">
              <a:rPr lang="en-US"/>
              <a:pPr/>
              <a:t>28</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Quote 1 [Arizona Game and Fish Department]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Projections of declining hunters and shooters are disturbing, because these people provide the social, financial and political support for wildlife management in North America.</a:t>
            </a:r>
          </a:p>
          <a:p>
            <a:endParaRPr lang="en-US" dirty="0" smtClean="0"/>
          </a:p>
          <a:p>
            <a:endParaRPr lang="en-US" dirty="0" smtClean="0"/>
          </a:p>
          <a:p>
            <a:endParaRPr lang="en-US" dirty="0" smtClean="0"/>
          </a:p>
          <a:p>
            <a:r>
              <a:rPr lang="en-US" dirty="0" smtClean="0"/>
              <a:t>Quote 2 [Citizen Science Canada] </a:t>
            </a:r>
          </a:p>
          <a:p>
            <a:r>
              <a:rPr lang="en-US" dirty="0" smtClean="0"/>
              <a:t>Its primary purpose is to give stewards the skills to monitor their community wetlands, and to raise public awareness of wetland values. But it also has a larger goal to foster a land ethic among the public at large. By caring for the land, we begin to care about it and to assume responsibility for its protection. As recently as a decade ago, conservation policies and practices were left largely in the hands of government. Today many private citizens play a key role in conservation initiatives both as advocates and as volunteer workers, and the need for more public participation is growing.</a:t>
            </a:r>
            <a:br>
              <a:rPr lang="en-US" dirty="0" smtClean="0"/>
            </a:br>
            <a:endParaRPr lang="en-US" dirty="0" smtClean="0"/>
          </a:p>
          <a:p>
            <a:endParaRPr lang="en-US" dirty="0" smtClean="0"/>
          </a:p>
          <a:p>
            <a:endParaRPr lang="en-US" dirty="0" smtClean="0"/>
          </a:p>
          <a:p>
            <a:r>
              <a:rPr lang="en-US" dirty="0" smtClean="0"/>
              <a:t>Quote</a:t>
            </a:r>
            <a:r>
              <a:rPr lang="en-US" baseline="0" dirty="0" smtClean="0"/>
              <a:t> 3. [Tropical Birding]</a:t>
            </a:r>
          </a:p>
          <a:p>
            <a:r>
              <a:rPr lang="en-US" sz="1200" kern="1200" dirty="0" smtClean="0">
                <a:solidFill>
                  <a:schemeClr val="tx1"/>
                </a:solidFill>
                <a:latin typeface="+mn-lt"/>
                <a:ea typeface="+mn-ea"/>
                <a:cs typeface="+mn-cs"/>
              </a:rPr>
              <a:t>Conservation objectives can be achieved in many different ways, land purchase, habitat management and making conservation viable for communities living adjacent to them.. However, there is another method to achieve conservation objectives, arguably in a much more powerful way: by simply getting people outdoors and enjoying birds and nature. It is a very simple equation: once people develop an interest in the hobby, they have a good chance to become passionate about it, and passionate birders are almost always strong supporters of conservation.</a:t>
            </a:r>
            <a:r>
              <a:rPr lang="en-US" dirty="0" smtClean="0"/>
              <a:t/>
            </a:r>
            <a:br>
              <a:rPr lang="en-US" dirty="0" smtClean="0"/>
            </a:b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A67065-0010-4220-9C35-F2DAABFA83C6}"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FB115-9CCB-48BC-A47C-553C538DF0CE}" type="slidenum">
              <a:rPr lang="en-US"/>
              <a:pPr/>
              <a:t>29</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13A42-7542-4097-B37A-F9CD4D267AF8}" type="slidenum">
              <a:rPr lang="en-US"/>
              <a:pPr/>
              <a:t>30</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B7E1B-C38F-407C-B6AD-F946EDC3856C}" type="slidenum">
              <a:rPr lang="en-US"/>
              <a:pPr/>
              <a:t>31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5BEB3-F719-45CC-9347-D149AD3A9800}" type="slidenum">
              <a:rPr lang="en-US"/>
              <a:pPr/>
              <a:t>32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DA04B-7216-4EA3-B351-B99B914076C8}" type="slidenum">
              <a:rPr lang="en-US"/>
              <a:pPr/>
              <a:t>33</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D07E0-CB31-4D2B-A9BA-7404AC796DAD}" type="slidenum">
              <a:rPr lang="en-US"/>
              <a:pPr/>
              <a:t>34</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D07E0-CB31-4D2B-A9BA-7404AC796DAD}" type="slidenum">
              <a:rPr lang="en-US"/>
              <a:pPr/>
              <a:t>35</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188828-7ACB-4016-BDD8-7068E9A3B329}" type="slidenum">
              <a:rPr lang="en-US"/>
              <a:pPr/>
              <a:t>36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3187EB-63CC-4496-A4CE-81C92417F66F}" type="slidenum">
              <a:rPr lang="en-US"/>
              <a:pPr/>
              <a:t>37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B3A61-6634-4C97-8567-8BC0FA1B361E}" type="slidenum">
              <a:rPr lang="en-US"/>
              <a:pPr/>
              <a:t>40</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A67065-0010-4220-9C35-F2DAABFA83C6}" type="slidenum">
              <a:rPr lang="en-US" smtClean="0"/>
              <a:pPr/>
              <a:t>12</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A67065-0010-4220-9C35-F2DAABFA83C6}" type="slidenum">
              <a:rPr lang="en-US" smtClean="0"/>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A67065-0010-4220-9C35-F2DAABFA83C6}" type="slidenum">
              <a:rPr lang="en-US" smtClean="0"/>
              <a:pPr/>
              <a:t>42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B3A61-6634-4C97-8567-8BC0FA1B361E}" type="slidenum">
              <a:rPr lang="en-US"/>
              <a:pPr/>
              <a:t>43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B3A61-6634-4C97-8567-8BC0FA1B361E}" type="slidenum">
              <a:rPr lang="en-US"/>
              <a:pPr/>
              <a:t>44</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67065-0010-4220-9C35-F2DAABFA83C6}" type="slidenum">
              <a:rPr lang="en-US" smtClean="0"/>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A67065-0010-4220-9C35-F2DAABFA83C6}"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59E5B-A863-4712-BF67-A6D2C5AB33AF}" type="slidenum">
              <a:rPr lang="en-US"/>
              <a:pPr/>
              <a:t>14</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dirty="0"/>
              <a:t>Here is a definition that I like from </a:t>
            </a:r>
            <a:r>
              <a:rPr lang="en-US" dirty="0" err="1"/>
              <a:t>Coy’s</a:t>
            </a:r>
            <a:r>
              <a:rPr lang="en-US" dirty="0"/>
              <a:t> book.</a:t>
            </a:r>
          </a:p>
          <a:p>
            <a:endParaRPr lang="en-US" dirty="0"/>
          </a:p>
          <a:p>
            <a:r>
              <a:rPr lang="en-US" dirty="0"/>
              <a:t>Coy, M. W., ed.  1989.  Apprenticeship:  from theory to method and back again.</a:t>
            </a:r>
          </a:p>
          <a:p>
            <a:r>
              <a:rPr lang="en-US" dirty="0"/>
              <a:t>State Univ. of NY Press.  Albany, NY  310pp.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AED27-C60B-4972-BBEB-DB73A57813AE}" type="slidenum">
              <a:rPr lang="en-US"/>
              <a:pPr/>
              <a:t>15</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More helpful is to consider what Haas considers 2 important competencies.</a:t>
            </a:r>
          </a:p>
          <a:p>
            <a:endParaRPr lang="en-US"/>
          </a:p>
          <a:p>
            <a:endParaRPr lang="en-US"/>
          </a:p>
          <a:p>
            <a:r>
              <a:rPr lang="en-US"/>
              <a:t>Haas, J.  1989.  The process of apprenticeship:  ritual ordeal and the</a:t>
            </a:r>
          </a:p>
          <a:p>
            <a:r>
              <a:rPr lang="en-US"/>
              <a:t>adoption of a cloak of competence.  Pages 87-105 </a:t>
            </a:r>
            <a:r>
              <a:rPr lang="en-US" u="sng"/>
              <a:t>in</a:t>
            </a:r>
            <a:r>
              <a:rPr lang="en-US"/>
              <a:t> Coy, M. W., ed.  Apprenticeship:  from theory to method and back again.  State Univ. of NY Press.  Albany, NY  310pp.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A10DD-D57F-49B0-B1BA-E149834B8FA4}" type="slidenum">
              <a:rPr lang="en-US"/>
              <a:pPr/>
              <a:t>16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Technical competence has 2 parts to it – that require 2 very different kinds of “education” and thus “learning.”</a:t>
            </a:r>
          </a:p>
          <a:p>
            <a:endParaRPr lang="en-US"/>
          </a:p>
          <a:p>
            <a:r>
              <a:rPr lang="en-US"/>
              <a:t>Hamilton, S. F.  1990.  Apprenticeship for adulthood:  preparing youth for the</a:t>
            </a:r>
          </a:p>
          <a:p>
            <a:r>
              <a:rPr lang="en-US"/>
              <a:t>future.  The Free Press.  New York.  223pp.</a:t>
            </a:r>
          </a:p>
          <a:p>
            <a:endParaRPr lang="en-US"/>
          </a:p>
          <a:p>
            <a:r>
              <a:rPr lang="en-US"/>
              <a:t>Merle, V.  1994.  Pedagogical objectives and organisation of alternative</a:t>
            </a:r>
          </a:p>
          <a:p>
            <a:r>
              <a:rPr lang="en-US"/>
              <a:t>training.  Pages 29-40 </a:t>
            </a:r>
            <a:r>
              <a:rPr lang="en-US" u="sng"/>
              <a:t>in</a:t>
            </a:r>
            <a:r>
              <a:rPr lang="en-US"/>
              <a:t> Anonymous.  Apprenticeship:  which way forward?  Organisation for economic co-operation and development.  Paris.  157pp.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1A1CA-665D-4313-9A48-043D8BC63602}" type="slidenum">
              <a:rPr lang="en-US"/>
              <a:pPr/>
              <a:t>17</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dirty="0"/>
              <a:t>Just like the development of technical competence involves 2 kinds of education and learning, the development of social competence involves 2 different but related processes.</a:t>
            </a:r>
          </a:p>
          <a:p>
            <a:r>
              <a:rPr lang="en-US" dirty="0"/>
              <a:t>Process of Socialization</a:t>
            </a:r>
          </a:p>
          <a:p>
            <a:r>
              <a:rPr lang="en-US" dirty="0"/>
              <a:t>Process of Social Control</a:t>
            </a:r>
          </a:p>
          <a:p>
            <a:endParaRPr lang="en-US" dirty="0"/>
          </a:p>
          <a:p>
            <a:endParaRPr lang="en-US" dirty="0"/>
          </a:p>
          <a:p>
            <a:r>
              <a:rPr lang="en-US" dirty="0"/>
              <a:t>Mortimer, J. T.  1979.  Work experience and occupational value socialization:</a:t>
            </a:r>
          </a:p>
          <a:p>
            <a:r>
              <a:rPr lang="en-US" dirty="0"/>
              <a:t>a longitudinal study.  American J. of Sociology.  84:1361-1385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FEC420-7C0F-4DB7-B2BD-2810BAFF37D0}" type="slidenum">
              <a:rPr lang="en-US"/>
              <a:pPr/>
              <a:t>18</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Shift gears and discuss this other term “social suppport.”</a:t>
            </a:r>
          </a:p>
          <a:p>
            <a:endParaRPr lang="en-US"/>
          </a:p>
          <a:p>
            <a:r>
              <a:rPr lang="en-US"/>
              <a:t>I think there is great value in thinking about social support in recruitment and retention along the lines of how Bronfenbrenner and Garbarino think about it with “children at risk”…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CBFBB9-3508-4513-9DC8-1DE215E9F4F5}"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830B6-7DA8-4556-A1D5-FEBDACAADE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BFBB9-3508-4513-9DC8-1DE215E9F4F5}"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830B6-7DA8-4556-A1D5-FEBDACAADE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BFBB9-3508-4513-9DC8-1DE215E9F4F5}"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830B6-7DA8-4556-A1D5-FEBDACAADE4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CBFBB9-3508-4513-9DC8-1DE215E9F4F5}" type="datetimeFigureOut">
              <a:rPr lang="en-US" smtClean="0">
                <a:solidFill>
                  <a:prstClr val="white">
                    <a:tint val="75000"/>
                  </a:prstClr>
                </a:solidFill>
              </a:rPr>
              <a:pPr/>
              <a:t>10/27/2009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A9830B6-7DA8-4556-A1D5-FEBDACAADE4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BFBB9-3508-4513-9DC8-1DE215E9F4F5}" type="datetimeFigureOut">
              <a:rPr lang="en-US" smtClean="0">
                <a:solidFill>
                  <a:prstClr val="white">
                    <a:tint val="75000"/>
                  </a:prstClr>
                </a:solidFill>
              </a:rPr>
              <a:pPr/>
              <a:t>10/27/2009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A9830B6-7DA8-4556-A1D5-FEBDACAADE4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BFBB9-3508-4513-9DC8-1DE215E9F4F5}" type="datetimeFigureOut">
              <a:rPr lang="en-US" smtClean="0">
                <a:solidFill>
                  <a:prstClr val="white">
                    <a:tint val="75000"/>
                  </a:prstClr>
                </a:solidFill>
              </a:rPr>
              <a:pPr/>
              <a:t>10/27/2009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A9830B6-7DA8-4556-A1D5-FEBDACAADE4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BFBB9-3508-4513-9DC8-1DE215E9F4F5}" type="datetimeFigureOut">
              <a:rPr lang="en-US" smtClean="0">
                <a:solidFill>
                  <a:prstClr val="white">
                    <a:tint val="75000"/>
                  </a:prstClr>
                </a:solidFill>
              </a:rPr>
              <a:pPr/>
              <a:t>10/27/2009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A9830B6-7DA8-4556-A1D5-FEBDACAADE4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CBFBB9-3508-4513-9DC8-1DE215E9F4F5}" type="datetimeFigureOut">
              <a:rPr lang="en-US" smtClean="0">
                <a:solidFill>
                  <a:prstClr val="white">
                    <a:tint val="75000"/>
                  </a:prstClr>
                </a:solidFill>
              </a:rPr>
              <a:pPr/>
              <a:t>10/27/2009</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EA9830B6-7DA8-4556-A1D5-FEBDACAADE4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BFBB9-3508-4513-9DC8-1DE215E9F4F5}" type="datetimeFigureOut">
              <a:rPr lang="en-US" smtClean="0">
                <a:solidFill>
                  <a:prstClr val="white">
                    <a:tint val="75000"/>
                  </a:prstClr>
                </a:solidFill>
              </a:rPr>
              <a:pPr/>
              <a:t>10/27/2009</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EA9830B6-7DA8-4556-A1D5-FEBDACAADE4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BFBB9-3508-4513-9DC8-1DE215E9F4F5}" type="datetimeFigureOut">
              <a:rPr lang="en-US" smtClean="0">
                <a:solidFill>
                  <a:prstClr val="white">
                    <a:tint val="75000"/>
                  </a:prstClr>
                </a:solidFill>
              </a:rPr>
              <a:pPr/>
              <a:t>10/27/2009</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EA9830B6-7DA8-4556-A1D5-FEBDACAADE4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BFBB9-3508-4513-9DC8-1DE215E9F4F5}" type="datetimeFigureOut">
              <a:rPr lang="en-US" smtClean="0">
                <a:solidFill>
                  <a:prstClr val="white">
                    <a:tint val="75000"/>
                  </a:prstClr>
                </a:solidFill>
              </a:rPr>
              <a:pPr/>
              <a:t>10/27/2009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A9830B6-7DA8-4556-A1D5-FEBDACAADE4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BFBB9-3508-4513-9DC8-1DE215E9F4F5}"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830B6-7DA8-4556-A1D5-FEBDACAADE4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BFBB9-3508-4513-9DC8-1DE215E9F4F5}" type="datetimeFigureOut">
              <a:rPr lang="en-US" smtClean="0">
                <a:solidFill>
                  <a:prstClr val="white">
                    <a:tint val="75000"/>
                  </a:prstClr>
                </a:solidFill>
              </a:rPr>
              <a:pPr/>
              <a:t>10/27/2009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A9830B6-7DA8-4556-A1D5-FEBDACAADE4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BFBB9-3508-4513-9DC8-1DE215E9F4F5}" type="datetimeFigureOut">
              <a:rPr lang="en-US" smtClean="0">
                <a:solidFill>
                  <a:prstClr val="white">
                    <a:tint val="75000"/>
                  </a:prstClr>
                </a:solidFill>
              </a:rPr>
              <a:pPr/>
              <a:t>10/27/2009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A9830B6-7DA8-4556-A1D5-FEBDACAADE4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BFBB9-3508-4513-9DC8-1DE215E9F4F5}" type="datetimeFigureOut">
              <a:rPr lang="en-US" smtClean="0">
                <a:solidFill>
                  <a:prstClr val="white">
                    <a:tint val="75000"/>
                  </a:prstClr>
                </a:solidFill>
              </a:rPr>
              <a:pPr/>
              <a:t>10/27/2009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A9830B6-7DA8-4556-A1D5-FEBDACAADE4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BFBB9-3508-4513-9DC8-1DE215E9F4F5}"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830B6-7DA8-4556-A1D5-FEBDACAADE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BFBB9-3508-4513-9DC8-1DE215E9F4F5}" type="datetimeFigureOut">
              <a:rPr lang="en-US" smtClean="0"/>
              <a:pPr/>
              <a:t>10/27/2009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830B6-7DA8-4556-A1D5-FEBDACAADE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CBFBB9-3508-4513-9DC8-1DE215E9F4F5}" type="datetimeFigureOut">
              <a:rPr lang="en-US" smtClean="0"/>
              <a:pPr/>
              <a:t>10/27/2009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830B6-7DA8-4556-A1D5-FEBDACAADE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BFBB9-3508-4513-9DC8-1DE215E9F4F5}" type="datetimeFigureOut">
              <a:rPr lang="en-US" smtClean="0"/>
              <a:pPr/>
              <a:t>10/27/2009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830B6-7DA8-4556-A1D5-FEBDACAADE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BFBB9-3508-4513-9DC8-1DE215E9F4F5}" type="datetimeFigureOut">
              <a:rPr lang="en-US" smtClean="0"/>
              <a:pPr/>
              <a:t>10/27/2009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830B6-7DA8-4556-A1D5-FEBDACAADE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BFBB9-3508-4513-9DC8-1DE215E9F4F5}" type="datetimeFigureOut">
              <a:rPr lang="en-US" smtClean="0"/>
              <a:pPr/>
              <a:t>10/27/2009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830B6-7DA8-4556-A1D5-FEBDACAADE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BFBB9-3508-4513-9DC8-1DE215E9F4F5}" type="datetimeFigureOut">
              <a:rPr lang="en-US" smtClean="0"/>
              <a:pPr/>
              <a:t>10/27/2009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830B6-7DA8-4556-A1D5-FEBDACAADE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6085A"/>
            </a:gs>
            <a:gs pos="100000">
              <a:schemeClr val="bg2">
                <a:shade val="30000"/>
                <a:satMod val="20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BFBB9-3508-4513-9DC8-1DE215E9F4F5}" type="datetimeFigureOut">
              <a:rPr lang="en-US" smtClean="0"/>
              <a:pPr/>
              <a:t>10/27/2009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830B6-7DA8-4556-A1D5-FEBDACAADE4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6085A"/>
            </a:gs>
            <a:gs pos="100000">
              <a:schemeClr val="bg2">
                <a:shade val="30000"/>
                <a:satMod val="20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BFBB9-3508-4513-9DC8-1DE215E9F4F5}" type="datetimeFigureOut">
              <a:rPr lang="en-US" smtClean="0">
                <a:solidFill>
                  <a:prstClr val="white">
                    <a:tint val="75000"/>
                  </a:prstClr>
                </a:solidFill>
              </a:rPr>
              <a:pPr/>
              <a:t>10/27/2009</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830B6-7DA8-4556-A1D5-FEBDACAADE40}"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57200"/>
            <a:ext cx="7848600" cy="2209800"/>
          </a:xfrm>
        </p:spPr>
        <p:txBody>
          <a:bodyPr>
            <a:normAutofit lnSpcReduction="10000"/>
          </a:bodyPr>
          <a:lstStyle/>
          <a:p>
            <a:r>
              <a:rPr lang="en-US" b="1" dirty="0" smtClean="0">
                <a:solidFill>
                  <a:srgbClr val="F6FC10"/>
                </a:solidFill>
              </a:rPr>
              <a:t>A Dynamic, Systems Approach </a:t>
            </a:r>
          </a:p>
          <a:p>
            <a:r>
              <a:rPr lang="en-US" b="1" dirty="0" smtClean="0">
                <a:solidFill>
                  <a:srgbClr val="F6FC10"/>
                </a:solidFill>
              </a:rPr>
              <a:t>for Integrating </a:t>
            </a:r>
          </a:p>
          <a:p>
            <a:r>
              <a:rPr lang="en-US" b="1" dirty="0" smtClean="0">
                <a:solidFill>
                  <a:srgbClr val="F6FC10"/>
                </a:solidFill>
              </a:rPr>
              <a:t>Ecological and Human Dimensions </a:t>
            </a:r>
          </a:p>
          <a:p>
            <a:r>
              <a:rPr lang="en-US" b="1" dirty="0" smtClean="0">
                <a:solidFill>
                  <a:srgbClr val="F6FC10"/>
                </a:solidFill>
              </a:rPr>
              <a:t>in Fish and Wildlife Management</a:t>
            </a:r>
            <a:endParaRPr lang="en-US" b="1" dirty="0">
              <a:solidFill>
                <a:srgbClr val="F6FC10"/>
              </a:solidFill>
            </a:endParaRPr>
          </a:p>
        </p:txBody>
      </p:sp>
      <p:pic>
        <p:nvPicPr>
          <p:cNvPr id="4" name="Picture 6"/>
          <p:cNvPicPr>
            <a:picLocks noChangeAspect="1" noChangeArrowheads="1"/>
          </p:cNvPicPr>
          <p:nvPr/>
        </p:nvPicPr>
        <p:blipFill>
          <a:blip r:embed="rId3" cstate="print"/>
          <a:srcRect/>
          <a:stretch>
            <a:fillRect/>
          </a:stretch>
        </p:blipFill>
        <p:spPr bwMode="auto">
          <a:xfrm>
            <a:off x="0" y="5876925"/>
            <a:ext cx="9145588" cy="981075"/>
          </a:xfrm>
          <a:prstGeom prst="rect">
            <a:avLst/>
          </a:prstGeom>
          <a:noFill/>
        </p:spPr>
      </p:pic>
      <p:grpSp>
        <p:nvGrpSpPr>
          <p:cNvPr id="5" name="Group 7"/>
          <p:cNvGrpSpPr>
            <a:grpSpLocks/>
          </p:cNvGrpSpPr>
          <p:nvPr/>
        </p:nvGrpSpPr>
        <p:grpSpPr bwMode="auto">
          <a:xfrm>
            <a:off x="152400" y="3886200"/>
            <a:ext cx="1389063" cy="1447800"/>
            <a:chOff x="936" y="3264"/>
            <a:chExt cx="728" cy="728"/>
          </a:xfrm>
        </p:grpSpPr>
        <p:pic>
          <p:nvPicPr>
            <p:cNvPr id="6" name="Picture 8"/>
            <p:cNvPicPr>
              <a:picLocks noChangeArrowheads="1"/>
            </p:cNvPicPr>
            <p:nvPr/>
          </p:nvPicPr>
          <p:blipFill>
            <a:blip r:embed="rId4" cstate="print"/>
            <a:srcRect/>
            <a:stretch>
              <a:fillRect/>
            </a:stretch>
          </p:blipFill>
          <p:spPr bwMode="auto">
            <a:xfrm>
              <a:off x="936" y="3264"/>
              <a:ext cx="728" cy="728"/>
            </a:xfrm>
            <a:prstGeom prst="rect">
              <a:avLst/>
            </a:prstGeom>
            <a:noFill/>
            <a:ln w="12700">
              <a:noFill/>
              <a:miter lim="800000"/>
              <a:headEnd/>
              <a:tailEnd/>
            </a:ln>
            <a:effectLst/>
          </p:spPr>
        </p:pic>
        <p:sp>
          <p:nvSpPr>
            <p:cNvPr id="7" name="Rectangle 9"/>
            <p:cNvSpPr>
              <a:spLocks noChangeArrowheads="1"/>
            </p:cNvSpPr>
            <p:nvPr/>
          </p:nvSpPr>
          <p:spPr bwMode="auto">
            <a:xfrm>
              <a:off x="993" y="3292"/>
              <a:ext cx="606" cy="664"/>
            </a:xfrm>
            <a:prstGeom prst="rect">
              <a:avLst/>
            </a:prstGeom>
            <a:noFill/>
            <a:ln w="12700">
              <a:noFill/>
              <a:miter lim="800000"/>
              <a:headEnd/>
              <a:tailEnd/>
            </a:ln>
            <a:effectLst/>
          </p:spPr>
          <p:txBody>
            <a:bodyPr wrap="none" anchor="ctr"/>
            <a:lstStyle/>
            <a:p>
              <a:endParaRPr lang="en-US"/>
            </a:p>
          </p:txBody>
        </p:sp>
      </p:grpSp>
      <p:sp>
        <p:nvSpPr>
          <p:cNvPr id="8" name="Rectangle 10"/>
          <p:cNvSpPr>
            <a:spLocks noChangeArrowheads="1"/>
          </p:cNvSpPr>
          <p:nvPr/>
        </p:nvSpPr>
        <p:spPr bwMode="auto">
          <a:xfrm>
            <a:off x="1676400" y="3962400"/>
            <a:ext cx="5562600" cy="1295400"/>
          </a:xfrm>
          <a:prstGeom prst="rect">
            <a:avLst/>
          </a:prstGeom>
          <a:noFill/>
          <a:ln w="9525">
            <a:noFill/>
            <a:miter lim="800000"/>
            <a:headEnd/>
            <a:tailEnd/>
          </a:ln>
          <a:effectLst/>
        </p:spPr>
        <p:txBody>
          <a:bodyPr/>
          <a:lstStyle/>
          <a:p>
            <a:pPr algn="l">
              <a:lnSpc>
                <a:spcPct val="80000"/>
              </a:lnSpc>
              <a:spcBef>
                <a:spcPct val="20000"/>
              </a:spcBef>
            </a:pPr>
            <a:r>
              <a:rPr lang="en-US" sz="2000" b="1" dirty="0"/>
              <a:t>Jody W. </a:t>
            </a:r>
            <a:r>
              <a:rPr lang="en-US" sz="2000" b="1" dirty="0" err="1"/>
              <a:t>Enck</a:t>
            </a:r>
            <a:endParaRPr lang="en-US" sz="2000" b="1" dirty="0"/>
          </a:p>
          <a:p>
            <a:pPr algn="l">
              <a:lnSpc>
                <a:spcPct val="80000"/>
              </a:lnSpc>
              <a:spcBef>
                <a:spcPct val="20000"/>
              </a:spcBef>
            </a:pPr>
            <a:r>
              <a:rPr lang="en-US" sz="2000" b="1" dirty="0">
                <a:solidFill>
                  <a:srgbClr val="FF0000"/>
                </a:solidFill>
              </a:rPr>
              <a:t>Human Dimensions Research Unit</a:t>
            </a:r>
          </a:p>
          <a:p>
            <a:pPr algn="l">
              <a:lnSpc>
                <a:spcPct val="80000"/>
              </a:lnSpc>
              <a:spcBef>
                <a:spcPct val="20000"/>
              </a:spcBef>
            </a:pPr>
            <a:r>
              <a:rPr lang="en-US" sz="2000" b="1" dirty="0">
                <a:solidFill>
                  <a:srgbClr val="FF0000"/>
                </a:solidFill>
              </a:rPr>
              <a:t>Department of Natural Resources</a:t>
            </a:r>
          </a:p>
          <a:p>
            <a:pPr algn="l">
              <a:lnSpc>
                <a:spcPct val="80000"/>
              </a:lnSpc>
              <a:spcBef>
                <a:spcPct val="20000"/>
              </a:spcBef>
            </a:pPr>
            <a:r>
              <a:rPr lang="en-US" sz="2000" b="1" dirty="0">
                <a:solidFill>
                  <a:srgbClr val="FF0000"/>
                </a:solidFill>
              </a:rPr>
              <a:t>Cornell University   </a:t>
            </a:r>
          </a:p>
        </p:txBody>
      </p:sp>
      <p:pic>
        <p:nvPicPr>
          <p:cNvPr id="9" name="Picture 4"/>
          <p:cNvPicPr>
            <a:picLocks noChangeAspect="1" noChangeArrowheads="1"/>
          </p:cNvPicPr>
          <p:nvPr/>
        </p:nvPicPr>
        <p:blipFill>
          <a:blip r:embed="rId5" cstate="print"/>
          <a:srcRect/>
          <a:stretch>
            <a:fillRect/>
          </a:stretch>
        </p:blipFill>
        <p:spPr bwMode="auto">
          <a:xfrm>
            <a:off x="5486400" y="3124200"/>
            <a:ext cx="3284034" cy="2362200"/>
          </a:xfrm>
          <a:prstGeom prst="rect">
            <a:avLst/>
          </a:prstGeom>
          <a:solidFill>
            <a:schemeClr val="tx1"/>
          </a:solidFill>
          <a:ln w="9525">
            <a:noFill/>
            <a:miter lim="800000"/>
            <a:headEnd/>
            <a:tailEnd/>
          </a:ln>
          <a:effectLst/>
        </p:spPr>
      </p:pic>
      <p:pic>
        <p:nvPicPr>
          <p:cNvPr id="1026" name="Picture 2" descr="C:\Program Files\Microsoft Office\MEDIA\CAGCAT10\j0297551.wmf"/>
          <p:cNvPicPr>
            <a:picLocks noChangeAspect="1" noChangeArrowheads="1"/>
          </p:cNvPicPr>
          <p:nvPr/>
        </p:nvPicPr>
        <p:blipFill>
          <a:blip r:embed="rId6" cstate="print"/>
          <a:srcRect/>
          <a:stretch>
            <a:fillRect/>
          </a:stretch>
        </p:blipFill>
        <p:spPr bwMode="auto">
          <a:xfrm>
            <a:off x="5562600" y="3200400"/>
            <a:ext cx="597561" cy="911658"/>
          </a:xfrm>
          <a:prstGeom prst="rect">
            <a:avLst/>
          </a:prstGeom>
          <a:noFill/>
        </p:spPr>
      </p:pic>
      <p:pic>
        <p:nvPicPr>
          <p:cNvPr id="1028" name="Picture 4" descr="C:\Documents and Settings\jwe4\Local Settings\Temporary Internet Files\Content.IE5\KY1KFFJK\MPj04388540000[1].jpg"/>
          <p:cNvPicPr>
            <a:picLocks noChangeAspect="1" noChangeArrowheads="1"/>
          </p:cNvPicPr>
          <p:nvPr/>
        </p:nvPicPr>
        <p:blipFill>
          <a:blip r:embed="rId7" cstate="print"/>
          <a:srcRect/>
          <a:stretch>
            <a:fillRect/>
          </a:stretch>
        </p:blipFill>
        <p:spPr bwMode="auto">
          <a:xfrm>
            <a:off x="8082424" y="4800600"/>
            <a:ext cx="680576" cy="685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Activity Innovation-Adoption</a:t>
            </a:r>
            <a:endParaRPr lang="en-US" b="1" dirty="0">
              <a:solidFill>
                <a:srgbClr val="FFFF00"/>
              </a:solidFill>
            </a:endParaRPr>
          </a:p>
        </p:txBody>
      </p:sp>
      <p:sp>
        <p:nvSpPr>
          <p:cNvPr id="5" name="TextBox 4"/>
          <p:cNvSpPr txBox="1"/>
          <p:nvPr/>
        </p:nvSpPr>
        <p:spPr>
          <a:xfrm>
            <a:off x="1066800" y="5486400"/>
            <a:ext cx="1200200" cy="369332"/>
          </a:xfrm>
          <a:prstGeom prst="rect">
            <a:avLst/>
          </a:prstGeom>
          <a:noFill/>
          <a:ln>
            <a:solidFill>
              <a:schemeClr val="tx1"/>
            </a:solidFill>
          </a:ln>
        </p:spPr>
        <p:txBody>
          <a:bodyPr wrap="none" rtlCol="0">
            <a:spAutoFit/>
          </a:bodyPr>
          <a:lstStyle/>
          <a:p>
            <a:r>
              <a:rPr lang="en-US" dirty="0" smtClean="0"/>
              <a:t>Awareness</a:t>
            </a:r>
            <a:endParaRPr lang="en-US" dirty="0"/>
          </a:p>
        </p:txBody>
      </p:sp>
      <p:sp>
        <p:nvSpPr>
          <p:cNvPr id="6" name="TextBox 5"/>
          <p:cNvSpPr txBox="1"/>
          <p:nvPr/>
        </p:nvSpPr>
        <p:spPr>
          <a:xfrm>
            <a:off x="2286000" y="4572000"/>
            <a:ext cx="908647" cy="369332"/>
          </a:xfrm>
          <a:prstGeom prst="rect">
            <a:avLst/>
          </a:prstGeom>
          <a:noFill/>
          <a:ln>
            <a:solidFill>
              <a:schemeClr val="tx1"/>
            </a:solidFill>
          </a:ln>
        </p:spPr>
        <p:txBody>
          <a:bodyPr wrap="none" rtlCol="0">
            <a:spAutoFit/>
          </a:bodyPr>
          <a:lstStyle/>
          <a:p>
            <a:r>
              <a:rPr lang="en-US" dirty="0" smtClean="0"/>
              <a:t>Interest</a:t>
            </a:r>
            <a:endParaRPr lang="en-US" dirty="0"/>
          </a:p>
        </p:txBody>
      </p:sp>
      <p:sp>
        <p:nvSpPr>
          <p:cNvPr id="7" name="TextBox 6"/>
          <p:cNvSpPr txBox="1"/>
          <p:nvPr/>
        </p:nvSpPr>
        <p:spPr>
          <a:xfrm>
            <a:off x="3200400" y="3657600"/>
            <a:ext cx="579133" cy="369332"/>
          </a:xfrm>
          <a:prstGeom prst="rect">
            <a:avLst/>
          </a:prstGeom>
          <a:noFill/>
          <a:ln>
            <a:solidFill>
              <a:schemeClr val="tx1"/>
            </a:solidFill>
          </a:ln>
        </p:spPr>
        <p:txBody>
          <a:bodyPr wrap="none" rtlCol="0">
            <a:spAutoFit/>
          </a:bodyPr>
          <a:lstStyle/>
          <a:p>
            <a:r>
              <a:rPr lang="en-US" dirty="0" smtClean="0"/>
              <a:t>Trial</a:t>
            </a:r>
            <a:endParaRPr lang="en-US" dirty="0"/>
          </a:p>
        </p:txBody>
      </p:sp>
      <p:sp>
        <p:nvSpPr>
          <p:cNvPr id="8" name="TextBox 7"/>
          <p:cNvSpPr txBox="1"/>
          <p:nvPr/>
        </p:nvSpPr>
        <p:spPr>
          <a:xfrm>
            <a:off x="3810000" y="2819400"/>
            <a:ext cx="1405128" cy="369332"/>
          </a:xfrm>
          <a:prstGeom prst="rect">
            <a:avLst/>
          </a:prstGeom>
          <a:noFill/>
          <a:ln>
            <a:solidFill>
              <a:schemeClr val="tx1"/>
            </a:solidFill>
          </a:ln>
        </p:spPr>
        <p:txBody>
          <a:bodyPr wrap="none" rtlCol="0">
            <a:spAutoFit/>
          </a:bodyPr>
          <a:lstStyle/>
          <a:p>
            <a:r>
              <a:rPr lang="en-US" dirty="0" smtClean="0"/>
              <a:t>Continuation</a:t>
            </a:r>
            <a:endParaRPr lang="en-US" dirty="0"/>
          </a:p>
        </p:txBody>
      </p:sp>
      <p:cxnSp>
        <p:nvCxnSpPr>
          <p:cNvPr id="10" name="Straight Arrow Connector 9"/>
          <p:cNvCxnSpPr/>
          <p:nvPr/>
        </p:nvCxnSpPr>
        <p:spPr>
          <a:xfrm rot="16200000">
            <a:off x="2020094" y="5218906"/>
            <a:ext cx="5334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a:off x="3544094" y="3390106"/>
            <a:ext cx="5334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a:off x="2934494" y="4304506"/>
            <a:ext cx="5334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915694" y="3466306"/>
            <a:ext cx="533400" cy="1588"/>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05400" y="3733800"/>
            <a:ext cx="2234330" cy="646331"/>
          </a:xfrm>
          <a:prstGeom prst="rect">
            <a:avLst/>
          </a:prstGeom>
          <a:noFill/>
          <a:ln>
            <a:solidFill>
              <a:schemeClr val="tx1"/>
            </a:solidFill>
          </a:ln>
        </p:spPr>
        <p:txBody>
          <a:bodyPr wrap="none" rtlCol="0">
            <a:spAutoFit/>
          </a:bodyPr>
          <a:lstStyle/>
          <a:p>
            <a:r>
              <a:rPr lang="en-US" dirty="0" smtClean="0"/>
              <a:t>Temporary Cessation</a:t>
            </a:r>
          </a:p>
          <a:p>
            <a:r>
              <a:rPr lang="en-US" dirty="0" smtClean="0"/>
              <a:t>Sporadic Participation</a:t>
            </a:r>
            <a:endParaRPr lang="en-US" dirty="0"/>
          </a:p>
        </p:txBody>
      </p:sp>
      <p:sp>
        <p:nvSpPr>
          <p:cNvPr id="18" name="TextBox 17"/>
          <p:cNvSpPr txBox="1"/>
          <p:nvPr/>
        </p:nvSpPr>
        <p:spPr>
          <a:xfrm>
            <a:off x="6781800" y="4876800"/>
            <a:ext cx="2209800" cy="646331"/>
          </a:xfrm>
          <a:prstGeom prst="rect">
            <a:avLst/>
          </a:prstGeom>
          <a:noFill/>
          <a:ln>
            <a:solidFill>
              <a:schemeClr val="tx1"/>
            </a:solidFill>
          </a:ln>
        </p:spPr>
        <p:txBody>
          <a:bodyPr wrap="square" rtlCol="0">
            <a:spAutoFit/>
          </a:bodyPr>
          <a:lstStyle/>
          <a:p>
            <a:r>
              <a:rPr lang="en-US" dirty="0" smtClean="0"/>
              <a:t>Permanent Cessation</a:t>
            </a:r>
          </a:p>
          <a:p>
            <a:r>
              <a:rPr lang="en-US" dirty="0" smtClean="0"/>
              <a:t>Dropping-out</a:t>
            </a:r>
            <a:endParaRPr lang="en-US" dirty="0"/>
          </a:p>
        </p:txBody>
      </p:sp>
      <p:cxnSp>
        <p:nvCxnSpPr>
          <p:cNvPr id="19" name="Straight Arrow Connector 18"/>
          <p:cNvCxnSpPr/>
          <p:nvPr/>
        </p:nvCxnSpPr>
        <p:spPr>
          <a:xfrm rot="5400000">
            <a:off x="7049294" y="4609306"/>
            <a:ext cx="5334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14400" y="1371600"/>
            <a:ext cx="7230184" cy="954107"/>
          </a:xfrm>
          <a:prstGeom prst="rect">
            <a:avLst/>
          </a:prstGeom>
          <a:noFill/>
        </p:spPr>
        <p:txBody>
          <a:bodyPr wrap="none" rtlCol="0">
            <a:spAutoFit/>
          </a:bodyPr>
          <a:lstStyle/>
          <a:p>
            <a:pPr>
              <a:buSzPct val="150000"/>
              <a:buFont typeface="Arial" pitchFamily="34" charset="0"/>
              <a:buChar char="•"/>
            </a:pPr>
            <a:r>
              <a:rPr lang="en-US" dirty="0" smtClean="0"/>
              <a:t>  </a:t>
            </a:r>
            <a:r>
              <a:rPr lang="en-US" sz="2800" dirty="0" smtClean="0"/>
              <a:t>Components are not “stages”</a:t>
            </a:r>
          </a:p>
          <a:p>
            <a:pPr>
              <a:buFont typeface="Arial" pitchFamily="34" charset="0"/>
              <a:buChar char="•"/>
            </a:pPr>
            <a:r>
              <a:rPr lang="en-US" sz="2800" dirty="0"/>
              <a:t> </a:t>
            </a:r>
            <a:r>
              <a:rPr lang="en-US" sz="2800" dirty="0" smtClean="0"/>
              <a:t> Rather they are what happens between stages</a:t>
            </a:r>
            <a:endParaRPr lang="en-US" dirty="0"/>
          </a:p>
        </p:txBody>
      </p:sp>
      <p:cxnSp>
        <p:nvCxnSpPr>
          <p:cNvPr id="16" name="Straight Connector 15"/>
          <p:cNvCxnSpPr/>
          <p:nvPr/>
        </p:nvCxnSpPr>
        <p:spPr>
          <a:xfrm>
            <a:off x="609600" y="1219200"/>
            <a:ext cx="7848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90600" y="5117068"/>
            <a:ext cx="1219200" cy="369332"/>
          </a:xfrm>
          <a:prstGeom prst="rect">
            <a:avLst/>
          </a:prstGeom>
          <a:noFill/>
        </p:spPr>
        <p:txBody>
          <a:bodyPr wrap="square" rtlCol="0">
            <a:spAutoFit/>
          </a:bodyPr>
          <a:lstStyle/>
          <a:p>
            <a:r>
              <a:rPr lang="en-US" dirty="0" err="1" smtClean="0"/>
              <a:t>Nonhunter</a:t>
            </a:r>
            <a:endParaRPr lang="en-US" dirty="0"/>
          </a:p>
        </p:txBody>
      </p:sp>
      <p:sp>
        <p:nvSpPr>
          <p:cNvPr id="22" name="TextBox 21"/>
          <p:cNvSpPr txBox="1"/>
          <p:nvPr/>
        </p:nvSpPr>
        <p:spPr>
          <a:xfrm>
            <a:off x="2133600" y="3886200"/>
            <a:ext cx="1023422" cy="646331"/>
          </a:xfrm>
          <a:prstGeom prst="rect">
            <a:avLst/>
          </a:prstGeom>
          <a:noFill/>
        </p:spPr>
        <p:txBody>
          <a:bodyPr wrap="none" rtlCol="0">
            <a:spAutoFit/>
          </a:bodyPr>
          <a:lstStyle/>
          <a:p>
            <a:r>
              <a:rPr lang="en-US" dirty="0" smtClean="0"/>
              <a:t>Potential</a:t>
            </a:r>
          </a:p>
          <a:p>
            <a:r>
              <a:rPr lang="en-US" dirty="0" smtClean="0"/>
              <a:t>hunter</a:t>
            </a:r>
            <a:endParaRPr lang="en-US" dirty="0"/>
          </a:p>
        </p:txBody>
      </p:sp>
      <p:sp>
        <p:nvSpPr>
          <p:cNvPr id="23" name="TextBox 22"/>
          <p:cNvSpPr txBox="1"/>
          <p:nvPr/>
        </p:nvSpPr>
        <p:spPr>
          <a:xfrm>
            <a:off x="2590800" y="2971800"/>
            <a:ext cx="1216680" cy="646331"/>
          </a:xfrm>
          <a:prstGeom prst="rect">
            <a:avLst/>
          </a:prstGeom>
          <a:noFill/>
        </p:spPr>
        <p:txBody>
          <a:bodyPr wrap="none" rtlCol="0">
            <a:spAutoFit/>
          </a:bodyPr>
          <a:lstStyle/>
          <a:p>
            <a:r>
              <a:rPr lang="en-US" dirty="0" smtClean="0"/>
              <a:t>Apprentice</a:t>
            </a:r>
          </a:p>
          <a:p>
            <a:r>
              <a:rPr lang="en-US" dirty="0" smtClean="0"/>
              <a:t>hunter</a:t>
            </a:r>
            <a:endParaRPr lang="en-US" dirty="0"/>
          </a:p>
        </p:txBody>
      </p:sp>
      <p:sp>
        <p:nvSpPr>
          <p:cNvPr id="24" name="TextBox 23"/>
          <p:cNvSpPr txBox="1"/>
          <p:nvPr/>
        </p:nvSpPr>
        <p:spPr>
          <a:xfrm>
            <a:off x="3810000" y="2438400"/>
            <a:ext cx="1771703" cy="369332"/>
          </a:xfrm>
          <a:prstGeom prst="rect">
            <a:avLst/>
          </a:prstGeom>
          <a:noFill/>
        </p:spPr>
        <p:txBody>
          <a:bodyPr wrap="none" rtlCol="0">
            <a:spAutoFit/>
          </a:bodyPr>
          <a:lstStyle/>
          <a:p>
            <a:r>
              <a:rPr lang="en-US" dirty="0" smtClean="0"/>
              <a:t>Recruited hunter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378 -0.00278 C 0.02378 -0.00255 0.08507 -0.03148 0.14635 -0.05995 " pathEditMode="relative" rAng="0" ptsTypes="aA">
                                      <p:cBhvr>
                                        <p:cTn id="6" dur="2000" fill="hold"/>
                                        <p:tgtEl>
                                          <p:spTgt spid="5">
                                            <p:txEl>
                                              <p:pRg st="0" end="0"/>
                                            </p:txEl>
                                          </p:spTgt>
                                        </p:tgtEl>
                                        <p:attrNameLst>
                                          <p:attrName>ppt_x</p:attrName>
                                          <p:attrName>ppt_y</p:attrName>
                                        </p:attrNameLst>
                                      </p:cBhvr>
                                      <p:rCtr x="61" y="-29"/>
                                    </p:animMotion>
                                  </p:childTnLst>
                                </p:cTn>
                              </p:par>
                              <p:par>
                                <p:cTn id="7" presetID="0" presetClass="path" presetSubtype="0" accel="50000" decel="50000" fill="hold" nodeType="withEffect">
                                  <p:stCondLst>
                                    <p:cond delay="0"/>
                                  </p:stCondLst>
                                  <p:childTnLst>
                                    <p:animMotion origin="layout" path="M -1.38889E-6 -2.59259E-6 C -1.38889E-6 -2.59259E-6 0.05764 -0.03264 0.11546 -0.06505 " pathEditMode="relative" ptsTypes="aA">
                                      <p:cBhvr>
                                        <p:cTn id="8" dur="2000" fill="hold"/>
                                        <p:tgtEl>
                                          <p:spTgt spid="6">
                                            <p:txEl>
                                              <p:pRg st="0" end="0"/>
                                            </p:txEl>
                                          </p:spTgt>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1.38889E-6 8.14815E-6 C -1.38889E-6 8.14815E-6 0.04045 -0.03009 0.08108 -0.06018 " pathEditMode="relative" ptsTypes="aA">
                                      <p:cBhvr>
                                        <p:cTn id="10" dur="2000" fill="hold"/>
                                        <p:tgtEl>
                                          <p:spTgt spid="7">
                                            <p:txEl>
                                              <p:pRg st="0" end="0"/>
                                            </p:txEl>
                                          </p:spTgt>
                                        </p:tgtEl>
                                        <p:attrNameLst>
                                          <p:attrName>ppt_x</p:attrName>
                                          <p:attrName>ppt_y</p:attrName>
                                        </p:attrNameLst>
                                      </p:cBhvr>
                                    </p:animMotion>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childTnLst>
                                </p:cTn>
                              </p:par>
                            </p:childTnLst>
                          </p:cTn>
                        </p:par>
                        <p:par>
                          <p:cTn id="24" fill="hold">
                            <p:stCondLst>
                              <p:cond delay="2000"/>
                            </p:stCondLst>
                            <p:childTnLst>
                              <p:par>
                                <p:cTn id="25" presetID="3" presetClass="exit" presetSubtype="10" fill="hold" grpId="0" nodeType="afterEffect">
                                  <p:stCondLst>
                                    <p:cond delay="0"/>
                                  </p:stCondLst>
                                  <p:childTnLst>
                                    <p:animEffect transition="out" filter="blinds(horizontal)">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3" presetClass="exit" presetSubtype="10" fill="hold" grpId="0" nodeType="withEffect">
                                  <p:stCondLst>
                                    <p:cond delay="0"/>
                                  </p:stCondLst>
                                  <p:childTnLst>
                                    <p:animEffect transition="out" filter="blinds(horizontal)">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FF00"/>
                </a:solidFill>
              </a:rPr>
              <a:t>RECAP </a:t>
            </a:r>
            <a:endParaRPr lang="en-US" b="1" dirty="0">
              <a:solidFill>
                <a:srgbClr val="FF0000"/>
              </a:solidFill>
            </a:endParaRPr>
          </a:p>
        </p:txBody>
      </p:sp>
      <p:cxnSp>
        <p:nvCxnSpPr>
          <p:cNvPr id="5" name="Straight Connector 4"/>
          <p:cNvCxnSpPr/>
          <p:nvPr/>
        </p:nvCxnSpPr>
        <p:spPr>
          <a:xfrm>
            <a:off x="457200" y="9906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4154269"/>
            <a:ext cx="1367106" cy="369332"/>
          </a:xfrm>
          <a:prstGeom prst="rect">
            <a:avLst/>
          </a:prstGeom>
          <a:noFill/>
          <a:ln w="38100">
            <a:solidFill>
              <a:schemeClr val="tx1"/>
            </a:solidFill>
          </a:ln>
        </p:spPr>
        <p:txBody>
          <a:bodyPr wrap="none" rtlCol="0">
            <a:spAutoFit/>
          </a:bodyPr>
          <a:lstStyle/>
          <a:p>
            <a:r>
              <a:rPr lang="en-US" dirty="0" smtClean="0"/>
              <a:t>Non-hunters</a:t>
            </a:r>
            <a:endParaRPr lang="en-US" dirty="0"/>
          </a:p>
        </p:txBody>
      </p:sp>
      <p:sp>
        <p:nvSpPr>
          <p:cNvPr id="8" name="TextBox 7"/>
          <p:cNvSpPr txBox="1"/>
          <p:nvPr/>
        </p:nvSpPr>
        <p:spPr>
          <a:xfrm>
            <a:off x="2286000" y="4001869"/>
            <a:ext cx="1023422" cy="646331"/>
          </a:xfrm>
          <a:prstGeom prst="rect">
            <a:avLst/>
          </a:prstGeom>
          <a:noFill/>
          <a:ln w="38100">
            <a:solidFill>
              <a:schemeClr val="tx1"/>
            </a:solidFill>
          </a:ln>
        </p:spPr>
        <p:txBody>
          <a:bodyPr wrap="none" rtlCol="0">
            <a:spAutoFit/>
          </a:bodyPr>
          <a:lstStyle/>
          <a:p>
            <a:r>
              <a:rPr lang="en-US" dirty="0" smtClean="0"/>
              <a:t>Potential</a:t>
            </a:r>
          </a:p>
          <a:p>
            <a:r>
              <a:rPr lang="en-US" dirty="0" smtClean="0"/>
              <a:t>hunters</a:t>
            </a:r>
            <a:endParaRPr lang="en-US" dirty="0"/>
          </a:p>
        </p:txBody>
      </p:sp>
      <p:sp>
        <p:nvSpPr>
          <p:cNvPr id="10" name="TextBox 9"/>
          <p:cNvSpPr txBox="1"/>
          <p:nvPr/>
        </p:nvSpPr>
        <p:spPr>
          <a:xfrm>
            <a:off x="3962400" y="4001869"/>
            <a:ext cx="1216680" cy="646331"/>
          </a:xfrm>
          <a:prstGeom prst="rect">
            <a:avLst/>
          </a:prstGeom>
          <a:noFill/>
          <a:ln w="38100">
            <a:solidFill>
              <a:schemeClr val="tx1"/>
            </a:solidFill>
          </a:ln>
        </p:spPr>
        <p:txBody>
          <a:bodyPr wrap="none" rtlCol="0">
            <a:spAutoFit/>
          </a:bodyPr>
          <a:lstStyle/>
          <a:p>
            <a:r>
              <a:rPr lang="en-US" dirty="0" smtClean="0"/>
              <a:t>Apprentice</a:t>
            </a:r>
          </a:p>
          <a:p>
            <a:r>
              <a:rPr lang="en-US" dirty="0" smtClean="0"/>
              <a:t>hunters</a:t>
            </a:r>
            <a:endParaRPr lang="en-US" dirty="0"/>
          </a:p>
        </p:txBody>
      </p:sp>
      <p:sp>
        <p:nvSpPr>
          <p:cNvPr id="11" name="TextBox 10"/>
          <p:cNvSpPr txBox="1"/>
          <p:nvPr/>
        </p:nvSpPr>
        <p:spPr>
          <a:xfrm>
            <a:off x="5867400" y="4001869"/>
            <a:ext cx="1085425" cy="646331"/>
          </a:xfrm>
          <a:prstGeom prst="rect">
            <a:avLst/>
          </a:prstGeom>
          <a:noFill/>
          <a:ln w="38100">
            <a:solidFill>
              <a:schemeClr val="tx1"/>
            </a:solidFill>
          </a:ln>
        </p:spPr>
        <p:txBody>
          <a:bodyPr wrap="none" rtlCol="0">
            <a:spAutoFit/>
          </a:bodyPr>
          <a:lstStyle/>
          <a:p>
            <a:r>
              <a:rPr lang="en-US" dirty="0" smtClean="0"/>
              <a:t>Recruited</a:t>
            </a:r>
          </a:p>
          <a:p>
            <a:r>
              <a:rPr lang="en-US" dirty="0" smtClean="0"/>
              <a:t>hunters</a:t>
            </a:r>
            <a:endParaRPr lang="en-US" dirty="0"/>
          </a:p>
        </p:txBody>
      </p:sp>
      <p:sp>
        <p:nvSpPr>
          <p:cNvPr id="12" name="TextBox 11"/>
          <p:cNvSpPr txBox="1"/>
          <p:nvPr/>
        </p:nvSpPr>
        <p:spPr>
          <a:xfrm>
            <a:off x="7620000" y="4001869"/>
            <a:ext cx="1016560" cy="646331"/>
          </a:xfrm>
          <a:prstGeom prst="rect">
            <a:avLst/>
          </a:prstGeom>
          <a:noFill/>
          <a:ln w="38100">
            <a:solidFill>
              <a:schemeClr val="tx1"/>
            </a:solidFill>
          </a:ln>
        </p:spPr>
        <p:txBody>
          <a:bodyPr wrap="none" rtlCol="0">
            <a:spAutoFit/>
          </a:bodyPr>
          <a:lstStyle/>
          <a:p>
            <a:r>
              <a:rPr lang="en-US" dirty="0" smtClean="0"/>
              <a:t>Retained</a:t>
            </a:r>
          </a:p>
          <a:p>
            <a:r>
              <a:rPr lang="en-US" dirty="0" smtClean="0"/>
              <a:t>hunters</a:t>
            </a:r>
            <a:endParaRPr lang="en-US" dirty="0"/>
          </a:p>
        </p:txBody>
      </p:sp>
      <p:cxnSp>
        <p:nvCxnSpPr>
          <p:cNvPr id="14" name="Straight Arrow Connector 13"/>
          <p:cNvCxnSpPr/>
          <p:nvPr/>
        </p:nvCxnSpPr>
        <p:spPr>
          <a:xfrm>
            <a:off x="1676400" y="4382869"/>
            <a:ext cx="5334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52800" y="4382869"/>
            <a:ext cx="5334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57800" y="4382869"/>
            <a:ext cx="5334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10400" y="4382869"/>
            <a:ext cx="5334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71600" y="4840069"/>
            <a:ext cx="1107676" cy="646331"/>
          </a:xfrm>
          <a:prstGeom prst="rect">
            <a:avLst/>
          </a:prstGeom>
          <a:noFill/>
        </p:spPr>
        <p:txBody>
          <a:bodyPr wrap="none" rtlCol="0">
            <a:spAutoFit/>
          </a:bodyPr>
          <a:lstStyle/>
          <a:p>
            <a:r>
              <a:rPr lang="en-US" dirty="0" smtClean="0"/>
              <a:t>becoming</a:t>
            </a:r>
          </a:p>
          <a:p>
            <a:r>
              <a:rPr lang="en-US" dirty="0" smtClean="0"/>
              <a:t>AWARE</a:t>
            </a:r>
            <a:endParaRPr lang="en-US" dirty="0"/>
          </a:p>
        </p:txBody>
      </p:sp>
      <p:sp>
        <p:nvSpPr>
          <p:cNvPr id="19" name="TextBox 18"/>
          <p:cNvSpPr txBox="1"/>
          <p:nvPr/>
        </p:nvSpPr>
        <p:spPr>
          <a:xfrm>
            <a:off x="3124200" y="4840069"/>
            <a:ext cx="1218410" cy="646331"/>
          </a:xfrm>
          <a:prstGeom prst="rect">
            <a:avLst/>
          </a:prstGeom>
          <a:noFill/>
        </p:spPr>
        <p:txBody>
          <a:bodyPr wrap="none" rtlCol="0">
            <a:spAutoFit/>
          </a:bodyPr>
          <a:lstStyle/>
          <a:p>
            <a:r>
              <a:rPr lang="en-US" dirty="0" smtClean="0"/>
              <a:t>developing</a:t>
            </a:r>
          </a:p>
          <a:p>
            <a:r>
              <a:rPr lang="en-US" dirty="0" smtClean="0"/>
              <a:t>INTEREST</a:t>
            </a:r>
            <a:endParaRPr lang="en-US" dirty="0"/>
          </a:p>
        </p:txBody>
      </p:sp>
      <p:sp>
        <p:nvSpPr>
          <p:cNvPr id="20" name="TextBox 19"/>
          <p:cNvSpPr txBox="1"/>
          <p:nvPr/>
        </p:nvSpPr>
        <p:spPr>
          <a:xfrm>
            <a:off x="5105400" y="4916269"/>
            <a:ext cx="883383" cy="646331"/>
          </a:xfrm>
          <a:prstGeom prst="rect">
            <a:avLst/>
          </a:prstGeom>
          <a:noFill/>
        </p:spPr>
        <p:txBody>
          <a:bodyPr wrap="none" rtlCol="0">
            <a:spAutoFit/>
          </a:bodyPr>
          <a:lstStyle/>
          <a:p>
            <a:r>
              <a:rPr lang="en-US" dirty="0" smtClean="0"/>
              <a:t>TRYING</a:t>
            </a:r>
          </a:p>
          <a:p>
            <a:r>
              <a:rPr lang="en-US" dirty="0" smtClean="0"/>
              <a:t>it out</a:t>
            </a:r>
            <a:endParaRPr lang="en-US" dirty="0"/>
          </a:p>
        </p:txBody>
      </p:sp>
      <p:sp>
        <p:nvSpPr>
          <p:cNvPr id="21" name="TextBox 20"/>
          <p:cNvSpPr txBox="1"/>
          <p:nvPr/>
        </p:nvSpPr>
        <p:spPr>
          <a:xfrm>
            <a:off x="6858000" y="4916269"/>
            <a:ext cx="1426544" cy="646331"/>
          </a:xfrm>
          <a:prstGeom prst="rect">
            <a:avLst/>
          </a:prstGeom>
          <a:noFill/>
        </p:spPr>
        <p:txBody>
          <a:bodyPr wrap="none" rtlCol="0">
            <a:spAutoFit/>
          </a:bodyPr>
          <a:lstStyle/>
          <a:p>
            <a:r>
              <a:rPr lang="en-US" dirty="0" smtClean="0"/>
              <a:t>CONTINUING</a:t>
            </a:r>
          </a:p>
          <a:p>
            <a:r>
              <a:rPr lang="en-US" dirty="0" smtClean="0"/>
              <a:t>to do it</a:t>
            </a:r>
            <a:endParaRPr lang="en-US" dirty="0"/>
          </a:p>
        </p:txBody>
      </p:sp>
      <p:sp>
        <p:nvSpPr>
          <p:cNvPr id="37" name="TextBox 36"/>
          <p:cNvSpPr txBox="1"/>
          <p:nvPr/>
        </p:nvSpPr>
        <p:spPr>
          <a:xfrm>
            <a:off x="533400" y="1143000"/>
            <a:ext cx="6192977" cy="1938992"/>
          </a:xfrm>
          <a:prstGeom prst="rect">
            <a:avLst/>
          </a:prstGeom>
          <a:noFill/>
        </p:spPr>
        <p:txBody>
          <a:bodyPr wrap="none" rtlCol="0">
            <a:spAutoFit/>
          </a:bodyPr>
          <a:lstStyle/>
          <a:p>
            <a:r>
              <a:rPr lang="en-US" sz="2400" b="1" dirty="0" smtClean="0"/>
              <a:t>Participation used as a behavioral indicator of </a:t>
            </a:r>
          </a:p>
          <a:p>
            <a:r>
              <a:rPr lang="en-US" sz="2400" b="1" dirty="0" smtClean="0"/>
              <a:t>   conservation engagement</a:t>
            </a:r>
          </a:p>
          <a:p>
            <a:endParaRPr lang="en-US" sz="2400" b="1" dirty="0" smtClean="0"/>
          </a:p>
          <a:p>
            <a:r>
              <a:rPr lang="en-US" sz="2400" b="1" dirty="0" smtClean="0"/>
              <a:t>Activity innovation-adoption reflects a process </a:t>
            </a:r>
          </a:p>
          <a:p>
            <a:r>
              <a:rPr lang="en-US" sz="2400" b="1" dirty="0" smtClean="0"/>
              <a:t>     of behavioral transformation…</a:t>
            </a:r>
            <a:endParaRPr lang="en-US" sz="2400" b="1" dirty="0"/>
          </a:p>
        </p:txBody>
      </p:sp>
      <p:sp>
        <p:nvSpPr>
          <p:cNvPr id="30" name="TextBox 29"/>
          <p:cNvSpPr txBox="1"/>
          <p:nvPr/>
        </p:nvSpPr>
        <p:spPr>
          <a:xfrm>
            <a:off x="4724400" y="6019800"/>
            <a:ext cx="3922612" cy="461665"/>
          </a:xfrm>
          <a:prstGeom prst="rect">
            <a:avLst/>
          </a:prstGeom>
          <a:noFill/>
        </p:spPr>
        <p:txBody>
          <a:bodyPr wrap="none" rtlCol="0">
            <a:spAutoFit/>
          </a:bodyPr>
          <a:lstStyle/>
          <a:p>
            <a:r>
              <a:rPr lang="en-US" sz="2400" b="1" dirty="0" smtClean="0"/>
              <a:t>…but what fuels the process?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rgbClr val="FFFF00"/>
                </a:solidFill>
              </a:rPr>
              <a:t>Key Concepts  </a:t>
            </a:r>
            <a:endParaRPr lang="en-US" b="1" dirty="0">
              <a:solidFill>
                <a:srgbClr val="FF0000"/>
              </a:solidFill>
            </a:endParaRPr>
          </a:p>
        </p:txBody>
      </p:sp>
      <p:cxnSp>
        <p:nvCxnSpPr>
          <p:cNvPr id="5" name="Straight Connector 4"/>
          <p:cNvCxnSpPr/>
          <p:nvPr/>
        </p:nvCxnSpPr>
        <p:spPr>
          <a:xfrm>
            <a:off x="457200" y="12192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3200400"/>
            <a:ext cx="1367106" cy="369332"/>
          </a:xfrm>
          <a:prstGeom prst="rect">
            <a:avLst/>
          </a:prstGeom>
          <a:noFill/>
          <a:ln w="38100">
            <a:solidFill>
              <a:schemeClr val="tx1"/>
            </a:solidFill>
          </a:ln>
        </p:spPr>
        <p:txBody>
          <a:bodyPr wrap="none" rtlCol="0">
            <a:spAutoFit/>
          </a:bodyPr>
          <a:lstStyle/>
          <a:p>
            <a:r>
              <a:rPr lang="en-US" dirty="0" smtClean="0"/>
              <a:t>Non-hunters</a:t>
            </a:r>
            <a:endParaRPr lang="en-US" dirty="0"/>
          </a:p>
        </p:txBody>
      </p:sp>
      <p:sp>
        <p:nvSpPr>
          <p:cNvPr id="8" name="TextBox 7"/>
          <p:cNvSpPr txBox="1"/>
          <p:nvPr/>
        </p:nvSpPr>
        <p:spPr>
          <a:xfrm>
            <a:off x="2286000" y="3048000"/>
            <a:ext cx="1023422" cy="646331"/>
          </a:xfrm>
          <a:prstGeom prst="rect">
            <a:avLst/>
          </a:prstGeom>
          <a:noFill/>
          <a:ln w="38100">
            <a:solidFill>
              <a:schemeClr val="tx1"/>
            </a:solidFill>
          </a:ln>
        </p:spPr>
        <p:txBody>
          <a:bodyPr wrap="none" rtlCol="0">
            <a:spAutoFit/>
          </a:bodyPr>
          <a:lstStyle/>
          <a:p>
            <a:r>
              <a:rPr lang="en-US" dirty="0" smtClean="0"/>
              <a:t>Potential</a:t>
            </a:r>
          </a:p>
          <a:p>
            <a:r>
              <a:rPr lang="en-US" dirty="0" smtClean="0"/>
              <a:t>hunters</a:t>
            </a:r>
            <a:endParaRPr lang="en-US" dirty="0"/>
          </a:p>
        </p:txBody>
      </p:sp>
      <p:sp>
        <p:nvSpPr>
          <p:cNvPr id="10" name="TextBox 9"/>
          <p:cNvSpPr txBox="1"/>
          <p:nvPr/>
        </p:nvSpPr>
        <p:spPr>
          <a:xfrm>
            <a:off x="3962400" y="3048000"/>
            <a:ext cx="1216680" cy="646331"/>
          </a:xfrm>
          <a:prstGeom prst="rect">
            <a:avLst/>
          </a:prstGeom>
          <a:noFill/>
          <a:ln w="38100">
            <a:solidFill>
              <a:schemeClr val="tx1"/>
            </a:solidFill>
          </a:ln>
        </p:spPr>
        <p:txBody>
          <a:bodyPr wrap="none" rtlCol="0">
            <a:spAutoFit/>
          </a:bodyPr>
          <a:lstStyle/>
          <a:p>
            <a:r>
              <a:rPr lang="en-US" dirty="0" smtClean="0"/>
              <a:t>Apprentice</a:t>
            </a:r>
          </a:p>
          <a:p>
            <a:r>
              <a:rPr lang="en-US" dirty="0" smtClean="0"/>
              <a:t>hunters</a:t>
            </a:r>
            <a:endParaRPr lang="en-US" dirty="0"/>
          </a:p>
        </p:txBody>
      </p:sp>
      <p:sp>
        <p:nvSpPr>
          <p:cNvPr id="11" name="TextBox 10"/>
          <p:cNvSpPr txBox="1"/>
          <p:nvPr/>
        </p:nvSpPr>
        <p:spPr>
          <a:xfrm>
            <a:off x="5867400" y="3048000"/>
            <a:ext cx="1085425" cy="646331"/>
          </a:xfrm>
          <a:prstGeom prst="rect">
            <a:avLst/>
          </a:prstGeom>
          <a:noFill/>
          <a:ln w="38100">
            <a:solidFill>
              <a:schemeClr val="tx1"/>
            </a:solidFill>
          </a:ln>
        </p:spPr>
        <p:txBody>
          <a:bodyPr wrap="none" rtlCol="0">
            <a:spAutoFit/>
          </a:bodyPr>
          <a:lstStyle/>
          <a:p>
            <a:r>
              <a:rPr lang="en-US" dirty="0" smtClean="0"/>
              <a:t>Recruited</a:t>
            </a:r>
          </a:p>
          <a:p>
            <a:r>
              <a:rPr lang="en-US" dirty="0" smtClean="0"/>
              <a:t>hunters</a:t>
            </a:r>
            <a:endParaRPr lang="en-US" dirty="0"/>
          </a:p>
        </p:txBody>
      </p:sp>
      <p:sp>
        <p:nvSpPr>
          <p:cNvPr id="12" name="TextBox 11"/>
          <p:cNvSpPr txBox="1"/>
          <p:nvPr/>
        </p:nvSpPr>
        <p:spPr>
          <a:xfrm>
            <a:off x="7620000" y="3048000"/>
            <a:ext cx="1016560" cy="646331"/>
          </a:xfrm>
          <a:prstGeom prst="rect">
            <a:avLst/>
          </a:prstGeom>
          <a:noFill/>
          <a:ln w="38100">
            <a:solidFill>
              <a:schemeClr val="tx1"/>
            </a:solidFill>
          </a:ln>
        </p:spPr>
        <p:txBody>
          <a:bodyPr wrap="none" rtlCol="0">
            <a:spAutoFit/>
          </a:bodyPr>
          <a:lstStyle/>
          <a:p>
            <a:r>
              <a:rPr lang="en-US" dirty="0" smtClean="0"/>
              <a:t>Retained</a:t>
            </a:r>
          </a:p>
          <a:p>
            <a:r>
              <a:rPr lang="en-US" dirty="0" smtClean="0"/>
              <a:t>hunters</a:t>
            </a:r>
            <a:endParaRPr lang="en-US" dirty="0"/>
          </a:p>
        </p:txBody>
      </p:sp>
      <p:cxnSp>
        <p:nvCxnSpPr>
          <p:cNvPr id="14" name="Straight Arrow Connector 13"/>
          <p:cNvCxnSpPr/>
          <p:nvPr/>
        </p:nvCxnSpPr>
        <p:spPr>
          <a:xfrm>
            <a:off x="1676400" y="3429000"/>
            <a:ext cx="5334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52800" y="3429000"/>
            <a:ext cx="5334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57800" y="3429000"/>
            <a:ext cx="5334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10400" y="3429000"/>
            <a:ext cx="5334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71600" y="3886200"/>
            <a:ext cx="1107676" cy="646331"/>
          </a:xfrm>
          <a:prstGeom prst="rect">
            <a:avLst/>
          </a:prstGeom>
          <a:noFill/>
        </p:spPr>
        <p:txBody>
          <a:bodyPr wrap="none" rtlCol="0">
            <a:spAutoFit/>
          </a:bodyPr>
          <a:lstStyle/>
          <a:p>
            <a:r>
              <a:rPr lang="en-US" dirty="0" smtClean="0"/>
              <a:t>becoming</a:t>
            </a:r>
          </a:p>
          <a:p>
            <a:r>
              <a:rPr lang="en-US" dirty="0" smtClean="0"/>
              <a:t>AWARE</a:t>
            </a:r>
            <a:endParaRPr lang="en-US" dirty="0"/>
          </a:p>
        </p:txBody>
      </p:sp>
      <p:sp>
        <p:nvSpPr>
          <p:cNvPr id="19" name="TextBox 18"/>
          <p:cNvSpPr txBox="1"/>
          <p:nvPr/>
        </p:nvSpPr>
        <p:spPr>
          <a:xfrm>
            <a:off x="3124200" y="3886200"/>
            <a:ext cx="1218410" cy="646331"/>
          </a:xfrm>
          <a:prstGeom prst="rect">
            <a:avLst/>
          </a:prstGeom>
          <a:noFill/>
        </p:spPr>
        <p:txBody>
          <a:bodyPr wrap="none" rtlCol="0">
            <a:spAutoFit/>
          </a:bodyPr>
          <a:lstStyle/>
          <a:p>
            <a:r>
              <a:rPr lang="en-US" dirty="0" smtClean="0"/>
              <a:t>developing</a:t>
            </a:r>
          </a:p>
          <a:p>
            <a:r>
              <a:rPr lang="en-US" dirty="0" smtClean="0"/>
              <a:t>INTEREST</a:t>
            </a:r>
            <a:endParaRPr lang="en-US" dirty="0"/>
          </a:p>
        </p:txBody>
      </p:sp>
      <p:sp>
        <p:nvSpPr>
          <p:cNvPr id="20" name="TextBox 19"/>
          <p:cNvSpPr txBox="1"/>
          <p:nvPr/>
        </p:nvSpPr>
        <p:spPr>
          <a:xfrm>
            <a:off x="5105400" y="3962400"/>
            <a:ext cx="883383" cy="646331"/>
          </a:xfrm>
          <a:prstGeom prst="rect">
            <a:avLst/>
          </a:prstGeom>
          <a:noFill/>
        </p:spPr>
        <p:txBody>
          <a:bodyPr wrap="none" rtlCol="0">
            <a:spAutoFit/>
          </a:bodyPr>
          <a:lstStyle/>
          <a:p>
            <a:r>
              <a:rPr lang="en-US" dirty="0" smtClean="0"/>
              <a:t>TRYING</a:t>
            </a:r>
          </a:p>
          <a:p>
            <a:r>
              <a:rPr lang="en-US" dirty="0" smtClean="0"/>
              <a:t>it out</a:t>
            </a:r>
            <a:endParaRPr lang="en-US" dirty="0"/>
          </a:p>
        </p:txBody>
      </p:sp>
      <p:sp>
        <p:nvSpPr>
          <p:cNvPr id="21" name="TextBox 20"/>
          <p:cNvSpPr txBox="1"/>
          <p:nvPr/>
        </p:nvSpPr>
        <p:spPr>
          <a:xfrm>
            <a:off x="6858000" y="3962400"/>
            <a:ext cx="1426544" cy="646331"/>
          </a:xfrm>
          <a:prstGeom prst="rect">
            <a:avLst/>
          </a:prstGeom>
          <a:noFill/>
        </p:spPr>
        <p:txBody>
          <a:bodyPr wrap="none" rtlCol="0">
            <a:spAutoFit/>
          </a:bodyPr>
          <a:lstStyle/>
          <a:p>
            <a:r>
              <a:rPr lang="en-US" dirty="0" smtClean="0"/>
              <a:t>CONTINUING</a:t>
            </a:r>
          </a:p>
          <a:p>
            <a:r>
              <a:rPr lang="en-US" dirty="0" smtClean="0"/>
              <a:t>to do it</a:t>
            </a:r>
            <a:endParaRPr lang="en-US" dirty="0"/>
          </a:p>
        </p:txBody>
      </p:sp>
      <p:sp>
        <p:nvSpPr>
          <p:cNvPr id="22" name="TextBox 21"/>
          <p:cNvSpPr txBox="1"/>
          <p:nvPr/>
        </p:nvSpPr>
        <p:spPr>
          <a:xfrm>
            <a:off x="2286000" y="5029200"/>
            <a:ext cx="2630848" cy="584775"/>
          </a:xfrm>
          <a:prstGeom prst="rect">
            <a:avLst/>
          </a:prstGeom>
          <a:noFill/>
        </p:spPr>
        <p:txBody>
          <a:bodyPr wrap="none" rtlCol="0">
            <a:spAutoFit/>
          </a:bodyPr>
          <a:lstStyle/>
          <a:p>
            <a:r>
              <a:rPr lang="en-US" sz="3200" b="1" dirty="0" smtClean="0">
                <a:solidFill>
                  <a:srgbClr val="F6FC10"/>
                </a:solidFill>
              </a:rPr>
              <a:t>Social Support</a:t>
            </a:r>
            <a:endParaRPr lang="en-US" sz="3200" b="1" dirty="0">
              <a:solidFill>
                <a:srgbClr val="F6FC10"/>
              </a:solidFill>
            </a:endParaRPr>
          </a:p>
        </p:txBody>
      </p:sp>
      <p:sp>
        <p:nvSpPr>
          <p:cNvPr id="23" name="TextBox 22"/>
          <p:cNvSpPr txBox="1"/>
          <p:nvPr/>
        </p:nvSpPr>
        <p:spPr>
          <a:xfrm>
            <a:off x="5257800" y="5029200"/>
            <a:ext cx="2761910" cy="584775"/>
          </a:xfrm>
          <a:prstGeom prst="rect">
            <a:avLst/>
          </a:prstGeom>
          <a:noFill/>
        </p:spPr>
        <p:txBody>
          <a:bodyPr wrap="none" rtlCol="0">
            <a:spAutoFit/>
          </a:bodyPr>
          <a:lstStyle/>
          <a:p>
            <a:r>
              <a:rPr lang="en-US" sz="3200" b="1" dirty="0" smtClean="0">
                <a:solidFill>
                  <a:srgbClr val="F6FC10"/>
                </a:solidFill>
              </a:rPr>
              <a:t>Apprenticeship</a:t>
            </a:r>
            <a:endParaRPr lang="en-US" sz="3200" b="1" dirty="0">
              <a:solidFill>
                <a:srgbClr val="F6FC10"/>
              </a:solidFill>
            </a:endParaRPr>
          </a:p>
        </p:txBody>
      </p:sp>
      <p:cxnSp>
        <p:nvCxnSpPr>
          <p:cNvPr id="25" name="Straight Arrow Connector 24"/>
          <p:cNvCxnSpPr/>
          <p:nvPr/>
        </p:nvCxnSpPr>
        <p:spPr>
          <a:xfrm rot="10800000">
            <a:off x="2286000" y="4572000"/>
            <a:ext cx="4572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3391694" y="4686300"/>
            <a:ext cx="381000"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343400" y="4572000"/>
            <a:ext cx="533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5867400" y="4495799"/>
            <a:ext cx="4572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6477000" y="4495800"/>
            <a:ext cx="3810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rPr>
              <a:t>Basic Ideas</a:t>
            </a:r>
            <a:endParaRPr lang="en-US" b="1" dirty="0">
              <a:solidFill>
                <a:srgbClr val="FFFF00"/>
              </a:solidFill>
            </a:endParaRPr>
          </a:p>
        </p:txBody>
      </p:sp>
      <p:sp>
        <p:nvSpPr>
          <p:cNvPr id="3" name="Content Placeholder 2"/>
          <p:cNvSpPr>
            <a:spLocks noGrp="1"/>
          </p:cNvSpPr>
          <p:nvPr>
            <p:ph idx="1"/>
          </p:nvPr>
        </p:nvSpPr>
        <p:spPr>
          <a:xfrm>
            <a:off x="304800" y="1600200"/>
            <a:ext cx="8534400" cy="4724399"/>
          </a:xfrm>
        </p:spPr>
        <p:txBody>
          <a:bodyPr>
            <a:noAutofit/>
          </a:bodyPr>
          <a:lstStyle/>
          <a:p>
            <a:r>
              <a:rPr lang="en-US" sz="2800" b="1" dirty="0" smtClean="0">
                <a:solidFill>
                  <a:srgbClr val="FF0000"/>
                </a:solidFill>
              </a:rPr>
              <a:t>Apprenticeship</a:t>
            </a:r>
            <a:r>
              <a:rPr lang="en-US" sz="2800" b="1" dirty="0" smtClean="0">
                <a:solidFill>
                  <a:schemeClr val="bg1"/>
                </a:solidFill>
              </a:rPr>
              <a:t> </a:t>
            </a:r>
            <a:r>
              <a:rPr lang="en-US" sz="2800" dirty="0" smtClean="0">
                <a:solidFill>
                  <a:schemeClr val="bg1"/>
                </a:solidFill>
              </a:rPr>
              <a:t>– </a:t>
            </a:r>
            <a:r>
              <a:rPr lang="en-US" sz="2800" dirty="0" smtClean="0"/>
              <a:t>unskilled persons become skilled through a formalized process of instruction by a skilled person; provides opportunities for interested person to try out and engage in an activity.</a:t>
            </a:r>
          </a:p>
          <a:p>
            <a:endParaRPr lang="en-US" sz="2800" dirty="0" smtClean="0">
              <a:solidFill>
                <a:schemeClr val="bg1"/>
              </a:solidFill>
            </a:endParaRPr>
          </a:p>
          <a:p>
            <a:r>
              <a:rPr lang="en-US" sz="2800" b="1" dirty="0" smtClean="0">
                <a:solidFill>
                  <a:srgbClr val="FF0000"/>
                </a:solidFill>
              </a:rPr>
              <a:t>Social support</a:t>
            </a:r>
            <a:r>
              <a:rPr lang="en-US" sz="2800" b="1" dirty="0" smtClean="0">
                <a:solidFill>
                  <a:schemeClr val="bg1"/>
                </a:solidFill>
              </a:rPr>
              <a:t> </a:t>
            </a:r>
            <a:r>
              <a:rPr lang="en-US" sz="2800" dirty="0" smtClean="0">
                <a:solidFill>
                  <a:schemeClr val="bg1"/>
                </a:solidFill>
              </a:rPr>
              <a:t>– </a:t>
            </a:r>
            <a:r>
              <a:rPr lang="en-US" sz="2800" dirty="0" smtClean="0"/>
              <a:t>unskilled person’s interests are nurtured by others; includes development of positive attitude about activity by family and friends of unskilled person.</a:t>
            </a:r>
          </a:p>
        </p:txBody>
      </p:sp>
      <p:cxnSp>
        <p:nvCxnSpPr>
          <p:cNvPr id="5" name="Straight Connector 4"/>
          <p:cNvCxnSpPr/>
          <p:nvPr/>
        </p:nvCxnSpPr>
        <p:spPr>
          <a:xfrm>
            <a:off x="381000" y="1447800"/>
            <a:ext cx="845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533400" y="381000"/>
            <a:ext cx="7848600" cy="762000"/>
          </a:xfrm>
        </p:spPr>
        <p:txBody>
          <a:bodyPr/>
          <a:lstStyle/>
          <a:p>
            <a:r>
              <a:rPr lang="en-US" sz="3600" b="1" dirty="0">
                <a:solidFill>
                  <a:srgbClr val="FFFF00"/>
                </a:solidFill>
              </a:rPr>
              <a:t>Apprenticeship -- definition</a:t>
            </a:r>
          </a:p>
        </p:txBody>
      </p:sp>
      <p:sp>
        <p:nvSpPr>
          <p:cNvPr id="17411" name="Line 3"/>
          <p:cNvSpPr>
            <a:spLocks noChangeShapeType="1"/>
          </p:cNvSpPr>
          <p:nvPr/>
        </p:nvSpPr>
        <p:spPr bwMode="auto">
          <a:xfrm>
            <a:off x="609600" y="1219200"/>
            <a:ext cx="7924800" cy="0"/>
          </a:xfrm>
          <a:prstGeom prst="line">
            <a:avLst/>
          </a:prstGeom>
          <a:noFill/>
          <a:ln w="38100">
            <a:solidFill>
              <a:srgbClr val="FFFF00"/>
            </a:solidFill>
            <a:round/>
            <a:headEnd/>
            <a:tailEnd/>
          </a:ln>
          <a:effectLst/>
        </p:spPr>
        <p:txBody>
          <a:bodyPr/>
          <a:lstStyle/>
          <a:p>
            <a:endParaRPr lang="en-US"/>
          </a:p>
        </p:txBody>
      </p:sp>
      <p:sp>
        <p:nvSpPr>
          <p:cNvPr id="17412" name="Text Box 4"/>
          <p:cNvSpPr txBox="1">
            <a:spLocks noChangeArrowheads="1"/>
          </p:cNvSpPr>
          <p:nvPr/>
        </p:nvSpPr>
        <p:spPr bwMode="auto">
          <a:xfrm>
            <a:off x="533400" y="1524000"/>
            <a:ext cx="7940675" cy="4339650"/>
          </a:xfrm>
          <a:prstGeom prst="rect">
            <a:avLst/>
          </a:prstGeom>
          <a:noFill/>
          <a:ln w="9525">
            <a:noFill/>
            <a:miter lim="800000"/>
            <a:headEnd/>
            <a:tailEnd/>
          </a:ln>
          <a:effectLst/>
        </p:spPr>
        <p:txBody>
          <a:bodyPr>
            <a:spAutoFit/>
          </a:bodyPr>
          <a:lstStyle/>
          <a:p>
            <a:r>
              <a:rPr lang="en-US" sz="2800" dirty="0"/>
              <a:t>“Apprenticeship is the means of imparting specialized knowledge to a new generation of practitioners.  It is the rite of passage that transforms novices into experts.  It is a means of communicating things that cannot be communicated by conventional means.  Apprenticeship is employed where there is implicit knowledge to be acquired through long-term observation and experience.”</a:t>
            </a:r>
          </a:p>
          <a:p>
            <a:endParaRPr lang="en-US" sz="2800" dirty="0"/>
          </a:p>
          <a:p>
            <a:r>
              <a:rPr lang="en-US" sz="2400" dirty="0">
                <a:solidFill>
                  <a:srgbClr val="00B050"/>
                </a:solidFill>
              </a:rPr>
              <a:t>From Coy (1989, p. xi-xii)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533400" y="381000"/>
            <a:ext cx="7848600" cy="838200"/>
          </a:xfrm>
        </p:spPr>
        <p:txBody>
          <a:bodyPr/>
          <a:lstStyle/>
          <a:p>
            <a:r>
              <a:rPr lang="en-US" sz="3600" b="1" dirty="0">
                <a:solidFill>
                  <a:srgbClr val="FFFF00"/>
                </a:solidFill>
              </a:rPr>
              <a:t>Apprenticeship – </a:t>
            </a:r>
            <a:r>
              <a:rPr lang="en-US" sz="3600" b="1" dirty="0" smtClean="0">
                <a:solidFill>
                  <a:srgbClr val="FFFF00"/>
                </a:solidFill>
              </a:rPr>
              <a:t>2 basic </a:t>
            </a:r>
            <a:r>
              <a:rPr lang="en-US" sz="3600" b="1" dirty="0">
                <a:solidFill>
                  <a:srgbClr val="FFFF00"/>
                </a:solidFill>
              </a:rPr>
              <a:t>elements</a:t>
            </a:r>
          </a:p>
        </p:txBody>
      </p:sp>
      <p:sp>
        <p:nvSpPr>
          <p:cNvPr id="21507" name="Line 3"/>
          <p:cNvSpPr>
            <a:spLocks noChangeShapeType="1"/>
          </p:cNvSpPr>
          <p:nvPr/>
        </p:nvSpPr>
        <p:spPr bwMode="auto">
          <a:xfrm>
            <a:off x="457200" y="1295400"/>
            <a:ext cx="7924800" cy="0"/>
          </a:xfrm>
          <a:prstGeom prst="line">
            <a:avLst/>
          </a:prstGeom>
          <a:noFill/>
          <a:ln w="38100">
            <a:solidFill>
              <a:srgbClr val="FFFF00"/>
            </a:solidFill>
            <a:round/>
            <a:headEnd/>
            <a:tailEnd/>
          </a:ln>
          <a:effectLst/>
        </p:spPr>
        <p:txBody>
          <a:bodyPr/>
          <a:lstStyle/>
          <a:p>
            <a:endParaRPr lang="en-US"/>
          </a:p>
        </p:txBody>
      </p:sp>
      <p:sp>
        <p:nvSpPr>
          <p:cNvPr id="21508" name="Text Box 4"/>
          <p:cNvSpPr txBox="1">
            <a:spLocks noChangeArrowheads="1"/>
          </p:cNvSpPr>
          <p:nvPr/>
        </p:nvSpPr>
        <p:spPr bwMode="auto">
          <a:xfrm>
            <a:off x="457200" y="1600200"/>
            <a:ext cx="7940675" cy="4401205"/>
          </a:xfrm>
          <a:prstGeom prst="rect">
            <a:avLst/>
          </a:prstGeom>
          <a:noFill/>
          <a:ln w="9525">
            <a:noFill/>
            <a:miter lim="800000"/>
            <a:headEnd/>
            <a:tailEnd/>
          </a:ln>
          <a:effectLst/>
        </p:spPr>
        <p:txBody>
          <a:bodyPr>
            <a:spAutoFit/>
          </a:bodyPr>
          <a:lstStyle/>
          <a:p>
            <a:r>
              <a:rPr lang="en-US" sz="2800" b="1" dirty="0">
                <a:solidFill>
                  <a:srgbClr val="FF0000"/>
                </a:solidFill>
              </a:rPr>
              <a:t>Technical Competence</a:t>
            </a:r>
            <a:r>
              <a:rPr lang="en-US" sz="2800" b="1" dirty="0">
                <a:solidFill>
                  <a:schemeClr val="bg1"/>
                </a:solidFill>
              </a:rPr>
              <a:t> </a:t>
            </a:r>
          </a:p>
          <a:p>
            <a:r>
              <a:rPr lang="en-US" sz="2800" dirty="0">
                <a:solidFill>
                  <a:schemeClr val="bg1"/>
                </a:solidFill>
              </a:rPr>
              <a:t>	</a:t>
            </a:r>
            <a:r>
              <a:rPr lang="en-US" sz="2800" dirty="0"/>
              <a:t>Learning a role by developing specific skills 	and techniques</a:t>
            </a:r>
          </a:p>
          <a:p>
            <a:endParaRPr lang="en-US" sz="2800" dirty="0"/>
          </a:p>
          <a:p>
            <a:r>
              <a:rPr lang="en-US" sz="2800" dirty="0"/>
              <a:t>	Understanding how to apply skills in </a:t>
            </a:r>
            <a:r>
              <a:rPr lang="en-US" sz="2800" dirty="0" smtClean="0"/>
              <a:t>different 	situations</a:t>
            </a:r>
            <a:endParaRPr lang="en-US" sz="2800" dirty="0"/>
          </a:p>
          <a:p>
            <a:endParaRPr lang="en-US" sz="2800" dirty="0">
              <a:solidFill>
                <a:schemeClr val="bg1"/>
              </a:solidFill>
            </a:endParaRPr>
          </a:p>
          <a:p>
            <a:r>
              <a:rPr lang="en-US" sz="2800" b="1" dirty="0">
                <a:solidFill>
                  <a:srgbClr val="FF0000"/>
                </a:solidFill>
              </a:rPr>
              <a:t>Social Competence</a:t>
            </a:r>
            <a:r>
              <a:rPr lang="en-US" sz="2800" b="1" dirty="0">
                <a:solidFill>
                  <a:schemeClr val="bg1"/>
                </a:solidFill>
              </a:rPr>
              <a:t> </a:t>
            </a:r>
          </a:p>
          <a:p>
            <a:r>
              <a:rPr lang="en-US" sz="2800" dirty="0">
                <a:solidFill>
                  <a:schemeClr val="bg1"/>
                </a:solidFill>
              </a:rPr>
              <a:t>	</a:t>
            </a:r>
            <a:r>
              <a:rPr lang="en-US" sz="2800" dirty="0"/>
              <a:t>Recognition and adoption of implicit </a:t>
            </a:r>
            <a:r>
              <a:rPr lang="en-US" sz="2800" dirty="0" smtClean="0"/>
              <a:t>qualities 	(</a:t>
            </a:r>
            <a:r>
              <a:rPr lang="en-US" sz="2800" dirty="0"/>
              <a:t>values and norms) </a:t>
            </a:r>
            <a:r>
              <a:rPr lang="en-US" sz="2800" dirty="0" smtClean="0"/>
              <a:t>associated with </a:t>
            </a:r>
            <a:r>
              <a:rPr lang="en-US" sz="2800" dirty="0"/>
              <a:t>a role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533400" y="381000"/>
            <a:ext cx="7848600" cy="838200"/>
          </a:xfrm>
        </p:spPr>
        <p:txBody>
          <a:bodyPr/>
          <a:lstStyle/>
          <a:p>
            <a:r>
              <a:rPr lang="en-US" sz="3600" b="1" dirty="0">
                <a:solidFill>
                  <a:srgbClr val="FFFF00"/>
                </a:solidFill>
              </a:rPr>
              <a:t>Technical Competence</a:t>
            </a:r>
          </a:p>
        </p:txBody>
      </p:sp>
      <p:sp>
        <p:nvSpPr>
          <p:cNvPr id="23555" name="Line 3"/>
          <p:cNvSpPr>
            <a:spLocks noChangeShapeType="1"/>
          </p:cNvSpPr>
          <p:nvPr/>
        </p:nvSpPr>
        <p:spPr bwMode="auto">
          <a:xfrm>
            <a:off x="457200" y="1143000"/>
            <a:ext cx="7924800" cy="0"/>
          </a:xfrm>
          <a:prstGeom prst="line">
            <a:avLst/>
          </a:prstGeom>
          <a:noFill/>
          <a:ln w="38100">
            <a:solidFill>
              <a:srgbClr val="FFFF00"/>
            </a:solidFill>
            <a:round/>
            <a:headEnd/>
            <a:tailEnd/>
          </a:ln>
          <a:effectLst/>
        </p:spPr>
        <p:txBody>
          <a:bodyPr/>
          <a:lstStyle/>
          <a:p>
            <a:endParaRPr lang="en-US"/>
          </a:p>
        </p:txBody>
      </p:sp>
      <p:sp>
        <p:nvSpPr>
          <p:cNvPr id="23556" name="Text Box 4"/>
          <p:cNvSpPr txBox="1">
            <a:spLocks noChangeArrowheads="1"/>
          </p:cNvSpPr>
          <p:nvPr/>
        </p:nvSpPr>
        <p:spPr bwMode="auto">
          <a:xfrm>
            <a:off x="228600" y="1295400"/>
            <a:ext cx="8763000" cy="4770537"/>
          </a:xfrm>
          <a:prstGeom prst="rect">
            <a:avLst/>
          </a:prstGeom>
          <a:noFill/>
          <a:ln w="9525">
            <a:noFill/>
            <a:miter lim="800000"/>
            <a:headEnd/>
            <a:tailEnd/>
          </a:ln>
          <a:effectLst/>
        </p:spPr>
        <p:txBody>
          <a:bodyPr>
            <a:spAutoFit/>
          </a:bodyPr>
          <a:lstStyle/>
          <a:p>
            <a:r>
              <a:rPr lang="en-US" sz="2800" dirty="0">
                <a:solidFill>
                  <a:srgbClr val="FF0000"/>
                </a:solidFill>
              </a:rPr>
              <a:t>Learning </a:t>
            </a:r>
            <a:r>
              <a:rPr lang="en-US" sz="2800" u="sng" dirty="0">
                <a:solidFill>
                  <a:srgbClr val="FF0000"/>
                </a:solidFill>
              </a:rPr>
              <a:t>about</a:t>
            </a:r>
            <a:r>
              <a:rPr lang="en-US" sz="2800" dirty="0">
                <a:solidFill>
                  <a:srgbClr val="FF0000"/>
                </a:solidFill>
              </a:rPr>
              <a:t> a skill as much as learning how to do a skill.</a:t>
            </a:r>
          </a:p>
          <a:p>
            <a:pPr>
              <a:lnSpc>
                <a:spcPct val="50000"/>
              </a:lnSpc>
            </a:pPr>
            <a:endParaRPr lang="en-US" sz="2800" dirty="0">
              <a:solidFill>
                <a:srgbClr val="FF0000"/>
              </a:solidFill>
            </a:endParaRPr>
          </a:p>
          <a:p>
            <a:r>
              <a:rPr lang="en-US" sz="2800" dirty="0">
                <a:solidFill>
                  <a:srgbClr val="FF0000"/>
                </a:solidFill>
              </a:rPr>
              <a:t>Requires 2 kinds of learning:</a:t>
            </a:r>
          </a:p>
          <a:p>
            <a:pPr lvl="1">
              <a:buClr>
                <a:schemeClr val="tx1"/>
              </a:buClr>
              <a:buFont typeface="Arial" pitchFamily="34" charset="0"/>
              <a:buChar char="•"/>
            </a:pPr>
            <a:r>
              <a:rPr lang="en-US" sz="2800" dirty="0">
                <a:solidFill>
                  <a:schemeClr val="bg1"/>
                </a:solidFill>
              </a:rPr>
              <a:t> </a:t>
            </a:r>
            <a:r>
              <a:rPr lang="en-US" sz="2800" dirty="0"/>
              <a:t>Practical know-how  </a:t>
            </a:r>
          </a:p>
          <a:p>
            <a:pPr lvl="1"/>
            <a:r>
              <a:rPr lang="en-US" sz="2800" dirty="0"/>
              <a:t>  	gained through diagnosis, prescription, </a:t>
            </a:r>
          </a:p>
          <a:p>
            <a:pPr lvl="1"/>
            <a:r>
              <a:rPr lang="en-US" sz="2800" dirty="0"/>
              <a:t>	and evaluation.</a:t>
            </a:r>
          </a:p>
          <a:p>
            <a:pPr>
              <a:lnSpc>
                <a:spcPct val="50000"/>
              </a:lnSpc>
              <a:buFontTx/>
              <a:buChar char="•"/>
            </a:pPr>
            <a:endParaRPr lang="en-US" sz="2800" dirty="0"/>
          </a:p>
          <a:p>
            <a:pPr lvl="1">
              <a:buFontTx/>
              <a:buChar char="•"/>
            </a:pPr>
            <a:r>
              <a:rPr lang="en-US" sz="2800" dirty="0"/>
              <a:t> Theoretical knowledge needed to make     </a:t>
            </a:r>
          </a:p>
          <a:p>
            <a:pPr lvl="1"/>
            <a:r>
              <a:rPr lang="en-US" sz="2800" dirty="0"/>
              <a:t>   know-how </a:t>
            </a:r>
            <a:r>
              <a:rPr lang="en-US" sz="2800" dirty="0" smtClean="0"/>
              <a:t>operational</a:t>
            </a:r>
            <a:endParaRPr lang="en-US" sz="2800" dirty="0"/>
          </a:p>
          <a:p>
            <a:pPr lvl="1"/>
            <a:r>
              <a:rPr lang="en-US" sz="2800" dirty="0"/>
              <a:t>	gained through application, integration, </a:t>
            </a:r>
          </a:p>
          <a:p>
            <a:pPr lvl="1"/>
            <a:r>
              <a:rPr lang="en-US" sz="2800" dirty="0"/>
              <a:t>	and derivation of meaning</a:t>
            </a:r>
          </a:p>
          <a:p>
            <a:pPr lvl="1"/>
            <a:r>
              <a:rPr lang="en-US" sz="2400" dirty="0">
                <a:solidFill>
                  <a:schemeClr val="bg1"/>
                </a:solidFill>
              </a:rPr>
              <a:t>					(</a:t>
            </a:r>
            <a:r>
              <a:rPr lang="en-US" sz="2400" dirty="0">
                <a:solidFill>
                  <a:srgbClr val="008000"/>
                </a:solidFill>
              </a:rPr>
              <a:t>Hamilton 1990; Merle 1994</a:t>
            </a:r>
            <a:r>
              <a:rPr lang="en-US" sz="2400" dirty="0">
                <a:solidFill>
                  <a:schemeClr val="bg1"/>
                </a:solidFill>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533400" y="152400"/>
            <a:ext cx="7848600" cy="838200"/>
          </a:xfrm>
        </p:spPr>
        <p:txBody>
          <a:bodyPr/>
          <a:lstStyle/>
          <a:p>
            <a:r>
              <a:rPr lang="en-US" sz="3600" b="1" dirty="0">
                <a:solidFill>
                  <a:srgbClr val="FFFF00"/>
                </a:solidFill>
              </a:rPr>
              <a:t>Social Competence</a:t>
            </a:r>
          </a:p>
        </p:txBody>
      </p:sp>
      <p:sp>
        <p:nvSpPr>
          <p:cNvPr id="29699" name="Line 3"/>
          <p:cNvSpPr>
            <a:spLocks noChangeShapeType="1"/>
          </p:cNvSpPr>
          <p:nvPr/>
        </p:nvSpPr>
        <p:spPr bwMode="auto">
          <a:xfrm>
            <a:off x="457200" y="990600"/>
            <a:ext cx="7924800" cy="0"/>
          </a:xfrm>
          <a:prstGeom prst="line">
            <a:avLst/>
          </a:prstGeom>
          <a:noFill/>
          <a:ln w="38100">
            <a:solidFill>
              <a:srgbClr val="FFFF00"/>
            </a:solidFill>
            <a:round/>
            <a:headEnd/>
            <a:tailEnd/>
          </a:ln>
          <a:effectLst/>
        </p:spPr>
        <p:txBody>
          <a:bodyPr/>
          <a:lstStyle/>
          <a:p>
            <a:endParaRPr lang="en-US"/>
          </a:p>
        </p:txBody>
      </p:sp>
      <p:sp>
        <p:nvSpPr>
          <p:cNvPr id="29700" name="Text Box 4"/>
          <p:cNvSpPr txBox="1">
            <a:spLocks noChangeArrowheads="1"/>
          </p:cNvSpPr>
          <p:nvPr/>
        </p:nvSpPr>
        <p:spPr bwMode="auto">
          <a:xfrm>
            <a:off x="228600" y="1066800"/>
            <a:ext cx="8686800" cy="5645150"/>
          </a:xfrm>
          <a:prstGeom prst="rect">
            <a:avLst/>
          </a:prstGeom>
          <a:noFill/>
          <a:ln w="9525">
            <a:noFill/>
            <a:miter lim="800000"/>
            <a:headEnd/>
            <a:tailEnd/>
          </a:ln>
          <a:effectLst/>
        </p:spPr>
        <p:txBody>
          <a:bodyPr>
            <a:spAutoFit/>
          </a:bodyPr>
          <a:lstStyle/>
          <a:p>
            <a:r>
              <a:rPr lang="en-US" sz="2800" dirty="0">
                <a:solidFill>
                  <a:srgbClr val="FF0000"/>
                </a:solidFill>
              </a:rPr>
              <a:t>Understanding the rights, responsibilities, functions, and societal context (i.e., culture) of a role.</a:t>
            </a:r>
          </a:p>
          <a:p>
            <a:pPr>
              <a:lnSpc>
                <a:spcPct val="50000"/>
              </a:lnSpc>
            </a:pPr>
            <a:endParaRPr lang="en-US" sz="2800" dirty="0">
              <a:solidFill>
                <a:srgbClr val="FF0000"/>
              </a:solidFill>
            </a:endParaRPr>
          </a:p>
          <a:p>
            <a:r>
              <a:rPr lang="en-US" sz="2800" dirty="0">
                <a:solidFill>
                  <a:srgbClr val="FF0000"/>
                </a:solidFill>
              </a:rPr>
              <a:t>Requires 2 kinds of social processes:</a:t>
            </a:r>
          </a:p>
          <a:p>
            <a:pPr lvl="1">
              <a:buFontTx/>
              <a:buChar char="•"/>
            </a:pPr>
            <a:r>
              <a:rPr lang="en-US" sz="2800" dirty="0">
                <a:solidFill>
                  <a:schemeClr val="bg1"/>
                </a:solidFill>
              </a:rPr>
              <a:t> </a:t>
            </a:r>
            <a:r>
              <a:rPr lang="en-US" sz="2800" dirty="0"/>
              <a:t>Socialization – apprentice takes on new role and </a:t>
            </a:r>
          </a:p>
          <a:p>
            <a:pPr lvl="1"/>
            <a:r>
              <a:rPr lang="en-US" sz="2800" dirty="0"/>
              <a:t>  experiences personal change:</a:t>
            </a:r>
          </a:p>
          <a:p>
            <a:pPr lvl="1"/>
            <a:r>
              <a:rPr lang="en-US" sz="2800" dirty="0"/>
              <a:t>	shows increasing initiative, “proves” him/herself </a:t>
            </a:r>
          </a:p>
          <a:p>
            <a:pPr lvl="1"/>
            <a:r>
              <a:rPr lang="en-US" sz="2800" dirty="0"/>
              <a:t>	to others by accomplishing tasks </a:t>
            </a:r>
            <a:r>
              <a:rPr lang="en-US" dirty="0">
                <a:solidFill>
                  <a:schemeClr val="bg1"/>
                </a:solidFill>
              </a:rPr>
              <a:t>(</a:t>
            </a:r>
            <a:r>
              <a:rPr lang="en-US" dirty="0">
                <a:solidFill>
                  <a:srgbClr val="008000"/>
                </a:solidFill>
              </a:rPr>
              <a:t>Mortimer 1979</a:t>
            </a:r>
            <a:r>
              <a:rPr lang="en-US" dirty="0">
                <a:solidFill>
                  <a:schemeClr val="bg1"/>
                </a:solidFill>
              </a:rPr>
              <a:t>).</a:t>
            </a:r>
            <a:endParaRPr lang="en-US" sz="2800" dirty="0">
              <a:solidFill>
                <a:schemeClr val="bg1"/>
              </a:solidFill>
            </a:endParaRPr>
          </a:p>
          <a:p>
            <a:pPr lvl="1">
              <a:lnSpc>
                <a:spcPct val="50000"/>
              </a:lnSpc>
            </a:pPr>
            <a:endParaRPr lang="en-US" sz="2800" dirty="0">
              <a:solidFill>
                <a:schemeClr val="bg1"/>
              </a:solidFill>
            </a:endParaRPr>
          </a:p>
          <a:p>
            <a:pPr lvl="1">
              <a:buFontTx/>
              <a:buChar char="•"/>
            </a:pPr>
            <a:r>
              <a:rPr lang="en-US" sz="2800" dirty="0">
                <a:solidFill>
                  <a:schemeClr val="bg1"/>
                </a:solidFill>
              </a:rPr>
              <a:t> </a:t>
            </a:r>
            <a:r>
              <a:rPr lang="en-US" sz="2800" dirty="0"/>
              <a:t>Social Control – keeping the apprentice “in line”</a:t>
            </a:r>
          </a:p>
          <a:p>
            <a:pPr lvl="1"/>
            <a:r>
              <a:rPr lang="en-US" sz="2800" dirty="0"/>
              <a:t>  to prevent threats to “social harmony” within role.</a:t>
            </a:r>
          </a:p>
          <a:p>
            <a:pPr lvl="1"/>
            <a:r>
              <a:rPr lang="en-US" sz="2800" dirty="0"/>
              <a:t>	e.g., preventing dangerous situations, loss of </a:t>
            </a:r>
          </a:p>
          <a:p>
            <a:pPr lvl="1"/>
            <a:r>
              <a:rPr lang="en-US" sz="2800" dirty="0"/>
              <a:t>    long-standing access agreement, loss of “face” </a:t>
            </a:r>
          </a:p>
          <a:p>
            <a:pPr lvl="1"/>
            <a:r>
              <a:rPr lang="en-US" sz="2800" dirty="0"/>
              <a:t>    of others through ethical breach </a:t>
            </a:r>
            <a:r>
              <a:rPr lang="en-US" sz="2000" dirty="0">
                <a:solidFill>
                  <a:srgbClr val="008000"/>
                </a:solidFill>
              </a:rPr>
              <a:t>(Graves 1989</a:t>
            </a:r>
            <a:r>
              <a:rPr lang="en-US" sz="2000" dirty="0">
                <a:solidFill>
                  <a:schemeClr val="bg1"/>
                </a:solidFill>
              </a:rPr>
              <a:t>).</a:t>
            </a:r>
            <a:r>
              <a:rPr lang="en-US" sz="2800" dirty="0">
                <a:solidFill>
                  <a:schemeClr val="bg1"/>
                </a:solidFill>
              </a:rPr>
              <a:t>  </a:t>
            </a:r>
            <a:endParaRPr lang="en-US" sz="2800" dirty="0">
              <a:solidFill>
                <a:srgbClr val="008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533400" y="381000"/>
            <a:ext cx="7848600" cy="838200"/>
          </a:xfrm>
        </p:spPr>
        <p:txBody>
          <a:bodyPr/>
          <a:lstStyle/>
          <a:p>
            <a:r>
              <a:rPr lang="en-US" sz="3600" b="1" dirty="0">
                <a:solidFill>
                  <a:srgbClr val="FFFF00"/>
                </a:solidFill>
              </a:rPr>
              <a:t>Social Support -- background</a:t>
            </a:r>
          </a:p>
        </p:txBody>
      </p:sp>
      <p:sp>
        <p:nvSpPr>
          <p:cNvPr id="35843" name="Line 3"/>
          <p:cNvSpPr>
            <a:spLocks noChangeShapeType="1"/>
          </p:cNvSpPr>
          <p:nvPr/>
        </p:nvSpPr>
        <p:spPr bwMode="auto">
          <a:xfrm>
            <a:off x="457200" y="1295400"/>
            <a:ext cx="7924800" cy="0"/>
          </a:xfrm>
          <a:prstGeom prst="line">
            <a:avLst/>
          </a:prstGeom>
          <a:noFill/>
          <a:ln w="38100">
            <a:solidFill>
              <a:srgbClr val="FFFF00"/>
            </a:solidFill>
            <a:round/>
            <a:headEnd/>
            <a:tailEnd/>
          </a:ln>
          <a:effectLst/>
        </p:spPr>
        <p:txBody>
          <a:bodyPr/>
          <a:lstStyle/>
          <a:p>
            <a:endParaRPr lang="en-US"/>
          </a:p>
        </p:txBody>
      </p:sp>
      <p:sp>
        <p:nvSpPr>
          <p:cNvPr id="35844" name="Text Box 4"/>
          <p:cNvSpPr txBox="1">
            <a:spLocks noChangeArrowheads="1"/>
          </p:cNvSpPr>
          <p:nvPr/>
        </p:nvSpPr>
        <p:spPr bwMode="auto">
          <a:xfrm>
            <a:off x="457200" y="1600200"/>
            <a:ext cx="7940675" cy="4401205"/>
          </a:xfrm>
          <a:prstGeom prst="rect">
            <a:avLst/>
          </a:prstGeom>
          <a:noFill/>
          <a:ln w="9525">
            <a:noFill/>
            <a:miter lim="800000"/>
            <a:headEnd/>
            <a:tailEnd/>
          </a:ln>
          <a:effectLst/>
        </p:spPr>
        <p:txBody>
          <a:bodyPr>
            <a:spAutoFit/>
          </a:bodyPr>
          <a:lstStyle/>
          <a:p>
            <a:r>
              <a:rPr lang="en-US" sz="2800" dirty="0" smtClean="0"/>
              <a:t>Pertains </a:t>
            </a:r>
            <a:r>
              <a:rPr lang="en-US" sz="2800" dirty="0"/>
              <a:t>to social context and environment in which apprenticeship activities occur.</a:t>
            </a:r>
          </a:p>
          <a:p>
            <a:endParaRPr lang="en-US" sz="2800" dirty="0"/>
          </a:p>
          <a:p>
            <a:r>
              <a:rPr lang="en-US" sz="2800" dirty="0" err="1"/>
              <a:t>Bronfenbrenner</a:t>
            </a:r>
            <a:r>
              <a:rPr lang="en-US" sz="2800" dirty="0"/>
              <a:t> (1979) developed and </a:t>
            </a:r>
            <a:r>
              <a:rPr lang="en-US" sz="2800" dirty="0" err="1"/>
              <a:t>Garbarino</a:t>
            </a:r>
            <a:r>
              <a:rPr lang="en-US" sz="2800" dirty="0"/>
              <a:t> (1982) refined concept of social support in context of “children at risk” of not </a:t>
            </a:r>
            <a:r>
              <a:rPr lang="en-US" sz="2800" dirty="0" smtClean="0"/>
              <a:t> striving in society.</a:t>
            </a:r>
          </a:p>
          <a:p>
            <a:endParaRPr lang="en-US" sz="2800" dirty="0" smtClean="0"/>
          </a:p>
          <a:p>
            <a:r>
              <a:rPr lang="en-US" sz="2800" dirty="0" smtClean="0"/>
              <a:t>Here, applied to idea of people not fully </a:t>
            </a:r>
            <a:r>
              <a:rPr lang="en-US" sz="2800" dirty="0"/>
              <a:t>developing </a:t>
            </a:r>
          </a:p>
          <a:p>
            <a:r>
              <a:rPr lang="en-US" sz="2800" dirty="0"/>
              <a:t>their ideas and interests relating to some subject or activity.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533400" y="381000"/>
            <a:ext cx="7848600" cy="762000"/>
          </a:xfrm>
        </p:spPr>
        <p:txBody>
          <a:bodyPr>
            <a:normAutofit/>
          </a:bodyPr>
          <a:lstStyle/>
          <a:p>
            <a:r>
              <a:rPr lang="en-US" sz="3600" b="1" dirty="0">
                <a:solidFill>
                  <a:srgbClr val="FFFF00"/>
                </a:solidFill>
              </a:rPr>
              <a:t>Social Support </a:t>
            </a:r>
            <a:r>
              <a:rPr lang="en-US" sz="3600" b="1" dirty="0" smtClean="0">
                <a:solidFill>
                  <a:srgbClr val="FFFF00"/>
                </a:solidFill>
              </a:rPr>
              <a:t>– basic elements</a:t>
            </a:r>
            <a:endParaRPr lang="en-US" sz="3600" b="1" dirty="0">
              <a:solidFill>
                <a:srgbClr val="FFFF00"/>
              </a:solidFill>
            </a:endParaRPr>
          </a:p>
        </p:txBody>
      </p:sp>
      <p:sp>
        <p:nvSpPr>
          <p:cNvPr id="54275" name="Line 3"/>
          <p:cNvSpPr>
            <a:spLocks noChangeShapeType="1"/>
          </p:cNvSpPr>
          <p:nvPr/>
        </p:nvSpPr>
        <p:spPr bwMode="auto">
          <a:xfrm>
            <a:off x="609600" y="1219200"/>
            <a:ext cx="7924800" cy="0"/>
          </a:xfrm>
          <a:prstGeom prst="line">
            <a:avLst/>
          </a:prstGeom>
          <a:noFill/>
          <a:ln w="38100">
            <a:solidFill>
              <a:srgbClr val="FFFF00"/>
            </a:solidFill>
            <a:round/>
            <a:headEnd/>
            <a:tailEnd/>
          </a:ln>
          <a:effectLst/>
        </p:spPr>
        <p:txBody>
          <a:bodyPr/>
          <a:lstStyle/>
          <a:p>
            <a:endParaRPr lang="en-US"/>
          </a:p>
        </p:txBody>
      </p:sp>
      <p:sp>
        <p:nvSpPr>
          <p:cNvPr id="54276" name="Text Box 4"/>
          <p:cNvSpPr txBox="1">
            <a:spLocks noChangeArrowheads="1"/>
          </p:cNvSpPr>
          <p:nvPr/>
        </p:nvSpPr>
        <p:spPr bwMode="auto">
          <a:xfrm>
            <a:off x="533400" y="1524000"/>
            <a:ext cx="8229600" cy="2616101"/>
          </a:xfrm>
          <a:prstGeom prst="rect">
            <a:avLst/>
          </a:prstGeom>
          <a:noFill/>
          <a:ln w="9525">
            <a:noFill/>
            <a:miter lim="800000"/>
            <a:headEnd/>
            <a:tailEnd/>
          </a:ln>
          <a:effectLst/>
        </p:spPr>
        <p:txBody>
          <a:bodyPr wrap="square">
            <a:spAutoFit/>
          </a:bodyPr>
          <a:lstStyle/>
          <a:p>
            <a:r>
              <a:rPr lang="en-US" sz="2800" dirty="0"/>
              <a:t>Social support </a:t>
            </a:r>
            <a:r>
              <a:rPr lang="en-US" sz="2800" dirty="0" smtClean="0"/>
              <a:t>consists </a:t>
            </a:r>
            <a:r>
              <a:rPr lang="en-US" sz="2800" dirty="0"/>
              <a:t>of a set of 4 levels of “systems” (people and social contexts).  Each successively higher-level “system” encompasses </a:t>
            </a:r>
            <a:r>
              <a:rPr lang="en-US" sz="2800" u="sng" dirty="0"/>
              <a:t>&gt;</a:t>
            </a:r>
            <a:r>
              <a:rPr lang="en-US" sz="2800" dirty="0"/>
              <a:t>1 examples of each of the lower-level “systems.”</a:t>
            </a:r>
          </a:p>
          <a:p>
            <a:endParaRPr lang="en-US" sz="2800" dirty="0"/>
          </a:p>
          <a:p>
            <a:r>
              <a:rPr lang="en-US" sz="2400" dirty="0"/>
              <a:t>From</a:t>
            </a:r>
            <a:r>
              <a:rPr lang="en-US" sz="2400" dirty="0">
                <a:solidFill>
                  <a:schemeClr val="bg1"/>
                </a:solidFill>
              </a:rPr>
              <a:t> </a:t>
            </a:r>
            <a:r>
              <a:rPr lang="en-US" sz="2400" dirty="0" err="1">
                <a:solidFill>
                  <a:srgbClr val="008000"/>
                </a:solidFill>
              </a:rPr>
              <a:t>Garbarino</a:t>
            </a:r>
            <a:r>
              <a:rPr lang="en-US" sz="2400" dirty="0">
                <a:solidFill>
                  <a:srgbClr val="008000"/>
                </a:solidFill>
              </a:rPr>
              <a:t> (1982)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b="1" dirty="0" smtClean="0">
                <a:solidFill>
                  <a:srgbClr val="FFFF00"/>
                </a:solidFill>
              </a:rPr>
              <a:t>Presentation Guide</a:t>
            </a:r>
            <a:endParaRPr lang="en-US" b="1" dirty="0">
              <a:solidFill>
                <a:srgbClr val="FFFF00"/>
              </a:solidFill>
            </a:endParaRPr>
          </a:p>
        </p:txBody>
      </p:sp>
      <p:sp>
        <p:nvSpPr>
          <p:cNvPr id="3" name="Content Placeholder 2"/>
          <p:cNvSpPr>
            <a:spLocks noGrp="1"/>
          </p:cNvSpPr>
          <p:nvPr>
            <p:ph idx="1"/>
          </p:nvPr>
        </p:nvSpPr>
        <p:spPr>
          <a:xfrm>
            <a:off x="152400" y="1219200"/>
            <a:ext cx="8458200" cy="5334000"/>
          </a:xfrm>
        </p:spPr>
        <p:txBody>
          <a:bodyPr>
            <a:noAutofit/>
          </a:bodyPr>
          <a:lstStyle/>
          <a:p>
            <a:r>
              <a:rPr lang="en-US" b="1" dirty="0" smtClean="0"/>
              <a:t>Situate the presentation in the context of engaging people in conservation </a:t>
            </a:r>
          </a:p>
          <a:p>
            <a:pPr lvl="1"/>
            <a:r>
              <a:rPr lang="en-US" b="1" dirty="0" smtClean="0"/>
              <a:t>Critically assess the assumptions about how that engagement is modeled and measured</a:t>
            </a:r>
          </a:p>
          <a:p>
            <a:r>
              <a:rPr lang="en-US" b="1" dirty="0" smtClean="0"/>
              <a:t>Describe key social science concepts used as theoretical foundation in HDRU research</a:t>
            </a:r>
          </a:p>
          <a:p>
            <a:r>
              <a:rPr lang="en-US" b="1" dirty="0" smtClean="0"/>
              <a:t>Demonstrate application in structured decision making using a coupled- systems approach</a:t>
            </a:r>
          </a:p>
          <a:p>
            <a:r>
              <a:rPr lang="en-US" b="1" dirty="0" smtClean="0"/>
              <a:t>Present examples of hypothesis development and testing via adaptive management</a:t>
            </a:r>
          </a:p>
          <a:p>
            <a:pPr>
              <a:buNone/>
            </a:pPr>
            <a:endParaRPr lang="en-US" b="1" dirty="0" smtClean="0"/>
          </a:p>
        </p:txBody>
      </p:sp>
      <p:cxnSp>
        <p:nvCxnSpPr>
          <p:cNvPr id="5" name="Straight Connector 4"/>
          <p:cNvCxnSpPr/>
          <p:nvPr/>
        </p:nvCxnSpPr>
        <p:spPr>
          <a:xfrm>
            <a:off x="228600" y="1066800"/>
            <a:ext cx="8382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533400" y="228600"/>
            <a:ext cx="7848600" cy="838200"/>
          </a:xfrm>
        </p:spPr>
        <p:txBody>
          <a:bodyPr/>
          <a:lstStyle/>
          <a:p>
            <a:r>
              <a:rPr lang="en-US" sz="3600" dirty="0">
                <a:solidFill>
                  <a:srgbClr val="FFFF00"/>
                </a:solidFill>
              </a:rPr>
              <a:t>Social Support – </a:t>
            </a:r>
            <a:r>
              <a:rPr lang="en-US" sz="3600" dirty="0" smtClean="0">
                <a:solidFill>
                  <a:srgbClr val="FFFF00"/>
                </a:solidFill>
              </a:rPr>
              <a:t>Microsystems</a:t>
            </a:r>
            <a:endParaRPr lang="en-US" sz="3600" dirty="0">
              <a:solidFill>
                <a:srgbClr val="FFFF00"/>
              </a:solidFill>
            </a:endParaRPr>
          </a:p>
        </p:txBody>
      </p:sp>
      <p:sp>
        <p:nvSpPr>
          <p:cNvPr id="41987" name="Line 3"/>
          <p:cNvSpPr>
            <a:spLocks noChangeShapeType="1"/>
          </p:cNvSpPr>
          <p:nvPr/>
        </p:nvSpPr>
        <p:spPr bwMode="auto">
          <a:xfrm>
            <a:off x="457200" y="990600"/>
            <a:ext cx="7924800" cy="0"/>
          </a:xfrm>
          <a:prstGeom prst="line">
            <a:avLst/>
          </a:prstGeom>
          <a:noFill/>
          <a:ln w="38100">
            <a:solidFill>
              <a:srgbClr val="FFFF00"/>
            </a:solidFill>
            <a:round/>
            <a:headEnd/>
            <a:tailEnd/>
          </a:ln>
          <a:effectLst/>
        </p:spPr>
        <p:txBody>
          <a:bodyPr/>
          <a:lstStyle/>
          <a:p>
            <a:endParaRPr lang="en-US"/>
          </a:p>
        </p:txBody>
      </p:sp>
      <p:sp>
        <p:nvSpPr>
          <p:cNvPr id="41988" name="Text Box 4"/>
          <p:cNvSpPr txBox="1">
            <a:spLocks noChangeArrowheads="1"/>
          </p:cNvSpPr>
          <p:nvPr/>
        </p:nvSpPr>
        <p:spPr bwMode="auto">
          <a:xfrm>
            <a:off x="152400" y="1219200"/>
            <a:ext cx="8610600" cy="954107"/>
          </a:xfrm>
          <a:prstGeom prst="rect">
            <a:avLst/>
          </a:prstGeom>
          <a:noFill/>
          <a:ln w="9525">
            <a:noFill/>
            <a:miter lim="800000"/>
            <a:headEnd/>
            <a:tailEnd/>
          </a:ln>
          <a:effectLst/>
        </p:spPr>
        <p:txBody>
          <a:bodyPr>
            <a:spAutoFit/>
          </a:bodyPr>
          <a:lstStyle/>
          <a:p>
            <a:r>
              <a:rPr lang="en-US" sz="2800" dirty="0">
                <a:solidFill>
                  <a:srgbClr val="FF0000"/>
                </a:solidFill>
              </a:rPr>
              <a:t>Microsystems</a:t>
            </a:r>
            <a:r>
              <a:rPr lang="en-US" sz="2800" dirty="0">
                <a:solidFill>
                  <a:schemeClr val="bg1"/>
                </a:solidFill>
              </a:rPr>
              <a:t> – </a:t>
            </a:r>
            <a:r>
              <a:rPr lang="en-US" sz="2800" dirty="0"/>
              <a:t>settings in which person is an active participant (e.g., family, peer groups, clubs, etc</a:t>
            </a:r>
            <a:r>
              <a:rPr lang="en-US" sz="2800" dirty="0" smtClean="0"/>
              <a:t>.)</a:t>
            </a:r>
            <a:endParaRPr lang="en-US" sz="2800" dirty="0"/>
          </a:p>
        </p:txBody>
      </p:sp>
      <p:sp>
        <p:nvSpPr>
          <p:cNvPr id="5" name="TextBox 4"/>
          <p:cNvSpPr txBox="1"/>
          <p:nvPr/>
        </p:nvSpPr>
        <p:spPr>
          <a:xfrm>
            <a:off x="2362200" y="4495800"/>
            <a:ext cx="1216680" cy="369332"/>
          </a:xfrm>
          <a:prstGeom prst="rect">
            <a:avLst/>
          </a:prstGeom>
          <a:noFill/>
        </p:spPr>
        <p:txBody>
          <a:bodyPr wrap="none" rtlCol="0">
            <a:spAutoFit/>
          </a:bodyPr>
          <a:lstStyle/>
          <a:p>
            <a:r>
              <a:rPr lang="en-US" dirty="0" smtClean="0"/>
              <a:t>Apprentice</a:t>
            </a:r>
            <a:endParaRPr lang="en-US" dirty="0"/>
          </a:p>
        </p:txBody>
      </p:sp>
      <p:sp>
        <p:nvSpPr>
          <p:cNvPr id="6" name="Oval 5"/>
          <p:cNvSpPr/>
          <p:nvPr/>
        </p:nvSpPr>
        <p:spPr>
          <a:xfrm>
            <a:off x="533400" y="3505200"/>
            <a:ext cx="1752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Classmates at school</a:t>
            </a:r>
            <a:endParaRPr lang="en-US" dirty="0"/>
          </a:p>
        </p:txBody>
      </p:sp>
      <p:sp>
        <p:nvSpPr>
          <p:cNvPr id="7" name="Oval 6"/>
          <p:cNvSpPr/>
          <p:nvPr/>
        </p:nvSpPr>
        <p:spPr>
          <a:xfrm>
            <a:off x="2514600" y="2514600"/>
            <a:ext cx="1219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Church group</a:t>
            </a:r>
            <a:endParaRPr lang="en-US" dirty="0"/>
          </a:p>
        </p:txBody>
      </p:sp>
      <p:sp>
        <p:nvSpPr>
          <p:cNvPr id="8" name="Oval 7"/>
          <p:cNvSpPr/>
          <p:nvPr/>
        </p:nvSpPr>
        <p:spPr>
          <a:xfrm>
            <a:off x="609600" y="5410200"/>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Boy or Girl</a:t>
            </a:r>
          </a:p>
          <a:p>
            <a:pPr algn="ctr"/>
            <a:r>
              <a:rPr lang="en-US" dirty="0" smtClean="0"/>
              <a:t>Scouts</a:t>
            </a:r>
            <a:endParaRPr lang="en-US" dirty="0"/>
          </a:p>
        </p:txBody>
      </p:sp>
      <p:sp>
        <p:nvSpPr>
          <p:cNvPr id="9" name="Oval 8"/>
          <p:cNvSpPr/>
          <p:nvPr/>
        </p:nvSpPr>
        <p:spPr>
          <a:xfrm>
            <a:off x="4038600" y="5334000"/>
            <a:ext cx="1219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Kids on the block</a:t>
            </a:r>
            <a:endParaRPr lang="en-US" dirty="0"/>
          </a:p>
        </p:txBody>
      </p:sp>
      <p:sp>
        <p:nvSpPr>
          <p:cNvPr id="10" name="Oval 9"/>
          <p:cNvSpPr/>
          <p:nvPr/>
        </p:nvSpPr>
        <p:spPr>
          <a:xfrm>
            <a:off x="4267200" y="3581400"/>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Family</a:t>
            </a:r>
            <a:endParaRPr lang="en-US" dirty="0"/>
          </a:p>
        </p:txBody>
      </p:sp>
      <p:cxnSp>
        <p:nvCxnSpPr>
          <p:cNvPr id="12" name="Straight Connector 11"/>
          <p:cNvCxnSpPr>
            <a:endCxn id="6" idx="5"/>
          </p:cNvCxnSpPr>
          <p:nvPr/>
        </p:nvCxnSpPr>
        <p:spPr>
          <a:xfrm rot="10800000">
            <a:off x="2029338" y="4285690"/>
            <a:ext cx="790063" cy="28631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7" idx="4"/>
          </p:cNvCxnSpPr>
          <p:nvPr/>
        </p:nvCxnSpPr>
        <p:spPr>
          <a:xfrm rot="5400000" flipH="1" flipV="1">
            <a:off x="2590800" y="3962400"/>
            <a:ext cx="1066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1752600" y="4876800"/>
            <a:ext cx="914400" cy="838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3"/>
            <a:endCxn id="5" idx="3"/>
          </p:cNvCxnSpPr>
          <p:nvPr/>
        </p:nvCxnSpPr>
        <p:spPr>
          <a:xfrm rot="5400000">
            <a:off x="3847447" y="4093323"/>
            <a:ext cx="318577" cy="8557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1"/>
          </p:cNvCxnSpPr>
          <p:nvPr/>
        </p:nvCxnSpPr>
        <p:spPr>
          <a:xfrm rot="16200000" flipV="1">
            <a:off x="3489419" y="4740182"/>
            <a:ext cx="591111" cy="86434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533400" y="228600"/>
            <a:ext cx="7848600" cy="838200"/>
          </a:xfrm>
        </p:spPr>
        <p:txBody>
          <a:bodyPr/>
          <a:lstStyle/>
          <a:p>
            <a:r>
              <a:rPr lang="en-US" sz="3600" dirty="0">
                <a:solidFill>
                  <a:srgbClr val="FFFF00"/>
                </a:solidFill>
              </a:rPr>
              <a:t>Social Support – </a:t>
            </a:r>
            <a:r>
              <a:rPr lang="en-US" sz="3600" dirty="0" err="1" smtClean="0">
                <a:solidFill>
                  <a:srgbClr val="FFFF00"/>
                </a:solidFill>
              </a:rPr>
              <a:t>Mesosystems</a:t>
            </a:r>
            <a:endParaRPr lang="en-US" sz="3600" dirty="0">
              <a:solidFill>
                <a:srgbClr val="FFFF00"/>
              </a:solidFill>
            </a:endParaRPr>
          </a:p>
        </p:txBody>
      </p:sp>
      <p:sp>
        <p:nvSpPr>
          <p:cNvPr id="41987" name="Line 3"/>
          <p:cNvSpPr>
            <a:spLocks noChangeShapeType="1"/>
          </p:cNvSpPr>
          <p:nvPr/>
        </p:nvSpPr>
        <p:spPr bwMode="auto">
          <a:xfrm>
            <a:off x="457200" y="990600"/>
            <a:ext cx="7924800" cy="0"/>
          </a:xfrm>
          <a:prstGeom prst="line">
            <a:avLst/>
          </a:prstGeom>
          <a:noFill/>
          <a:ln w="38100">
            <a:solidFill>
              <a:srgbClr val="FFFF00"/>
            </a:solidFill>
            <a:round/>
            <a:headEnd/>
            <a:tailEnd/>
          </a:ln>
          <a:effectLst/>
        </p:spPr>
        <p:txBody>
          <a:bodyPr/>
          <a:lstStyle/>
          <a:p>
            <a:endParaRPr lang="en-US"/>
          </a:p>
        </p:txBody>
      </p:sp>
      <p:sp>
        <p:nvSpPr>
          <p:cNvPr id="5" name="TextBox 4"/>
          <p:cNvSpPr txBox="1"/>
          <p:nvPr/>
        </p:nvSpPr>
        <p:spPr>
          <a:xfrm>
            <a:off x="2362200" y="4495800"/>
            <a:ext cx="1216680" cy="369332"/>
          </a:xfrm>
          <a:prstGeom prst="rect">
            <a:avLst/>
          </a:prstGeom>
          <a:noFill/>
        </p:spPr>
        <p:txBody>
          <a:bodyPr wrap="none" rtlCol="0">
            <a:spAutoFit/>
          </a:bodyPr>
          <a:lstStyle/>
          <a:p>
            <a:r>
              <a:rPr lang="en-US" dirty="0" smtClean="0">
                <a:solidFill>
                  <a:schemeClr val="accent6"/>
                </a:solidFill>
              </a:rPr>
              <a:t>Apprentice</a:t>
            </a:r>
            <a:endParaRPr lang="en-US" dirty="0">
              <a:solidFill>
                <a:schemeClr val="accent6"/>
              </a:solidFill>
            </a:endParaRPr>
          </a:p>
        </p:txBody>
      </p:sp>
      <p:sp>
        <p:nvSpPr>
          <p:cNvPr id="6" name="Oval 5"/>
          <p:cNvSpPr/>
          <p:nvPr/>
        </p:nvSpPr>
        <p:spPr>
          <a:xfrm>
            <a:off x="533400" y="3505200"/>
            <a:ext cx="1752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Classmates at school</a:t>
            </a:r>
            <a:endParaRPr lang="en-US" dirty="0"/>
          </a:p>
        </p:txBody>
      </p:sp>
      <p:sp>
        <p:nvSpPr>
          <p:cNvPr id="7" name="Oval 6"/>
          <p:cNvSpPr/>
          <p:nvPr/>
        </p:nvSpPr>
        <p:spPr>
          <a:xfrm>
            <a:off x="2514600" y="2514600"/>
            <a:ext cx="1219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Church group</a:t>
            </a:r>
            <a:endParaRPr lang="en-US" dirty="0"/>
          </a:p>
        </p:txBody>
      </p:sp>
      <p:sp>
        <p:nvSpPr>
          <p:cNvPr id="8" name="Oval 7"/>
          <p:cNvSpPr/>
          <p:nvPr/>
        </p:nvSpPr>
        <p:spPr>
          <a:xfrm>
            <a:off x="609600" y="5410200"/>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Boy or Girl</a:t>
            </a:r>
          </a:p>
          <a:p>
            <a:pPr algn="ctr"/>
            <a:r>
              <a:rPr lang="en-US" dirty="0" smtClean="0"/>
              <a:t>Scouts</a:t>
            </a:r>
            <a:endParaRPr lang="en-US" dirty="0"/>
          </a:p>
        </p:txBody>
      </p:sp>
      <p:sp>
        <p:nvSpPr>
          <p:cNvPr id="9" name="Oval 8"/>
          <p:cNvSpPr/>
          <p:nvPr/>
        </p:nvSpPr>
        <p:spPr>
          <a:xfrm>
            <a:off x="4038600" y="5334000"/>
            <a:ext cx="1219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Kids on the block</a:t>
            </a:r>
            <a:endParaRPr lang="en-US" dirty="0"/>
          </a:p>
        </p:txBody>
      </p:sp>
      <p:sp>
        <p:nvSpPr>
          <p:cNvPr id="10" name="Oval 9"/>
          <p:cNvSpPr/>
          <p:nvPr/>
        </p:nvSpPr>
        <p:spPr>
          <a:xfrm>
            <a:off x="4267200" y="3581400"/>
            <a:ext cx="1295400" cy="914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Family (Uncle)</a:t>
            </a:r>
            <a:endParaRPr lang="en-US" b="1" dirty="0">
              <a:solidFill>
                <a:srgbClr val="FF0000"/>
              </a:solidFill>
            </a:endParaRPr>
          </a:p>
        </p:txBody>
      </p:sp>
      <p:cxnSp>
        <p:nvCxnSpPr>
          <p:cNvPr id="12" name="Straight Connector 11"/>
          <p:cNvCxnSpPr>
            <a:endCxn id="6" idx="5"/>
          </p:cNvCxnSpPr>
          <p:nvPr/>
        </p:nvCxnSpPr>
        <p:spPr>
          <a:xfrm rot="10800000">
            <a:off x="2029338" y="4285690"/>
            <a:ext cx="790063" cy="28631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7" idx="4"/>
          </p:cNvCxnSpPr>
          <p:nvPr/>
        </p:nvCxnSpPr>
        <p:spPr>
          <a:xfrm rot="5400000" flipH="1" flipV="1">
            <a:off x="2590800" y="3962400"/>
            <a:ext cx="1066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1752600" y="4876800"/>
            <a:ext cx="914400" cy="838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3"/>
            <a:endCxn id="5" idx="3"/>
          </p:cNvCxnSpPr>
          <p:nvPr/>
        </p:nvCxnSpPr>
        <p:spPr>
          <a:xfrm rot="5400000">
            <a:off x="3858606" y="4082164"/>
            <a:ext cx="318577" cy="878027"/>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1"/>
          </p:cNvCxnSpPr>
          <p:nvPr/>
        </p:nvCxnSpPr>
        <p:spPr>
          <a:xfrm rot="16200000" flipV="1">
            <a:off x="3489419" y="4740182"/>
            <a:ext cx="591111" cy="86434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00" y="1066800"/>
            <a:ext cx="8153400" cy="1384995"/>
          </a:xfrm>
          <a:prstGeom prst="rect">
            <a:avLst/>
          </a:prstGeom>
        </p:spPr>
        <p:txBody>
          <a:bodyPr wrap="square">
            <a:spAutoFit/>
          </a:bodyPr>
          <a:lstStyle/>
          <a:p>
            <a:r>
              <a:rPr lang="en-US" sz="2800" dirty="0" err="1" smtClean="0">
                <a:solidFill>
                  <a:srgbClr val="FF0000"/>
                </a:solidFill>
              </a:rPr>
              <a:t>Mesosystems</a:t>
            </a:r>
            <a:r>
              <a:rPr lang="en-US" sz="2800" dirty="0" smtClean="0">
                <a:solidFill>
                  <a:schemeClr val="bg1"/>
                </a:solidFill>
              </a:rPr>
              <a:t> – </a:t>
            </a:r>
            <a:r>
              <a:rPr lang="en-US" sz="2800" dirty="0" smtClean="0"/>
              <a:t>people/social contexts providing interfaces between 2 or more </a:t>
            </a:r>
            <a:r>
              <a:rPr lang="en-US" sz="2800" dirty="0" err="1" smtClean="0"/>
              <a:t>micosystems</a:t>
            </a:r>
            <a:r>
              <a:rPr lang="en-US" sz="2800" dirty="0" smtClean="0"/>
              <a:t> (e.g., common threads, and “social glue”)</a:t>
            </a:r>
            <a:endParaRPr lang="en-US" sz="2800" dirty="0"/>
          </a:p>
        </p:txBody>
      </p:sp>
      <p:sp>
        <p:nvSpPr>
          <p:cNvPr id="22" name="Oval 21"/>
          <p:cNvSpPr/>
          <p:nvPr/>
        </p:nvSpPr>
        <p:spPr>
          <a:xfrm>
            <a:off x="6248400" y="4953000"/>
            <a:ext cx="1447800" cy="914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Uncle’s hunting pals</a:t>
            </a:r>
            <a:endParaRPr lang="en-US" dirty="0"/>
          </a:p>
        </p:txBody>
      </p:sp>
      <p:sp>
        <p:nvSpPr>
          <p:cNvPr id="23" name="Oval 22"/>
          <p:cNvSpPr/>
          <p:nvPr/>
        </p:nvSpPr>
        <p:spPr>
          <a:xfrm>
            <a:off x="7010400" y="2362200"/>
            <a:ext cx="1752600" cy="914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Uncle’s Rod and Gun club</a:t>
            </a:r>
            <a:endParaRPr lang="en-US" dirty="0"/>
          </a:p>
        </p:txBody>
      </p:sp>
      <p:cxnSp>
        <p:nvCxnSpPr>
          <p:cNvPr id="25" name="Straight Connector 24"/>
          <p:cNvCxnSpPr>
            <a:stCxn id="23" idx="3"/>
          </p:cNvCxnSpPr>
          <p:nvPr/>
        </p:nvCxnSpPr>
        <p:spPr>
          <a:xfrm rot="5400000">
            <a:off x="6004976" y="2624114"/>
            <a:ext cx="743513" cy="1780663"/>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5486400" y="4191002"/>
            <a:ext cx="1295400" cy="761998"/>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533400" y="228600"/>
            <a:ext cx="7848600" cy="838200"/>
          </a:xfrm>
        </p:spPr>
        <p:txBody>
          <a:bodyPr/>
          <a:lstStyle/>
          <a:p>
            <a:r>
              <a:rPr lang="en-US" sz="3600" dirty="0">
                <a:solidFill>
                  <a:srgbClr val="FFFF00"/>
                </a:solidFill>
              </a:rPr>
              <a:t>Social Support – </a:t>
            </a:r>
            <a:r>
              <a:rPr lang="en-US" sz="3600" dirty="0" err="1" smtClean="0">
                <a:solidFill>
                  <a:srgbClr val="FFFF00"/>
                </a:solidFill>
              </a:rPr>
              <a:t>Exosystems</a:t>
            </a:r>
            <a:endParaRPr lang="en-US" sz="3600" dirty="0">
              <a:solidFill>
                <a:srgbClr val="FFFF00"/>
              </a:solidFill>
            </a:endParaRPr>
          </a:p>
        </p:txBody>
      </p:sp>
      <p:sp>
        <p:nvSpPr>
          <p:cNvPr id="41987" name="Line 3"/>
          <p:cNvSpPr>
            <a:spLocks noChangeShapeType="1"/>
          </p:cNvSpPr>
          <p:nvPr/>
        </p:nvSpPr>
        <p:spPr bwMode="auto">
          <a:xfrm>
            <a:off x="457200" y="990600"/>
            <a:ext cx="7924800" cy="0"/>
          </a:xfrm>
          <a:prstGeom prst="line">
            <a:avLst/>
          </a:prstGeom>
          <a:noFill/>
          <a:ln w="38100">
            <a:solidFill>
              <a:srgbClr val="FFFF00"/>
            </a:solidFill>
            <a:round/>
            <a:headEnd/>
            <a:tailEnd/>
          </a:ln>
          <a:effectLst/>
        </p:spPr>
        <p:txBody>
          <a:bodyPr/>
          <a:lstStyle/>
          <a:p>
            <a:endParaRPr lang="en-US"/>
          </a:p>
        </p:txBody>
      </p:sp>
      <p:sp>
        <p:nvSpPr>
          <p:cNvPr id="5" name="TextBox 4"/>
          <p:cNvSpPr txBox="1"/>
          <p:nvPr/>
        </p:nvSpPr>
        <p:spPr>
          <a:xfrm>
            <a:off x="2362200" y="4495800"/>
            <a:ext cx="1216680" cy="369332"/>
          </a:xfrm>
          <a:prstGeom prst="rect">
            <a:avLst/>
          </a:prstGeom>
          <a:noFill/>
        </p:spPr>
        <p:txBody>
          <a:bodyPr wrap="none" rtlCol="0">
            <a:spAutoFit/>
          </a:bodyPr>
          <a:lstStyle/>
          <a:p>
            <a:r>
              <a:rPr lang="en-US" dirty="0" smtClean="0">
                <a:solidFill>
                  <a:schemeClr val="accent6"/>
                </a:solidFill>
              </a:rPr>
              <a:t>Apprentice</a:t>
            </a:r>
            <a:endParaRPr lang="en-US" dirty="0">
              <a:solidFill>
                <a:schemeClr val="accent6"/>
              </a:solidFill>
            </a:endParaRPr>
          </a:p>
        </p:txBody>
      </p:sp>
      <p:sp>
        <p:nvSpPr>
          <p:cNvPr id="6" name="Oval 5"/>
          <p:cNvSpPr/>
          <p:nvPr/>
        </p:nvSpPr>
        <p:spPr>
          <a:xfrm>
            <a:off x="533400" y="3505200"/>
            <a:ext cx="1752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Classmates at school</a:t>
            </a:r>
            <a:endParaRPr lang="en-US" dirty="0"/>
          </a:p>
        </p:txBody>
      </p:sp>
      <p:sp>
        <p:nvSpPr>
          <p:cNvPr id="7" name="Oval 6"/>
          <p:cNvSpPr/>
          <p:nvPr/>
        </p:nvSpPr>
        <p:spPr>
          <a:xfrm>
            <a:off x="2514600" y="2514600"/>
            <a:ext cx="1219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Church group</a:t>
            </a:r>
            <a:endParaRPr lang="en-US" dirty="0"/>
          </a:p>
        </p:txBody>
      </p:sp>
      <p:sp>
        <p:nvSpPr>
          <p:cNvPr id="8" name="Oval 7"/>
          <p:cNvSpPr/>
          <p:nvPr/>
        </p:nvSpPr>
        <p:spPr>
          <a:xfrm>
            <a:off x="609600" y="5410200"/>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Boy or Girl</a:t>
            </a:r>
          </a:p>
          <a:p>
            <a:pPr algn="ctr"/>
            <a:r>
              <a:rPr lang="en-US" dirty="0" smtClean="0"/>
              <a:t>Scouts</a:t>
            </a:r>
            <a:endParaRPr lang="en-US" dirty="0"/>
          </a:p>
        </p:txBody>
      </p:sp>
      <p:sp>
        <p:nvSpPr>
          <p:cNvPr id="9" name="Oval 8"/>
          <p:cNvSpPr/>
          <p:nvPr/>
        </p:nvSpPr>
        <p:spPr>
          <a:xfrm>
            <a:off x="4038600" y="5334000"/>
            <a:ext cx="1219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Kids on the block</a:t>
            </a:r>
            <a:endParaRPr lang="en-US" dirty="0"/>
          </a:p>
        </p:txBody>
      </p:sp>
      <p:sp>
        <p:nvSpPr>
          <p:cNvPr id="10" name="Oval 9"/>
          <p:cNvSpPr/>
          <p:nvPr/>
        </p:nvSpPr>
        <p:spPr>
          <a:xfrm>
            <a:off x="4267200" y="3581400"/>
            <a:ext cx="1295400" cy="914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Family (Uncle)</a:t>
            </a:r>
            <a:endParaRPr lang="en-US" b="1" dirty="0">
              <a:solidFill>
                <a:srgbClr val="FF0000"/>
              </a:solidFill>
            </a:endParaRPr>
          </a:p>
        </p:txBody>
      </p:sp>
      <p:cxnSp>
        <p:nvCxnSpPr>
          <p:cNvPr id="12" name="Straight Connector 11"/>
          <p:cNvCxnSpPr>
            <a:endCxn id="6" idx="5"/>
          </p:cNvCxnSpPr>
          <p:nvPr/>
        </p:nvCxnSpPr>
        <p:spPr>
          <a:xfrm rot="10800000">
            <a:off x="2029338" y="4285690"/>
            <a:ext cx="790063" cy="28631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7" idx="4"/>
          </p:cNvCxnSpPr>
          <p:nvPr/>
        </p:nvCxnSpPr>
        <p:spPr>
          <a:xfrm rot="5400000" flipH="1" flipV="1">
            <a:off x="2590800" y="3962400"/>
            <a:ext cx="1066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1752600" y="4876800"/>
            <a:ext cx="914400" cy="838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3"/>
            <a:endCxn id="5" idx="3"/>
          </p:cNvCxnSpPr>
          <p:nvPr/>
        </p:nvCxnSpPr>
        <p:spPr>
          <a:xfrm rot="5400000">
            <a:off x="3858606" y="4082164"/>
            <a:ext cx="318577" cy="878027"/>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1"/>
          </p:cNvCxnSpPr>
          <p:nvPr/>
        </p:nvCxnSpPr>
        <p:spPr>
          <a:xfrm rot="16200000" flipV="1">
            <a:off x="3489419" y="4740182"/>
            <a:ext cx="591111" cy="86434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00" y="1066800"/>
            <a:ext cx="8153400" cy="1384995"/>
          </a:xfrm>
          <a:prstGeom prst="rect">
            <a:avLst/>
          </a:prstGeom>
        </p:spPr>
        <p:txBody>
          <a:bodyPr wrap="square">
            <a:spAutoFit/>
          </a:bodyPr>
          <a:lstStyle/>
          <a:p>
            <a:r>
              <a:rPr lang="en-US" sz="2800" dirty="0" err="1" smtClean="0">
                <a:solidFill>
                  <a:srgbClr val="FF0000"/>
                </a:solidFill>
              </a:rPr>
              <a:t>Exosystems</a:t>
            </a:r>
            <a:r>
              <a:rPr lang="en-US" sz="2800" dirty="0" smtClean="0">
                <a:solidFill>
                  <a:schemeClr val="bg1"/>
                </a:solidFill>
              </a:rPr>
              <a:t> – </a:t>
            </a:r>
            <a:r>
              <a:rPr lang="en-US" sz="2800" dirty="0" smtClean="0"/>
              <a:t>influential social contexts in which person (apprentice) does not participate in (e.g., job responsibilities of parent)</a:t>
            </a:r>
            <a:endParaRPr lang="en-US" sz="2800" dirty="0"/>
          </a:p>
        </p:txBody>
      </p:sp>
      <p:sp>
        <p:nvSpPr>
          <p:cNvPr id="22" name="Oval 21"/>
          <p:cNvSpPr/>
          <p:nvPr/>
        </p:nvSpPr>
        <p:spPr>
          <a:xfrm>
            <a:off x="6248400" y="4953000"/>
            <a:ext cx="1447800" cy="914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Uncle’s hunting pals</a:t>
            </a:r>
            <a:endParaRPr lang="en-US" dirty="0"/>
          </a:p>
        </p:txBody>
      </p:sp>
      <p:sp>
        <p:nvSpPr>
          <p:cNvPr id="23" name="Oval 22"/>
          <p:cNvSpPr/>
          <p:nvPr/>
        </p:nvSpPr>
        <p:spPr>
          <a:xfrm>
            <a:off x="7010400" y="2362200"/>
            <a:ext cx="1752600" cy="914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Uncle’s Rod and Gun club</a:t>
            </a:r>
            <a:endParaRPr lang="en-US" dirty="0"/>
          </a:p>
        </p:txBody>
      </p:sp>
      <p:cxnSp>
        <p:nvCxnSpPr>
          <p:cNvPr id="25" name="Straight Connector 24"/>
          <p:cNvCxnSpPr>
            <a:stCxn id="23" idx="3"/>
          </p:cNvCxnSpPr>
          <p:nvPr/>
        </p:nvCxnSpPr>
        <p:spPr>
          <a:xfrm rot="5400000">
            <a:off x="6004976" y="2624114"/>
            <a:ext cx="743513" cy="1780663"/>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5486400" y="4191002"/>
            <a:ext cx="1295400" cy="761998"/>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810000" y="3048000"/>
            <a:ext cx="2057400" cy="2209800"/>
          </a:xfrm>
          <a:prstGeom prst="rect">
            <a:avLst/>
          </a:prstGeom>
          <a:solidFill>
            <a:srgbClr val="F6FC1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Father works 60 hours per week</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533400" y="228600"/>
            <a:ext cx="7848600" cy="838200"/>
          </a:xfrm>
        </p:spPr>
        <p:txBody>
          <a:bodyPr/>
          <a:lstStyle/>
          <a:p>
            <a:r>
              <a:rPr lang="en-US" sz="3600" dirty="0">
                <a:solidFill>
                  <a:srgbClr val="FFFF00"/>
                </a:solidFill>
              </a:rPr>
              <a:t>Social Support – </a:t>
            </a:r>
            <a:r>
              <a:rPr lang="en-US" sz="3600" dirty="0" err="1" smtClean="0">
                <a:solidFill>
                  <a:srgbClr val="FFFF00"/>
                </a:solidFill>
              </a:rPr>
              <a:t>Macrosystems</a:t>
            </a:r>
            <a:endParaRPr lang="en-US" sz="3600" dirty="0">
              <a:solidFill>
                <a:srgbClr val="FFFF00"/>
              </a:solidFill>
            </a:endParaRPr>
          </a:p>
        </p:txBody>
      </p:sp>
      <p:sp>
        <p:nvSpPr>
          <p:cNvPr id="41987" name="Line 3"/>
          <p:cNvSpPr>
            <a:spLocks noChangeShapeType="1"/>
          </p:cNvSpPr>
          <p:nvPr/>
        </p:nvSpPr>
        <p:spPr bwMode="auto">
          <a:xfrm>
            <a:off x="457200" y="990600"/>
            <a:ext cx="7924800" cy="0"/>
          </a:xfrm>
          <a:prstGeom prst="line">
            <a:avLst/>
          </a:prstGeom>
          <a:noFill/>
          <a:ln w="38100">
            <a:solidFill>
              <a:srgbClr val="FFFF00"/>
            </a:solidFill>
            <a:round/>
            <a:headEnd/>
            <a:tailEnd/>
          </a:ln>
          <a:effectLst/>
        </p:spPr>
        <p:txBody>
          <a:bodyPr/>
          <a:lstStyle/>
          <a:p>
            <a:endParaRPr lang="en-US"/>
          </a:p>
        </p:txBody>
      </p:sp>
      <p:sp>
        <p:nvSpPr>
          <p:cNvPr id="5" name="TextBox 4"/>
          <p:cNvSpPr txBox="1"/>
          <p:nvPr/>
        </p:nvSpPr>
        <p:spPr>
          <a:xfrm>
            <a:off x="2362200" y="4495800"/>
            <a:ext cx="1216680" cy="369332"/>
          </a:xfrm>
          <a:prstGeom prst="rect">
            <a:avLst/>
          </a:prstGeom>
          <a:noFill/>
        </p:spPr>
        <p:txBody>
          <a:bodyPr wrap="none" rtlCol="0">
            <a:spAutoFit/>
          </a:bodyPr>
          <a:lstStyle/>
          <a:p>
            <a:r>
              <a:rPr lang="en-US" dirty="0" smtClean="0">
                <a:solidFill>
                  <a:schemeClr val="accent6"/>
                </a:solidFill>
              </a:rPr>
              <a:t>Apprentice</a:t>
            </a:r>
            <a:endParaRPr lang="en-US" dirty="0">
              <a:solidFill>
                <a:schemeClr val="accent6"/>
              </a:solidFill>
            </a:endParaRPr>
          </a:p>
        </p:txBody>
      </p:sp>
      <p:sp>
        <p:nvSpPr>
          <p:cNvPr id="6" name="Oval 5"/>
          <p:cNvSpPr/>
          <p:nvPr/>
        </p:nvSpPr>
        <p:spPr>
          <a:xfrm>
            <a:off x="533400" y="3505200"/>
            <a:ext cx="1752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Classmates at school</a:t>
            </a:r>
            <a:endParaRPr lang="en-US" dirty="0"/>
          </a:p>
        </p:txBody>
      </p:sp>
      <p:sp>
        <p:nvSpPr>
          <p:cNvPr id="7" name="Oval 6"/>
          <p:cNvSpPr/>
          <p:nvPr/>
        </p:nvSpPr>
        <p:spPr>
          <a:xfrm>
            <a:off x="2514600" y="2514600"/>
            <a:ext cx="1219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Church group</a:t>
            </a:r>
            <a:endParaRPr lang="en-US" dirty="0"/>
          </a:p>
        </p:txBody>
      </p:sp>
      <p:sp>
        <p:nvSpPr>
          <p:cNvPr id="8" name="Oval 7"/>
          <p:cNvSpPr/>
          <p:nvPr/>
        </p:nvSpPr>
        <p:spPr>
          <a:xfrm>
            <a:off x="609600" y="5410200"/>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Boy or Girl</a:t>
            </a:r>
          </a:p>
          <a:p>
            <a:pPr algn="ctr"/>
            <a:r>
              <a:rPr lang="en-US" dirty="0" smtClean="0"/>
              <a:t>Scouts</a:t>
            </a:r>
            <a:endParaRPr lang="en-US" dirty="0"/>
          </a:p>
        </p:txBody>
      </p:sp>
      <p:sp>
        <p:nvSpPr>
          <p:cNvPr id="9" name="Oval 8"/>
          <p:cNvSpPr/>
          <p:nvPr/>
        </p:nvSpPr>
        <p:spPr>
          <a:xfrm>
            <a:off x="4038600" y="5334000"/>
            <a:ext cx="1219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Kids on the block</a:t>
            </a:r>
            <a:endParaRPr lang="en-US" dirty="0"/>
          </a:p>
        </p:txBody>
      </p:sp>
      <p:sp>
        <p:nvSpPr>
          <p:cNvPr id="10" name="Oval 9"/>
          <p:cNvSpPr/>
          <p:nvPr/>
        </p:nvSpPr>
        <p:spPr>
          <a:xfrm>
            <a:off x="4267200" y="3581400"/>
            <a:ext cx="1295400" cy="914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Family (Uncle)</a:t>
            </a:r>
            <a:endParaRPr lang="en-US" b="1" dirty="0">
              <a:solidFill>
                <a:srgbClr val="FF0000"/>
              </a:solidFill>
            </a:endParaRPr>
          </a:p>
        </p:txBody>
      </p:sp>
      <p:cxnSp>
        <p:nvCxnSpPr>
          <p:cNvPr id="12" name="Straight Connector 11"/>
          <p:cNvCxnSpPr>
            <a:endCxn id="6" idx="5"/>
          </p:cNvCxnSpPr>
          <p:nvPr/>
        </p:nvCxnSpPr>
        <p:spPr>
          <a:xfrm rot="10800000">
            <a:off x="2029338" y="4285690"/>
            <a:ext cx="790063" cy="28631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7" idx="4"/>
          </p:cNvCxnSpPr>
          <p:nvPr/>
        </p:nvCxnSpPr>
        <p:spPr>
          <a:xfrm rot="5400000" flipH="1" flipV="1">
            <a:off x="2590800" y="3962400"/>
            <a:ext cx="1066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1752600" y="4876800"/>
            <a:ext cx="914400" cy="838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3"/>
            <a:endCxn id="5" idx="3"/>
          </p:cNvCxnSpPr>
          <p:nvPr/>
        </p:nvCxnSpPr>
        <p:spPr>
          <a:xfrm rot="5400000">
            <a:off x="3858606" y="4082164"/>
            <a:ext cx="318577" cy="878027"/>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1"/>
          </p:cNvCxnSpPr>
          <p:nvPr/>
        </p:nvCxnSpPr>
        <p:spPr>
          <a:xfrm rot="16200000" flipV="1">
            <a:off x="3489419" y="4740182"/>
            <a:ext cx="591111" cy="86434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00" y="1066800"/>
            <a:ext cx="8153400" cy="1384995"/>
          </a:xfrm>
          <a:prstGeom prst="rect">
            <a:avLst/>
          </a:prstGeom>
        </p:spPr>
        <p:txBody>
          <a:bodyPr wrap="square">
            <a:spAutoFit/>
          </a:bodyPr>
          <a:lstStyle/>
          <a:p>
            <a:r>
              <a:rPr lang="en-US" sz="2800" dirty="0" err="1" smtClean="0">
                <a:solidFill>
                  <a:srgbClr val="FF0000"/>
                </a:solidFill>
              </a:rPr>
              <a:t>Macrosystems</a:t>
            </a:r>
            <a:r>
              <a:rPr lang="en-US" sz="2800" dirty="0" smtClean="0">
                <a:solidFill>
                  <a:schemeClr val="bg1"/>
                </a:solidFill>
              </a:rPr>
              <a:t> – </a:t>
            </a:r>
            <a:r>
              <a:rPr lang="en-US" sz="2800" dirty="0" smtClean="0"/>
              <a:t>“broad ideological and institutional patterns of a particular culture or subculture” </a:t>
            </a:r>
          </a:p>
          <a:p>
            <a:r>
              <a:rPr lang="en-US" sz="2800" dirty="0" smtClean="0"/>
              <a:t>(suburbanization, animal rights, gun violence)</a:t>
            </a:r>
          </a:p>
        </p:txBody>
      </p:sp>
      <p:sp>
        <p:nvSpPr>
          <p:cNvPr id="22" name="Oval 21"/>
          <p:cNvSpPr/>
          <p:nvPr/>
        </p:nvSpPr>
        <p:spPr>
          <a:xfrm>
            <a:off x="6248400" y="4953000"/>
            <a:ext cx="1447800" cy="914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Uncle’s hunting pals</a:t>
            </a:r>
            <a:endParaRPr lang="en-US" dirty="0"/>
          </a:p>
        </p:txBody>
      </p:sp>
      <p:sp>
        <p:nvSpPr>
          <p:cNvPr id="23" name="Oval 22"/>
          <p:cNvSpPr/>
          <p:nvPr/>
        </p:nvSpPr>
        <p:spPr>
          <a:xfrm>
            <a:off x="7010400" y="2362200"/>
            <a:ext cx="1752600" cy="914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Uncle’s Rod and Gun club</a:t>
            </a:r>
            <a:endParaRPr lang="en-US" dirty="0"/>
          </a:p>
        </p:txBody>
      </p:sp>
      <p:cxnSp>
        <p:nvCxnSpPr>
          <p:cNvPr id="25" name="Straight Connector 24"/>
          <p:cNvCxnSpPr>
            <a:stCxn id="23" idx="3"/>
          </p:cNvCxnSpPr>
          <p:nvPr/>
        </p:nvCxnSpPr>
        <p:spPr>
          <a:xfrm rot="5400000">
            <a:off x="6004976" y="2624114"/>
            <a:ext cx="743513" cy="1780663"/>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5486400" y="4191002"/>
            <a:ext cx="1295400" cy="761998"/>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810000" y="2895600"/>
            <a:ext cx="2057400" cy="2209800"/>
          </a:xfrm>
          <a:prstGeom prst="rect">
            <a:avLst/>
          </a:prstGeom>
          <a:solidFill>
            <a:srgbClr val="F6FC1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Father works 60 hours per week</a:t>
            </a:r>
            <a:endParaRPr lang="en-US" dirty="0"/>
          </a:p>
        </p:txBody>
      </p:sp>
      <p:sp>
        <p:nvSpPr>
          <p:cNvPr id="21" name="TextBox 20"/>
          <p:cNvSpPr txBox="1"/>
          <p:nvPr/>
        </p:nvSpPr>
        <p:spPr>
          <a:xfrm>
            <a:off x="457200" y="4419600"/>
            <a:ext cx="1831079" cy="369332"/>
          </a:xfrm>
          <a:prstGeom prst="rect">
            <a:avLst/>
          </a:prstGeom>
          <a:solidFill>
            <a:schemeClr val="accent4"/>
          </a:solidFill>
        </p:spPr>
        <p:txBody>
          <a:bodyPr wrap="none" rtlCol="0">
            <a:spAutoFit/>
          </a:bodyPr>
          <a:lstStyle/>
          <a:p>
            <a:r>
              <a:rPr lang="en-US" dirty="0" smtClean="0">
                <a:solidFill>
                  <a:srgbClr val="F6FC10"/>
                </a:solidFill>
              </a:rPr>
              <a:t>Hunting?  </a:t>
            </a:r>
            <a:r>
              <a:rPr lang="en-US" dirty="0" err="1" smtClean="0">
                <a:solidFill>
                  <a:srgbClr val="F6FC10"/>
                </a:solidFill>
              </a:rPr>
              <a:t>Ewww</a:t>
            </a:r>
            <a:r>
              <a:rPr lang="en-US" dirty="0" smtClean="0">
                <a:solidFill>
                  <a:srgbClr val="F6FC10"/>
                </a:solidFill>
              </a:rPr>
              <a:t>!</a:t>
            </a:r>
            <a:endParaRPr lang="en-US" dirty="0">
              <a:solidFill>
                <a:srgbClr val="F6FC10"/>
              </a:solidFill>
            </a:endParaRPr>
          </a:p>
        </p:txBody>
      </p:sp>
      <p:sp>
        <p:nvSpPr>
          <p:cNvPr id="24" name="TextBox 23"/>
          <p:cNvSpPr txBox="1"/>
          <p:nvPr/>
        </p:nvSpPr>
        <p:spPr>
          <a:xfrm>
            <a:off x="1143000" y="2590800"/>
            <a:ext cx="1471878" cy="646331"/>
          </a:xfrm>
          <a:prstGeom prst="rect">
            <a:avLst/>
          </a:prstGeom>
          <a:solidFill>
            <a:schemeClr val="accent4"/>
          </a:solidFill>
        </p:spPr>
        <p:txBody>
          <a:bodyPr wrap="none" rtlCol="0">
            <a:spAutoFit/>
          </a:bodyPr>
          <a:lstStyle/>
          <a:p>
            <a:r>
              <a:rPr lang="en-US" dirty="0" smtClean="0">
                <a:solidFill>
                  <a:srgbClr val="F6FC10"/>
                </a:solidFill>
              </a:rPr>
              <a:t>How can you</a:t>
            </a:r>
          </a:p>
          <a:p>
            <a:r>
              <a:rPr lang="en-US" dirty="0" smtClean="0">
                <a:solidFill>
                  <a:srgbClr val="F6FC10"/>
                </a:solidFill>
              </a:rPr>
              <a:t>shoot Bambi?</a:t>
            </a:r>
            <a:endParaRPr lang="en-US" dirty="0">
              <a:solidFill>
                <a:srgbClr val="F6FC10"/>
              </a:solidFill>
            </a:endParaRPr>
          </a:p>
        </p:txBody>
      </p:sp>
      <p:sp>
        <p:nvSpPr>
          <p:cNvPr id="27" name="TextBox 26"/>
          <p:cNvSpPr txBox="1"/>
          <p:nvPr/>
        </p:nvSpPr>
        <p:spPr>
          <a:xfrm>
            <a:off x="4979794" y="6019800"/>
            <a:ext cx="1878206" cy="646331"/>
          </a:xfrm>
          <a:prstGeom prst="rect">
            <a:avLst/>
          </a:prstGeom>
          <a:solidFill>
            <a:schemeClr val="accent4"/>
          </a:solidFill>
        </p:spPr>
        <p:txBody>
          <a:bodyPr wrap="none" rtlCol="0">
            <a:spAutoFit/>
          </a:bodyPr>
          <a:lstStyle/>
          <a:p>
            <a:r>
              <a:rPr lang="en-US" dirty="0" smtClean="0">
                <a:solidFill>
                  <a:srgbClr val="F6FC10"/>
                </a:solidFill>
              </a:rPr>
              <a:t>Did you meet the</a:t>
            </a:r>
          </a:p>
          <a:p>
            <a:r>
              <a:rPr lang="en-US" dirty="0" smtClean="0">
                <a:solidFill>
                  <a:srgbClr val="F6FC10"/>
                </a:solidFill>
              </a:rPr>
              <a:t>4 new families?</a:t>
            </a:r>
            <a:endParaRPr lang="en-US" dirty="0">
              <a:solidFill>
                <a:srgbClr val="F6FC10"/>
              </a:solidFill>
            </a:endParaRPr>
          </a:p>
        </p:txBody>
      </p:sp>
      <p:sp>
        <p:nvSpPr>
          <p:cNvPr id="28" name="TextBox 27"/>
          <p:cNvSpPr txBox="1"/>
          <p:nvPr/>
        </p:nvSpPr>
        <p:spPr>
          <a:xfrm>
            <a:off x="1524000" y="6019800"/>
            <a:ext cx="2074350" cy="646331"/>
          </a:xfrm>
          <a:prstGeom prst="rect">
            <a:avLst/>
          </a:prstGeom>
          <a:solidFill>
            <a:schemeClr val="accent4">
              <a:lumMod val="75000"/>
            </a:schemeClr>
          </a:solidFill>
        </p:spPr>
        <p:txBody>
          <a:bodyPr wrap="none" rtlCol="0">
            <a:spAutoFit/>
          </a:bodyPr>
          <a:lstStyle/>
          <a:p>
            <a:r>
              <a:rPr lang="en-US" dirty="0" smtClean="0">
                <a:solidFill>
                  <a:srgbClr val="F6FC10"/>
                </a:solidFill>
              </a:rPr>
              <a:t>Only shoot firearms</a:t>
            </a:r>
          </a:p>
          <a:p>
            <a:r>
              <a:rPr lang="en-US" dirty="0" smtClean="0">
                <a:solidFill>
                  <a:srgbClr val="F6FC10"/>
                </a:solidFill>
              </a:rPr>
              <a:t>on a shooting range</a:t>
            </a:r>
            <a:endParaRPr lang="en-US" dirty="0">
              <a:solidFill>
                <a:srgbClr val="F6FC1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rgbClr val="FFFF00"/>
                </a:solidFill>
              </a:rPr>
              <a:t>RECAP -- Concepts </a:t>
            </a:r>
            <a:endParaRPr lang="en-US" b="1" dirty="0">
              <a:solidFill>
                <a:srgbClr val="FF0000"/>
              </a:solidFill>
            </a:endParaRPr>
          </a:p>
        </p:txBody>
      </p:sp>
      <p:cxnSp>
        <p:nvCxnSpPr>
          <p:cNvPr id="5" name="Straight Connector 4"/>
          <p:cNvCxnSpPr/>
          <p:nvPr/>
        </p:nvCxnSpPr>
        <p:spPr>
          <a:xfrm>
            <a:off x="457200" y="12192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3200400"/>
            <a:ext cx="1367106" cy="369332"/>
          </a:xfrm>
          <a:prstGeom prst="rect">
            <a:avLst/>
          </a:prstGeom>
          <a:noFill/>
          <a:ln w="38100">
            <a:solidFill>
              <a:schemeClr val="tx1"/>
            </a:solidFill>
          </a:ln>
        </p:spPr>
        <p:txBody>
          <a:bodyPr wrap="none" rtlCol="0">
            <a:spAutoFit/>
          </a:bodyPr>
          <a:lstStyle/>
          <a:p>
            <a:r>
              <a:rPr lang="en-US" dirty="0" smtClean="0"/>
              <a:t>Non-hunters</a:t>
            </a:r>
            <a:endParaRPr lang="en-US" dirty="0"/>
          </a:p>
        </p:txBody>
      </p:sp>
      <p:sp>
        <p:nvSpPr>
          <p:cNvPr id="8" name="TextBox 7"/>
          <p:cNvSpPr txBox="1"/>
          <p:nvPr/>
        </p:nvSpPr>
        <p:spPr>
          <a:xfrm>
            <a:off x="2286000" y="3048000"/>
            <a:ext cx="1023422" cy="646331"/>
          </a:xfrm>
          <a:prstGeom prst="rect">
            <a:avLst/>
          </a:prstGeom>
          <a:noFill/>
          <a:ln w="38100">
            <a:solidFill>
              <a:schemeClr val="tx1"/>
            </a:solidFill>
          </a:ln>
        </p:spPr>
        <p:txBody>
          <a:bodyPr wrap="none" rtlCol="0">
            <a:spAutoFit/>
          </a:bodyPr>
          <a:lstStyle/>
          <a:p>
            <a:r>
              <a:rPr lang="en-US" dirty="0" smtClean="0"/>
              <a:t>Potential</a:t>
            </a:r>
          </a:p>
          <a:p>
            <a:r>
              <a:rPr lang="en-US" dirty="0" smtClean="0"/>
              <a:t>hunters</a:t>
            </a:r>
            <a:endParaRPr lang="en-US" dirty="0"/>
          </a:p>
        </p:txBody>
      </p:sp>
      <p:sp>
        <p:nvSpPr>
          <p:cNvPr id="10" name="TextBox 9"/>
          <p:cNvSpPr txBox="1"/>
          <p:nvPr/>
        </p:nvSpPr>
        <p:spPr>
          <a:xfrm>
            <a:off x="3962400" y="3048000"/>
            <a:ext cx="1216680" cy="646331"/>
          </a:xfrm>
          <a:prstGeom prst="rect">
            <a:avLst/>
          </a:prstGeom>
          <a:noFill/>
          <a:ln w="38100">
            <a:solidFill>
              <a:schemeClr val="tx1"/>
            </a:solidFill>
          </a:ln>
        </p:spPr>
        <p:txBody>
          <a:bodyPr wrap="none" rtlCol="0">
            <a:spAutoFit/>
          </a:bodyPr>
          <a:lstStyle/>
          <a:p>
            <a:r>
              <a:rPr lang="en-US" dirty="0" smtClean="0"/>
              <a:t>Apprentice</a:t>
            </a:r>
          </a:p>
          <a:p>
            <a:r>
              <a:rPr lang="en-US" dirty="0" smtClean="0"/>
              <a:t>hunters</a:t>
            </a:r>
            <a:endParaRPr lang="en-US" dirty="0"/>
          </a:p>
        </p:txBody>
      </p:sp>
      <p:sp>
        <p:nvSpPr>
          <p:cNvPr id="11" name="TextBox 10"/>
          <p:cNvSpPr txBox="1"/>
          <p:nvPr/>
        </p:nvSpPr>
        <p:spPr>
          <a:xfrm>
            <a:off x="5867400" y="3048000"/>
            <a:ext cx="1085425" cy="646331"/>
          </a:xfrm>
          <a:prstGeom prst="rect">
            <a:avLst/>
          </a:prstGeom>
          <a:noFill/>
          <a:ln w="38100">
            <a:solidFill>
              <a:schemeClr val="tx1"/>
            </a:solidFill>
          </a:ln>
        </p:spPr>
        <p:txBody>
          <a:bodyPr wrap="none" rtlCol="0">
            <a:spAutoFit/>
          </a:bodyPr>
          <a:lstStyle/>
          <a:p>
            <a:r>
              <a:rPr lang="en-US" dirty="0" smtClean="0"/>
              <a:t>Recruited</a:t>
            </a:r>
          </a:p>
          <a:p>
            <a:r>
              <a:rPr lang="en-US" dirty="0" smtClean="0"/>
              <a:t>hunters</a:t>
            </a:r>
            <a:endParaRPr lang="en-US" dirty="0"/>
          </a:p>
        </p:txBody>
      </p:sp>
      <p:sp>
        <p:nvSpPr>
          <p:cNvPr id="12" name="TextBox 11"/>
          <p:cNvSpPr txBox="1"/>
          <p:nvPr/>
        </p:nvSpPr>
        <p:spPr>
          <a:xfrm>
            <a:off x="7620000" y="3048000"/>
            <a:ext cx="1016560" cy="646331"/>
          </a:xfrm>
          <a:prstGeom prst="rect">
            <a:avLst/>
          </a:prstGeom>
          <a:noFill/>
          <a:ln w="38100">
            <a:solidFill>
              <a:schemeClr val="tx1"/>
            </a:solidFill>
          </a:ln>
        </p:spPr>
        <p:txBody>
          <a:bodyPr wrap="none" rtlCol="0">
            <a:spAutoFit/>
          </a:bodyPr>
          <a:lstStyle/>
          <a:p>
            <a:r>
              <a:rPr lang="en-US" dirty="0" smtClean="0"/>
              <a:t>Retained</a:t>
            </a:r>
          </a:p>
          <a:p>
            <a:r>
              <a:rPr lang="en-US" dirty="0" smtClean="0"/>
              <a:t>hunters</a:t>
            </a:r>
            <a:endParaRPr lang="en-US" dirty="0"/>
          </a:p>
        </p:txBody>
      </p:sp>
      <p:cxnSp>
        <p:nvCxnSpPr>
          <p:cNvPr id="14" name="Straight Arrow Connector 13"/>
          <p:cNvCxnSpPr/>
          <p:nvPr/>
        </p:nvCxnSpPr>
        <p:spPr>
          <a:xfrm>
            <a:off x="1676400" y="3429000"/>
            <a:ext cx="5334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52800" y="3429000"/>
            <a:ext cx="5334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57800" y="3429000"/>
            <a:ext cx="5334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10400" y="3429000"/>
            <a:ext cx="5334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71600" y="3886200"/>
            <a:ext cx="1107676" cy="646331"/>
          </a:xfrm>
          <a:prstGeom prst="rect">
            <a:avLst/>
          </a:prstGeom>
          <a:noFill/>
        </p:spPr>
        <p:txBody>
          <a:bodyPr wrap="none" rtlCol="0">
            <a:spAutoFit/>
          </a:bodyPr>
          <a:lstStyle/>
          <a:p>
            <a:r>
              <a:rPr lang="en-US" dirty="0" smtClean="0"/>
              <a:t>becoming</a:t>
            </a:r>
          </a:p>
          <a:p>
            <a:r>
              <a:rPr lang="en-US" dirty="0" smtClean="0"/>
              <a:t>AWARE</a:t>
            </a:r>
            <a:endParaRPr lang="en-US" dirty="0"/>
          </a:p>
        </p:txBody>
      </p:sp>
      <p:sp>
        <p:nvSpPr>
          <p:cNvPr id="19" name="TextBox 18"/>
          <p:cNvSpPr txBox="1"/>
          <p:nvPr/>
        </p:nvSpPr>
        <p:spPr>
          <a:xfrm>
            <a:off x="3124200" y="3886200"/>
            <a:ext cx="1218410" cy="646331"/>
          </a:xfrm>
          <a:prstGeom prst="rect">
            <a:avLst/>
          </a:prstGeom>
          <a:noFill/>
        </p:spPr>
        <p:txBody>
          <a:bodyPr wrap="none" rtlCol="0">
            <a:spAutoFit/>
          </a:bodyPr>
          <a:lstStyle/>
          <a:p>
            <a:r>
              <a:rPr lang="en-US" dirty="0" smtClean="0"/>
              <a:t>developing</a:t>
            </a:r>
          </a:p>
          <a:p>
            <a:r>
              <a:rPr lang="en-US" dirty="0" smtClean="0"/>
              <a:t>INTEREST</a:t>
            </a:r>
            <a:endParaRPr lang="en-US" dirty="0"/>
          </a:p>
        </p:txBody>
      </p:sp>
      <p:sp>
        <p:nvSpPr>
          <p:cNvPr id="20" name="TextBox 19"/>
          <p:cNvSpPr txBox="1"/>
          <p:nvPr/>
        </p:nvSpPr>
        <p:spPr>
          <a:xfrm>
            <a:off x="5105400" y="3962400"/>
            <a:ext cx="883383" cy="646331"/>
          </a:xfrm>
          <a:prstGeom prst="rect">
            <a:avLst/>
          </a:prstGeom>
          <a:noFill/>
        </p:spPr>
        <p:txBody>
          <a:bodyPr wrap="none" rtlCol="0">
            <a:spAutoFit/>
          </a:bodyPr>
          <a:lstStyle/>
          <a:p>
            <a:r>
              <a:rPr lang="en-US" dirty="0" smtClean="0"/>
              <a:t>TRYING</a:t>
            </a:r>
          </a:p>
          <a:p>
            <a:r>
              <a:rPr lang="en-US" dirty="0" smtClean="0"/>
              <a:t>it out</a:t>
            </a:r>
            <a:endParaRPr lang="en-US" dirty="0"/>
          </a:p>
        </p:txBody>
      </p:sp>
      <p:sp>
        <p:nvSpPr>
          <p:cNvPr id="21" name="TextBox 20"/>
          <p:cNvSpPr txBox="1"/>
          <p:nvPr/>
        </p:nvSpPr>
        <p:spPr>
          <a:xfrm>
            <a:off x="6858000" y="3962400"/>
            <a:ext cx="1426544" cy="646331"/>
          </a:xfrm>
          <a:prstGeom prst="rect">
            <a:avLst/>
          </a:prstGeom>
          <a:noFill/>
        </p:spPr>
        <p:txBody>
          <a:bodyPr wrap="none" rtlCol="0">
            <a:spAutoFit/>
          </a:bodyPr>
          <a:lstStyle/>
          <a:p>
            <a:r>
              <a:rPr lang="en-US" dirty="0" smtClean="0"/>
              <a:t>CONTINUING</a:t>
            </a:r>
          </a:p>
          <a:p>
            <a:r>
              <a:rPr lang="en-US" dirty="0" smtClean="0"/>
              <a:t>to do it</a:t>
            </a:r>
            <a:endParaRPr lang="en-US" dirty="0"/>
          </a:p>
        </p:txBody>
      </p:sp>
      <p:sp>
        <p:nvSpPr>
          <p:cNvPr id="22" name="TextBox 21"/>
          <p:cNvSpPr txBox="1"/>
          <p:nvPr/>
        </p:nvSpPr>
        <p:spPr>
          <a:xfrm>
            <a:off x="2819400" y="4876800"/>
            <a:ext cx="1556836" cy="369332"/>
          </a:xfrm>
          <a:prstGeom prst="rect">
            <a:avLst/>
          </a:prstGeom>
          <a:noFill/>
        </p:spPr>
        <p:txBody>
          <a:bodyPr wrap="none" rtlCol="0">
            <a:spAutoFit/>
          </a:bodyPr>
          <a:lstStyle/>
          <a:p>
            <a:r>
              <a:rPr lang="en-US" b="1" dirty="0" smtClean="0">
                <a:solidFill>
                  <a:srgbClr val="F6FC10"/>
                </a:solidFill>
              </a:rPr>
              <a:t>Social Support</a:t>
            </a:r>
            <a:endParaRPr lang="en-US" b="1" dirty="0">
              <a:solidFill>
                <a:srgbClr val="F6FC10"/>
              </a:solidFill>
            </a:endParaRPr>
          </a:p>
        </p:txBody>
      </p:sp>
      <p:sp>
        <p:nvSpPr>
          <p:cNvPr id="23" name="TextBox 22"/>
          <p:cNvSpPr txBox="1"/>
          <p:nvPr/>
        </p:nvSpPr>
        <p:spPr>
          <a:xfrm>
            <a:off x="5562600" y="4876800"/>
            <a:ext cx="1629100" cy="369332"/>
          </a:xfrm>
          <a:prstGeom prst="rect">
            <a:avLst/>
          </a:prstGeom>
          <a:noFill/>
        </p:spPr>
        <p:txBody>
          <a:bodyPr wrap="none" rtlCol="0">
            <a:spAutoFit/>
          </a:bodyPr>
          <a:lstStyle/>
          <a:p>
            <a:r>
              <a:rPr lang="en-US" b="1" dirty="0" smtClean="0">
                <a:solidFill>
                  <a:srgbClr val="F6FC10"/>
                </a:solidFill>
              </a:rPr>
              <a:t>Apprenticeship</a:t>
            </a:r>
            <a:endParaRPr lang="en-US" b="1" dirty="0">
              <a:solidFill>
                <a:srgbClr val="F6FC10"/>
              </a:solidFill>
            </a:endParaRPr>
          </a:p>
        </p:txBody>
      </p:sp>
      <p:cxnSp>
        <p:nvCxnSpPr>
          <p:cNvPr id="25" name="Straight Arrow Connector 24"/>
          <p:cNvCxnSpPr/>
          <p:nvPr/>
        </p:nvCxnSpPr>
        <p:spPr>
          <a:xfrm rot="10800000">
            <a:off x="2286000" y="4572000"/>
            <a:ext cx="4572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3391694" y="4686300"/>
            <a:ext cx="381000"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343400" y="4572000"/>
            <a:ext cx="533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5867400" y="4495799"/>
            <a:ext cx="4572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6477000" y="4495800"/>
            <a:ext cx="3810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1000" y="1371600"/>
            <a:ext cx="7199791" cy="954107"/>
          </a:xfrm>
          <a:prstGeom prst="rect">
            <a:avLst/>
          </a:prstGeom>
          <a:noFill/>
        </p:spPr>
        <p:txBody>
          <a:bodyPr wrap="none" rtlCol="0">
            <a:spAutoFit/>
          </a:bodyPr>
          <a:lstStyle/>
          <a:p>
            <a:r>
              <a:rPr lang="en-US" sz="2800" b="1" dirty="0" smtClean="0"/>
              <a:t>Activity innovation-adoption reflects a process </a:t>
            </a:r>
          </a:p>
          <a:p>
            <a:r>
              <a:rPr lang="en-US" sz="2800" b="1" dirty="0" smtClean="0"/>
              <a:t>     of behavioral transformation</a:t>
            </a:r>
            <a:endParaRPr lang="en-US" sz="2800" b="1" dirty="0"/>
          </a:p>
        </p:txBody>
      </p:sp>
      <p:sp>
        <p:nvSpPr>
          <p:cNvPr id="30" name="TextBox 29"/>
          <p:cNvSpPr txBox="1"/>
          <p:nvPr/>
        </p:nvSpPr>
        <p:spPr>
          <a:xfrm>
            <a:off x="457200" y="5334000"/>
            <a:ext cx="8305800" cy="954107"/>
          </a:xfrm>
          <a:prstGeom prst="rect">
            <a:avLst/>
          </a:prstGeom>
          <a:noFill/>
        </p:spPr>
        <p:txBody>
          <a:bodyPr wrap="square" rtlCol="0">
            <a:spAutoFit/>
          </a:bodyPr>
          <a:lstStyle/>
          <a:p>
            <a:r>
              <a:rPr lang="en-US" sz="2800" b="1" dirty="0" smtClean="0"/>
              <a:t>Social support and apprenticeship are 2 key concepts </a:t>
            </a:r>
          </a:p>
          <a:p>
            <a:r>
              <a:rPr lang="en-US" sz="2800" b="1" dirty="0" smtClean="0"/>
              <a:t>     helping to fuel the transformation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7"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73162"/>
          </a:xfrm>
        </p:spPr>
        <p:txBody>
          <a:bodyPr>
            <a:normAutofit fontScale="90000"/>
          </a:bodyPr>
          <a:lstStyle/>
          <a:p>
            <a:r>
              <a:rPr lang="en-US" sz="3600" b="1" dirty="0" smtClean="0">
                <a:solidFill>
                  <a:srgbClr val="FFFF00"/>
                </a:solidFill>
              </a:rPr>
              <a:t>Implications of the Social Science Foundation – So Far</a:t>
            </a:r>
            <a:endParaRPr lang="en-US" sz="3600" b="1" dirty="0">
              <a:solidFill>
                <a:srgbClr val="FF0000"/>
              </a:solidFill>
            </a:endParaRPr>
          </a:p>
        </p:txBody>
      </p:sp>
      <p:cxnSp>
        <p:nvCxnSpPr>
          <p:cNvPr id="5" name="Straight Connector 4"/>
          <p:cNvCxnSpPr/>
          <p:nvPr/>
        </p:nvCxnSpPr>
        <p:spPr>
          <a:xfrm>
            <a:off x="533400" y="13716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3447815"/>
            <a:ext cx="1302857" cy="369332"/>
          </a:xfrm>
          <a:prstGeom prst="rect">
            <a:avLst/>
          </a:prstGeom>
          <a:noFill/>
          <a:ln w="38100">
            <a:solidFill>
              <a:schemeClr val="tx1"/>
            </a:solidFill>
          </a:ln>
        </p:spPr>
        <p:txBody>
          <a:bodyPr wrap="none" rtlCol="0">
            <a:spAutoFit/>
          </a:bodyPr>
          <a:lstStyle/>
          <a:p>
            <a:r>
              <a:rPr lang="en-US" dirty="0" smtClean="0"/>
              <a:t>Non-birders</a:t>
            </a:r>
            <a:endParaRPr lang="en-US" dirty="0"/>
          </a:p>
        </p:txBody>
      </p:sp>
      <p:sp>
        <p:nvSpPr>
          <p:cNvPr id="8" name="TextBox 7"/>
          <p:cNvSpPr txBox="1"/>
          <p:nvPr/>
        </p:nvSpPr>
        <p:spPr>
          <a:xfrm>
            <a:off x="2286000" y="3295415"/>
            <a:ext cx="1023422" cy="646331"/>
          </a:xfrm>
          <a:prstGeom prst="rect">
            <a:avLst/>
          </a:prstGeom>
          <a:noFill/>
          <a:ln w="38100">
            <a:solidFill>
              <a:schemeClr val="tx1"/>
            </a:solidFill>
          </a:ln>
        </p:spPr>
        <p:txBody>
          <a:bodyPr wrap="none" rtlCol="0">
            <a:spAutoFit/>
          </a:bodyPr>
          <a:lstStyle/>
          <a:p>
            <a:r>
              <a:rPr lang="en-US" dirty="0" smtClean="0"/>
              <a:t>Potential</a:t>
            </a:r>
          </a:p>
          <a:p>
            <a:r>
              <a:rPr lang="en-US" dirty="0" smtClean="0"/>
              <a:t>birders</a:t>
            </a:r>
            <a:endParaRPr lang="en-US" dirty="0"/>
          </a:p>
        </p:txBody>
      </p:sp>
      <p:sp>
        <p:nvSpPr>
          <p:cNvPr id="10" name="TextBox 9"/>
          <p:cNvSpPr txBox="1"/>
          <p:nvPr/>
        </p:nvSpPr>
        <p:spPr>
          <a:xfrm>
            <a:off x="3962400" y="3295415"/>
            <a:ext cx="1216680" cy="646331"/>
          </a:xfrm>
          <a:prstGeom prst="rect">
            <a:avLst/>
          </a:prstGeom>
          <a:noFill/>
          <a:ln w="38100">
            <a:solidFill>
              <a:schemeClr val="tx1"/>
            </a:solidFill>
          </a:ln>
        </p:spPr>
        <p:txBody>
          <a:bodyPr wrap="none" rtlCol="0">
            <a:spAutoFit/>
          </a:bodyPr>
          <a:lstStyle/>
          <a:p>
            <a:r>
              <a:rPr lang="en-US" dirty="0" smtClean="0"/>
              <a:t>Apprentice</a:t>
            </a:r>
          </a:p>
          <a:p>
            <a:r>
              <a:rPr lang="en-US" dirty="0" smtClean="0"/>
              <a:t>birders</a:t>
            </a:r>
            <a:endParaRPr lang="en-US" dirty="0"/>
          </a:p>
        </p:txBody>
      </p:sp>
      <p:sp>
        <p:nvSpPr>
          <p:cNvPr id="11" name="TextBox 10"/>
          <p:cNvSpPr txBox="1"/>
          <p:nvPr/>
        </p:nvSpPr>
        <p:spPr>
          <a:xfrm>
            <a:off x="5867400" y="3295415"/>
            <a:ext cx="1085425" cy="646331"/>
          </a:xfrm>
          <a:prstGeom prst="rect">
            <a:avLst/>
          </a:prstGeom>
          <a:noFill/>
          <a:ln w="38100">
            <a:solidFill>
              <a:schemeClr val="tx1"/>
            </a:solidFill>
          </a:ln>
        </p:spPr>
        <p:txBody>
          <a:bodyPr wrap="none" rtlCol="0">
            <a:spAutoFit/>
          </a:bodyPr>
          <a:lstStyle/>
          <a:p>
            <a:r>
              <a:rPr lang="en-US" dirty="0" smtClean="0"/>
              <a:t>Recruited</a:t>
            </a:r>
          </a:p>
          <a:p>
            <a:r>
              <a:rPr lang="en-US" dirty="0" smtClean="0"/>
              <a:t>birders</a:t>
            </a:r>
            <a:endParaRPr lang="en-US" dirty="0"/>
          </a:p>
        </p:txBody>
      </p:sp>
      <p:sp>
        <p:nvSpPr>
          <p:cNvPr id="12" name="TextBox 11"/>
          <p:cNvSpPr txBox="1"/>
          <p:nvPr/>
        </p:nvSpPr>
        <p:spPr>
          <a:xfrm>
            <a:off x="7620000" y="3295415"/>
            <a:ext cx="1016560" cy="646331"/>
          </a:xfrm>
          <a:prstGeom prst="rect">
            <a:avLst/>
          </a:prstGeom>
          <a:noFill/>
          <a:ln w="38100">
            <a:solidFill>
              <a:schemeClr val="tx1"/>
            </a:solidFill>
          </a:ln>
        </p:spPr>
        <p:txBody>
          <a:bodyPr wrap="none" rtlCol="0">
            <a:spAutoFit/>
          </a:bodyPr>
          <a:lstStyle/>
          <a:p>
            <a:r>
              <a:rPr lang="en-US" dirty="0" smtClean="0"/>
              <a:t>Retained</a:t>
            </a:r>
          </a:p>
          <a:p>
            <a:r>
              <a:rPr lang="en-US" dirty="0" smtClean="0"/>
              <a:t>birders</a:t>
            </a:r>
            <a:endParaRPr lang="en-US" dirty="0"/>
          </a:p>
        </p:txBody>
      </p:sp>
      <p:cxnSp>
        <p:nvCxnSpPr>
          <p:cNvPr id="14" name="Straight Arrow Connector 13"/>
          <p:cNvCxnSpPr/>
          <p:nvPr/>
        </p:nvCxnSpPr>
        <p:spPr>
          <a:xfrm>
            <a:off x="1676400" y="3676415"/>
            <a:ext cx="5334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52800" y="3676415"/>
            <a:ext cx="5334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57800" y="3676415"/>
            <a:ext cx="5334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10400" y="3676415"/>
            <a:ext cx="5334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71600" y="4133615"/>
            <a:ext cx="1107676" cy="646331"/>
          </a:xfrm>
          <a:prstGeom prst="rect">
            <a:avLst/>
          </a:prstGeom>
          <a:noFill/>
        </p:spPr>
        <p:txBody>
          <a:bodyPr wrap="none" rtlCol="0">
            <a:spAutoFit/>
          </a:bodyPr>
          <a:lstStyle/>
          <a:p>
            <a:r>
              <a:rPr lang="en-US" dirty="0" smtClean="0"/>
              <a:t>becoming</a:t>
            </a:r>
          </a:p>
          <a:p>
            <a:r>
              <a:rPr lang="en-US" dirty="0" smtClean="0"/>
              <a:t>AWARE</a:t>
            </a:r>
            <a:endParaRPr lang="en-US" dirty="0"/>
          </a:p>
        </p:txBody>
      </p:sp>
      <p:sp>
        <p:nvSpPr>
          <p:cNvPr id="19" name="TextBox 18"/>
          <p:cNvSpPr txBox="1"/>
          <p:nvPr/>
        </p:nvSpPr>
        <p:spPr>
          <a:xfrm>
            <a:off x="3124200" y="4133615"/>
            <a:ext cx="1218410" cy="646331"/>
          </a:xfrm>
          <a:prstGeom prst="rect">
            <a:avLst/>
          </a:prstGeom>
          <a:noFill/>
        </p:spPr>
        <p:txBody>
          <a:bodyPr wrap="none" rtlCol="0">
            <a:spAutoFit/>
          </a:bodyPr>
          <a:lstStyle/>
          <a:p>
            <a:r>
              <a:rPr lang="en-US" dirty="0" smtClean="0"/>
              <a:t>developing</a:t>
            </a:r>
          </a:p>
          <a:p>
            <a:r>
              <a:rPr lang="en-US" dirty="0" smtClean="0"/>
              <a:t>INTEREST</a:t>
            </a:r>
            <a:endParaRPr lang="en-US" dirty="0"/>
          </a:p>
        </p:txBody>
      </p:sp>
      <p:sp>
        <p:nvSpPr>
          <p:cNvPr id="20" name="TextBox 19"/>
          <p:cNvSpPr txBox="1"/>
          <p:nvPr/>
        </p:nvSpPr>
        <p:spPr>
          <a:xfrm>
            <a:off x="5105400" y="4209815"/>
            <a:ext cx="883383" cy="646331"/>
          </a:xfrm>
          <a:prstGeom prst="rect">
            <a:avLst/>
          </a:prstGeom>
          <a:noFill/>
        </p:spPr>
        <p:txBody>
          <a:bodyPr wrap="none" rtlCol="0">
            <a:spAutoFit/>
          </a:bodyPr>
          <a:lstStyle/>
          <a:p>
            <a:r>
              <a:rPr lang="en-US" dirty="0" smtClean="0"/>
              <a:t>TRYING</a:t>
            </a:r>
          </a:p>
          <a:p>
            <a:r>
              <a:rPr lang="en-US" dirty="0" smtClean="0"/>
              <a:t>it out</a:t>
            </a:r>
            <a:endParaRPr lang="en-US" dirty="0"/>
          </a:p>
        </p:txBody>
      </p:sp>
      <p:sp>
        <p:nvSpPr>
          <p:cNvPr id="21" name="TextBox 20"/>
          <p:cNvSpPr txBox="1"/>
          <p:nvPr/>
        </p:nvSpPr>
        <p:spPr>
          <a:xfrm>
            <a:off x="6858000" y="4209815"/>
            <a:ext cx="1426544" cy="646331"/>
          </a:xfrm>
          <a:prstGeom prst="rect">
            <a:avLst/>
          </a:prstGeom>
          <a:noFill/>
        </p:spPr>
        <p:txBody>
          <a:bodyPr wrap="none" rtlCol="0">
            <a:spAutoFit/>
          </a:bodyPr>
          <a:lstStyle/>
          <a:p>
            <a:r>
              <a:rPr lang="en-US" dirty="0" smtClean="0"/>
              <a:t>CONTINUING</a:t>
            </a:r>
          </a:p>
          <a:p>
            <a:r>
              <a:rPr lang="en-US" dirty="0" smtClean="0"/>
              <a:t>to do it</a:t>
            </a:r>
            <a:endParaRPr lang="en-US" dirty="0"/>
          </a:p>
        </p:txBody>
      </p:sp>
      <p:sp>
        <p:nvSpPr>
          <p:cNvPr id="22" name="TextBox 21"/>
          <p:cNvSpPr txBox="1"/>
          <p:nvPr/>
        </p:nvSpPr>
        <p:spPr>
          <a:xfrm>
            <a:off x="2819400" y="5124215"/>
            <a:ext cx="1556836" cy="369332"/>
          </a:xfrm>
          <a:prstGeom prst="rect">
            <a:avLst/>
          </a:prstGeom>
          <a:noFill/>
        </p:spPr>
        <p:txBody>
          <a:bodyPr wrap="none" rtlCol="0">
            <a:spAutoFit/>
          </a:bodyPr>
          <a:lstStyle/>
          <a:p>
            <a:r>
              <a:rPr lang="en-US" b="1" dirty="0" smtClean="0"/>
              <a:t>Social Support</a:t>
            </a:r>
            <a:endParaRPr lang="en-US" b="1" dirty="0"/>
          </a:p>
        </p:txBody>
      </p:sp>
      <p:sp>
        <p:nvSpPr>
          <p:cNvPr id="23" name="TextBox 22"/>
          <p:cNvSpPr txBox="1"/>
          <p:nvPr/>
        </p:nvSpPr>
        <p:spPr>
          <a:xfrm>
            <a:off x="5562600" y="5124215"/>
            <a:ext cx="1629100" cy="369332"/>
          </a:xfrm>
          <a:prstGeom prst="rect">
            <a:avLst/>
          </a:prstGeom>
          <a:noFill/>
        </p:spPr>
        <p:txBody>
          <a:bodyPr wrap="none" rtlCol="0">
            <a:spAutoFit/>
          </a:bodyPr>
          <a:lstStyle/>
          <a:p>
            <a:r>
              <a:rPr lang="en-US" b="1" dirty="0" smtClean="0"/>
              <a:t>Apprenticeship</a:t>
            </a:r>
            <a:endParaRPr lang="en-US" b="1" dirty="0"/>
          </a:p>
        </p:txBody>
      </p:sp>
      <p:cxnSp>
        <p:nvCxnSpPr>
          <p:cNvPr id="25" name="Straight Arrow Connector 24"/>
          <p:cNvCxnSpPr/>
          <p:nvPr/>
        </p:nvCxnSpPr>
        <p:spPr>
          <a:xfrm rot="10800000">
            <a:off x="2286000" y="4819415"/>
            <a:ext cx="4572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3391694" y="4933715"/>
            <a:ext cx="381000"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343400" y="4819415"/>
            <a:ext cx="533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5867400" y="4743214"/>
            <a:ext cx="4572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6477000" y="4743215"/>
            <a:ext cx="3810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6604000" y="4057415"/>
            <a:ext cx="1806222" cy="2571985"/>
          </a:xfrm>
          <a:custGeom>
            <a:avLst/>
            <a:gdLst>
              <a:gd name="connsiteX0" fmla="*/ 1806222 w 1806222"/>
              <a:gd name="connsiteY0" fmla="*/ 0 h 2571985"/>
              <a:gd name="connsiteX1" fmla="*/ 1298222 w 1806222"/>
              <a:gd name="connsiteY1" fmla="*/ 2325511 h 2571985"/>
              <a:gd name="connsiteX2" fmla="*/ 0 w 1806222"/>
              <a:gd name="connsiteY2" fmla="*/ 1478844 h 2571985"/>
            </a:gdLst>
            <a:ahLst/>
            <a:cxnLst>
              <a:cxn ang="0">
                <a:pos x="connsiteX0" y="connsiteY0"/>
              </a:cxn>
              <a:cxn ang="0">
                <a:pos x="connsiteX1" y="connsiteY1"/>
              </a:cxn>
              <a:cxn ang="0">
                <a:pos x="connsiteX2" y="connsiteY2"/>
              </a:cxn>
            </a:cxnLst>
            <a:rect l="l" t="t" r="r" b="b"/>
            <a:pathLst>
              <a:path w="1806222" h="2571985">
                <a:moveTo>
                  <a:pt x="1806222" y="0"/>
                </a:moveTo>
                <a:cubicBezTo>
                  <a:pt x="1702740" y="1039518"/>
                  <a:pt x="1599259" y="2079037"/>
                  <a:pt x="1298222" y="2325511"/>
                </a:cubicBezTo>
                <a:cubicBezTo>
                  <a:pt x="997185" y="2571985"/>
                  <a:pt x="498592" y="2025414"/>
                  <a:pt x="0" y="1478844"/>
                </a:cubicBezTo>
              </a:path>
            </a:pathLst>
          </a:cu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3894667" y="5603993"/>
            <a:ext cx="3804355" cy="886177"/>
          </a:xfrm>
          <a:custGeom>
            <a:avLst/>
            <a:gdLst>
              <a:gd name="connsiteX0" fmla="*/ 3804355 w 3804355"/>
              <a:gd name="connsiteY0" fmla="*/ 846666 h 886177"/>
              <a:gd name="connsiteX1" fmla="*/ 1196622 w 3804355"/>
              <a:gd name="connsiteY1" fmla="*/ 745066 h 886177"/>
              <a:gd name="connsiteX2" fmla="*/ 0 w 3804355"/>
              <a:gd name="connsiteY2" fmla="*/ 0 h 886177"/>
              <a:gd name="connsiteX3" fmla="*/ 0 w 3804355"/>
              <a:gd name="connsiteY3" fmla="*/ 0 h 886177"/>
            </a:gdLst>
            <a:ahLst/>
            <a:cxnLst>
              <a:cxn ang="0">
                <a:pos x="connsiteX0" y="connsiteY0"/>
              </a:cxn>
              <a:cxn ang="0">
                <a:pos x="connsiteX1" y="connsiteY1"/>
              </a:cxn>
              <a:cxn ang="0">
                <a:pos x="connsiteX2" y="connsiteY2"/>
              </a:cxn>
              <a:cxn ang="0">
                <a:pos x="connsiteX3" y="connsiteY3"/>
              </a:cxn>
            </a:cxnLst>
            <a:rect l="l" t="t" r="r" b="b"/>
            <a:pathLst>
              <a:path w="3804355" h="886177">
                <a:moveTo>
                  <a:pt x="3804355" y="846666"/>
                </a:moveTo>
                <a:cubicBezTo>
                  <a:pt x="2817518" y="866421"/>
                  <a:pt x="1830681" y="886177"/>
                  <a:pt x="1196622" y="745066"/>
                </a:cubicBezTo>
                <a:cubicBezTo>
                  <a:pt x="562563" y="603955"/>
                  <a:pt x="0" y="0"/>
                  <a:pt x="0" y="0"/>
                </a:cubicBezTo>
                <a:lnTo>
                  <a:pt x="0" y="0"/>
                </a:lnTo>
              </a:path>
            </a:pathLst>
          </a:custGeom>
          <a:ln w="50800">
            <a:solidFill>
              <a:srgbClr val="F6FC1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228600" y="1371600"/>
            <a:ext cx="8686800" cy="1754326"/>
          </a:xfrm>
          <a:prstGeom prst="rect">
            <a:avLst/>
          </a:prstGeom>
          <a:noFill/>
        </p:spPr>
        <p:txBody>
          <a:bodyPr wrap="square" rtlCol="0">
            <a:spAutoFit/>
          </a:bodyPr>
          <a:lstStyle/>
          <a:p>
            <a:pPr>
              <a:lnSpc>
                <a:spcPct val="150000"/>
              </a:lnSpc>
              <a:buFont typeface="Arial" pitchFamily="34" charset="0"/>
              <a:buChar char="•"/>
            </a:pPr>
            <a:r>
              <a:rPr lang="en-US" sz="2400" dirty="0" smtClean="0"/>
              <a:t>  Behavioral transformation process is a system</a:t>
            </a:r>
          </a:p>
          <a:p>
            <a:pPr>
              <a:lnSpc>
                <a:spcPct val="150000"/>
              </a:lnSpc>
              <a:buFont typeface="Arial" pitchFamily="34" charset="0"/>
              <a:buChar char="•"/>
            </a:pPr>
            <a:r>
              <a:rPr lang="en-US" sz="2400" dirty="0" smtClean="0"/>
              <a:t>  Participation basis means hunter = citizen scientist = birder</a:t>
            </a:r>
          </a:p>
          <a:p>
            <a:pPr>
              <a:lnSpc>
                <a:spcPct val="150000"/>
              </a:lnSpc>
              <a:buFont typeface="Arial" pitchFamily="34" charset="0"/>
              <a:buChar char="•"/>
            </a:pPr>
            <a:r>
              <a:rPr lang="en-US" sz="2400" dirty="0" smtClean="0"/>
              <a:t>  Participation in any of these activities reflects passion for wildlife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Revisit the Premise</a:t>
            </a:r>
            <a:endParaRPr lang="en-US" b="1" dirty="0">
              <a:solidFill>
                <a:srgbClr val="FFFF00"/>
              </a:solidFill>
            </a:endParaRPr>
          </a:p>
        </p:txBody>
      </p:sp>
      <p:sp>
        <p:nvSpPr>
          <p:cNvPr id="3" name="Content Placeholder 2"/>
          <p:cNvSpPr>
            <a:spLocks noGrp="1"/>
          </p:cNvSpPr>
          <p:nvPr>
            <p:ph idx="1"/>
          </p:nvPr>
        </p:nvSpPr>
        <p:spPr>
          <a:xfrm>
            <a:off x="304800" y="1447800"/>
            <a:ext cx="8382000" cy="1676400"/>
          </a:xfrm>
        </p:spPr>
        <p:txBody>
          <a:bodyPr>
            <a:normAutofit fontScale="92500" lnSpcReduction="20000"/>
          </a:bodyPr>
          <a:lstStyle/>
          <a:p>
            <a:pPr>
              <a:buNone/>
            </a:pPr>
            <a:r>
              <a:rPr lang="en-US" dirty="0" smtClean="0"/>
              <a:t>People who are exposed to wildlife through nature-based activities will be more passionate toward wildlife and will want to do more (financially, politically, physically) to sustain wildlife.</a:t>
            </a:r>
            <a:endParaRPr lang="en-US" sz="3200" dirty="0" smtClean="0"/>
          </a:p>
        </p:txBody>
      </p:sp>
      <p:cxnSp>
        <p:nvCxnSpPr>
          <p:cNvPr id="5" name="Straight Connector 4"/>
          <p:cNvCxnSpPr/>
          <p:nvPr/>
        </p:nvCxnSpPr>
        <p:spPr>
          <a:xfrm>
            <a:off x="381000" y="12954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76400" y="4191000"/>
            <a:ext cx="1179362" cy="523220"/>
          </a:xfrm>
          <a:prstGeom prst="rect">
            <a:avLst/>
          </a:prstGeom>
          <a:noFill/>
        </p:spPr>
        <p:txBody>
          <a:bodyPr wrap="none" rtlCol="0">
            <a:spAutoFit/>
          </a:bodyPr>
          <a:lstStyle/>
          <a:p>
            <a:r>
              <a:rPr lang="en-US" sz="2800" dirty="0" smtClean="0">
                <a:solidFill>
                  <a:srgbClr val="FFFF00"/>
                </a:solidFill>
              </a:rPr>
              <a:t>People</a:t>
            </a:r>
            <a:endParaRPr lang="en-US" sz="2800" dirty="0">
              <a:solidFill>
                <a:srgbClr val="FFFF00"/>
              </a:solidFill>
            </a:endParaRPr>
          </a:p>
        </p:txBody>
      </p:sp>
      <p:sp>
        <p:nvSpPr>
          <p:cNvPr id="9" name="TextBox 8"/>
          <p:cNvSpPr txBox="1"/>
          <p:nvPr/>
        </p:nvSpPr>
        <p:spPr>
          <a:xfrm>
            <a:off x="3962400" y="4191000"/>
            <a:ext cx="1297856" cy="523220"/>
          </a:xfrm>
          <a:prstGeom prst="rect">
            <a:avLst/>
          </a:prstGeom>
          <a:noFill/>
        </p:spPr>
        <p:txBody>
          <a:bodyPr wrap="none" rtlCol="0">
            <a:spAutoFit/>
          </a:bodyPr>
          <a:lstStyle/>
          <a:p>
            <a:r>
              <a:rPr lang="en-US" sz="2800" dirty="0" smtClean="0"/>
              <a:t>Wildlife</a:t>
            </a:r>
            <a:endParaRPr lang="en-US" sz="2800" dirty="0"/>
          </a:p>
        </p:txBody>
      </p:sp>
      <p:sp>
        <p:nvSpPr>
          <p:cNvPr id="10" name="TextBox 9"/>
          <p:cNvSpPr txBox="1"/>
          <p:nvPr/>
        </p:nvSpPr>
        <p:spPr>
          <a:xfrm>
            <a:off x="2743200" y="5029200"/>
            <a:ext cx="1521635" cy="523220"/>
          </a:xfrm>
          <a:prstGeom prst="rect">
            <a:avLst/>
          </a:prstGeom>
          <a:noFill/>
        </p:spPr>
        <p:txBody>
          <a:bodyPr wrap="none" rtlCol="0">
            <a:spAutoFit/>
          </a:bodyPr>
          <a:lstStyle/>
          <a:p>
            <a:r>
              <a:rPr lang="en-US" sz="2800" dirty="0" smtClean="0"/>
              <a:t>Exposure</a:t>
            </a:r>
            <a:endParaRPr lang="en-US" sz="2800" dirty="0"/>
          </a:p>
        </p:txBody>
      </p:sp>
      <p:sp>
        <p:nvSpPr>
          <p:cNvPr id="11" name="TextBox 10"/>
          <p:cNvSpPr txBox="1"/>
          <p:nvPr/>
        </p:nvSpPr>
        <p:spPr>
          <a:xfrm>
            <a:off x="3733800" y="5943600"/>
            <a:ext cx="1276632" cy="523220"/>
          </a:xfrm>
          <a:prstGeom prst="rect">
            <a:avLst/>
          </a:prstGeom>
          <a:noFill/>
        </p:spPr>
        <p:txBody>
          <a:bodyPr wrap="none" rtlCol="0">
            <a:spAutoFit/>
          </a:bodyPr>
          <a:lstStyle/>
          <a:p>
            <a:r>
              <a:rPr lang="en-US" sz="2800" dirty="0" smtClean="0"/>
              <a:t>Passion</a:t>
            </a:r>
            <a:endParaRPr lang="en-US" sz="2800" dirty="0"/>
          </a:p>
        </p:txBody>
      </p:sp>
      <p:sp>
        <p:nvSpPr>
          <p:cNvPr id="12" name="TextBox 11"/>
          <p:cNvSpPr txBox="1"/>
          <p:nvPr/>
        </p:nvSpPr>
        <p:spPr>
          <a:xfrm>
            <a:off x="5715000" y="4724400"/>
            <a:ext cx="1816459" cy="1384995"/>
          </a:xfrm>
          <a:prstGeom prst="rect">
            <a:avLst/>
          </a:prstGeom>
          <a:noFill/>
        </p:spPr>
        <p:txBody>
          <a:bodyPr wrap="none" rtlCol="0">
            <a:spAutoFit/>
          </a:bodyPr>
          <a:lstStyle/>
          <a:p>
            <a:r>
              <a:rPr lang="en-US" sz="2800" dirty="0" smtClean="0"/>
              <a:t>Want to do</a:t>
            </a:r>
          </a:p>
          <a:p>
            <a:r>
              <a:rPr lang="en-US" sz="2800" dirty="0" smtClean="0"/>
              <a:t>more for </a:t>
            </a:r>
          </a:p>
          <a:p>
            <a:r>
              <a:rPr lang="en-US" sz="2800" dirty="0" smtClean="0"/>
              <a:t>wildlife</a:t>
            </a:r>
            <a:endParaRPr lang="en-US" sz="2800" dirty="0"/>
          </a:p>
        </p:txBody>
      </p:sp>
      <p:sp>
        <p:nvSpPr>
          <p:cNvPr id="13" name="TextBox 12"/>
          <p:cNvSpPr txBox="1"/>
          <p:nvPr/>
        </p:nvSpPr>
        <p:spPr>
          <a:xfrm>
            <a:off x="2819400" y="3124200"/>
            <a:ext cx="1279196" cy="954107"/>
          </a:xfrm>
          <a:prstGeom prst="rect">
            <a:avLst/>
          </a:prstGeom>
          <a:noFill/>
        </p:spPr>
        <p:txBody>
          <a:bodyPr wrap="none" rtlCol="0">
            <a:spAutoFit/>
          </a:bodyPr>
          <a:lstStyle/>
          <a:p>
            <a:r>
              <a:rPr lang="en-US" sz="2800" dirty="0" smtClean="0">
                <a:solidFill>
                  <a:srgbClr val="FF0000"/>
                </a:solidFill>
              </a:rPr>
              <a:t>Apathy,</a:t>
            </a:r>
          </a:p>
          <a:p>
            <a:r>
              <a:rPr lang="en-US" sz="2800" dirty="0" smtClean="0">
                <a:solidFill>
                  <a:srgbClr val="FF0000"/>
                </a:solidFill>
              </a:rPr>
              <a:t>Greed</a:t>
            </a:r>
            <a:endParaRPr lang="en-US" sz="2800" dirty="0">
              <a:solidFill>
                <a:srgbClr val="FF0000"/>
              </a:solidFill>
            </a:endParaRPr>
          </a:p>
        </p:txBody>
      </p:sp>
      <p:cxnSp>
        <p:nvCxnSpPr>
          <p:cNvPr id="15" name="Straight Arrow Connector 14"/>
          <p:cNvCxnSpPr/>
          <p:nvPr/>
        </p:nvCxnSpPr>
        <p:spPr>
          <a:xfrm>
            <a:off x="2438400" y="4724400"/>
            <a:ext cx="533400" cy="304800"/>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543300" y="4686300"/>
            <a:ext cx="533400" cy="304800"/>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3238500" y="5600700"/>
            <a:ext cx="457200" cy="381000"/>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5105400" y="5791200"/>
            <a:ext cx="457200" cy="4572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9" idx="3"/>
          </p:cNvCxnSpPr>
          <p:nvPr/>
        </p:nvCxnSpPr>
        <p:spPr>
          <a:xfrm rot="10800000">
            <a:off x="5260256" y="4452610"/>
            <a:ext cx="683344" cy="27179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5" name="Plus 24"/>
          <p:cNvSpPr/>
          <p:nvPr/>
        </p:nvSpPr>
        <p:spPr>
          <a:xfrm flipH="1">
            <a:off x="5257800" y="4038600"/>
            <a:ext cx="457200" cy="304800"/>
          </a:xfrm>
          <a:prstGeom prst="mathPlus">
            <a:avLst/>
          </a:prstGeom>
          <a:solidFill>
            <a:srgbClr val="F6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rot="5400000" flipH="1" flipV="1">
            <a:off x="2209800" y="3733800"/>
            <a:ext cx="45720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038600" y="3733800"/>
            <a:ext cx="533400" cy="381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Minus 30"/>
          <p:cNvSpPr/>
          <p:nvPr/>
        </p:nvSpPr>
        <p:spPr>
          <a:xfrm>
            <a:off x="4572000" y="3581400"/>
            <a:ext cx="381000" cy="381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4800" y="4038600"/>
            <a:ext cx="1221681" cy="954107"/>
          </a:xfrm>
          <a:prstGeom prst="rect">
            <a:avLst/>
          </a:prstGeom>
          <a:noFill/>
        </p:spPr>
        <p:txBody>
          <a:bodyPr wrap="none" rtlCol="0">
            <a:spAutoFit/>
          </a:bodyPr>
          <a:lstStyle/>
          <a:p>
            <a:r>
              <a:rPr lang="en-US" sz="2800" b="1" dirty="0" smtClean="0">
                <a:solidFill>
                  <a:srgbClr val="FFFF00"/>
                </a:solidFill>
              </a:rPr>
              <a:t>HD</a:t>
            </a:r>
          </a:p>
          <a:p>
            <a:r>
              <a:rPr lang="en-US" sz="2800" b="1" dirty="0" smtClean="0">
                <a:solidFill>
                  <a:srgbClr val="FFFF00"/>
                </a:solidFill>
              </a:rPr>
              <a:t>system</a:t>
            </a:r>
            <a:endParaRPr lang="en-US" sz="2800" b="1" dirty="0">
              <a:solidFill>
                <a:srgbClr val="FFFF00"/>
              </a:solidFill>
            </a:endParaRPr>
          </a:p>
        </p:txBody>
      </p:sp>
      <p:sp>
        <p:nvSpPr>
          <p:cNvPr id="21" name="Arc 20"/>
          <p:cNvSpPr/>
          <p:nvPr/>
        </p:nvSpPr>
        <p:spPr>
          <a:xfrm rot="8031977">
            <a:off x="1055731" y="4332331"/>
            <a:ext cx="914400" cy="914400"/>
          </a:xfrm>
          <a:prstGeom prst="arc">
            <a:avLst>
              <a:gd name="adj1" fmla="val 14570354"/>
              <a:gd name="adj2" fmla="val 1243950"/>
            </a:avLst>
          </a:prstGeom>
          <a:ln w="50800">
            <a:solidFill>
              <a:srgbClr val="F6FC1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18509279">
            <a:off x="1014222" y="3891292"/>
            <a:ext cx="1095755" cy="1367833"/>
          </a:xfrm>
          <a:prstGeom prst="arc">
            <a:avLst/>
          </a:prstGeom>
          <a:ln w="50800">
            <a:solidFill>
              <a:srgbClr val="FFFF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81000" y="1295400"/>
            <a:ext cx="8458200" cy="3970318"/>
          </a:xfrm>
          <a:prstGeom prst="rect">
            <a:avLst/>
          </a:prstGeom>
          <a:noFill/>
        </p:spPr>
        <p:txBody>
          <a:bodyPr wrap="square" rtlCol="0">
            <a:spAutoFit/>
          </a:bodyPr>
          <a:lstStyle/>
          <a:p>
            <a:r>
              <a:rPr lang="en-US" sz="3600" b="1" dirty="0" smtClean="0">
                <a:solidFill>
                  <a:srgbClr val="F6FC10"/>
                </a:solidFill>
              </a:rPr>
              <a:t>Does participation in specific behavior </a:t>
            </a:r>
          </a:p>
          <a:p>
            <a:r>
              <a:rPr lang="en-US" sz="3600" b="1" dirty="0" smtClean="0">
                <a:solidFill>
                  <a:srgbClr val="F6FC10"/>
                </a:solidFill>
              </a:rPr>
              <a:t>     lead to passion for wildlife?    </a:t>
            </a:r>
          </a:p>
          <a:p>
            <a:endParaRPr lang="en-US" sz="3600" b="1" dirty="0" smtClean="0">
              <a:solidFill>
                <a:srgbClr val="F6FC10"/>
              </a:solidFill>
            </a:endParaRPr>
          </a:p>
          <a:p>
            <a:r>
              <a:rPr lang="en-US" sz="3600" b="1" dirty="0" smtClean="0">
                <a:solidFill>
                  <a:srgbClr val="F6FC10"/>
                </a:solidFill>
              </a:rPr>
              <a:t>			 </a:t>
            </a:r>
            <a:r>
              <a:rPr lang="en-US" sz="3600" b="1" dirty="0" smtClean="0">
                <a:solidFill>
                  <a:srgbClr val="FF0000"/>
                </a:solidFill>
              </a:rPr>
              <a:t>OR</a:t>
            </a:r>
          </a:p>
          <a:p>
            <a:endParaRPr lang="en-US" sz="3600" b="1" dirty="0" smtClean="0">
              <a:solidFill>
                <a:srgbClr val="F6FC10"/>
              </a:solidFill>
            </a:endParaRPr>
          </a:p>
          <a:p>
            <a:r>
              <a:rPr lang="en-US" sz="3600" b="1" dirty="0" smtClean="0">
                <a:solidFill>
                  <a:srgbClr val="F6FC10"/>
                </a:solidFill>
              </a:rPr>
              <a:t>Does passion for wildlife </a:t>
            </a:r>
          </a:p>
          <a:p>
            <a:r>
              <a:rPr lang="en-US" sz="3600" b="1" dirty="0" smtClean="0">
                <a:solidFill>
                  <a:srgbClr val="F6FC10"/>
                </a:solidFill>
              </a:rPr>
              <a:t>    lead to participation in specific behavior?</a:t>
            </a:r>
            <a:endParaRPr lang="en-US" sz="3600" b="1" dirty="0">
              <a:solidFill>
                <a:srgbClr val="F6FC1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524000"/>
          </a:xfrm>
        </p:spPr>
        <p:txBody>
          <a:bodyPr/>
          <a:lstStyle/>
          <a:p>
            <a:r>
              <a:rPr lang="en-US" dirty="0" smtClean="0">
                <a:solidFill>
                  <a:srgbClr val="FFFF00"/>
                </a:solidFill>
              </a:rPr>
              <a:t>Passion for Wildlife </a:t>
            </a:r>
            <a:br>
              <a:rPr lang="en-US" dirty="0" smtClean="0">
                <a:solidFill>
                  <a:srgbClr val="FFFF00"/>
                </a:solidFill>
              </a:rPr>
            </a:br>
            <a:r>
              <a:rPr lang="en-US" dirty="0" smtClean="0">
                <a:solidFill>
                  <a:srgbClr val="FFFF00"/>
                </a:solidFill>
              </a:rPr>
              <a:t>as part of One’s Identity</a:t>
            </a:r>
            <a:endParaRPr lang="en-US" dirty="0">
              <a:solidFill>
                <a:srgbClr val="FFFF00"/>
              </a:solidFill>
            </a:endParaRPr>
          </a:p>
        </p:txBody>
      </p:sp>
      <p:sp>
        <p:nvSpPr>
          <p:cNvPr id="5123" name="Rectangle 3"/>
          <p:cNvSpPr>
            <a:spLocks noGrp="1" noChangeArrowheads="1"/>
          </p:cNvSpPr>
          <p:nvPr>
            <p:ph type="body" idx="1"/>
          </p:nvPr>
        </p:nvSpPr>
        <p:spPr>
          <a:xfrm>
            <a:off x="457200" y="1600200"/>
            <a:ext cx="8229600" cy="4800600"/>
          </a:xfrm>
        </p:spPr>
        <p:txBody>
          <a:bodyPr>
            <a:normAutofit lnSpcReduction="10000"/>
          </a:bodyPr>
          <a:lstStyle/>
          <a:p>
            <a:r>
              <a:rPr lang="en-US" dirty="0" smtClean="0"/>
              <a:t>Premise: persons </a:t>
            </a:r>
            <a:r>
              <a:rPr lang="en-US" dirty="0"/>
              <a:t>become </a:t>
            </a:r>
            <a:r>
              <a:rPr lang="en-US" dirty="0" smtClean="0"/>
              <a:t>“recruited” into the ranks of those who are passionate about wildlife through </a:t>
            </a:r>
            <a:r>
              <a:rPr lang="en-US" dirty="0"/>
              <a:t>process of </a:t>
            </a:r>
            <a:r>
              <a:rPr lang="en-US" i="1" dirty="0"/>
              <a:t>identity production</a:t>
            </a:r>
          </a:p>
          <a:p>
            <a:pPr>
              <a:buFontTx/>
              <a:buNone/>
            </a:pPr>
            <a:endParaRPr lang="en-US" dirty="0"/>
          </a:p>
          <a:p>
            <a:pPr lvl="1"/>
            <a:r>
              <a:rPr lang="en-US" dirty="0"/>
              <a:t>Behavior is important, but having a self-perception is key:</a:t>
            </a:r>
          </a:p>
          <a:p>
            <a:pPr lvl="1"/>
            <a:endParaRPr lang="en-US" dirty="0"/>
          </a:p>
          <a:p>
            <a:pPr lvl="2"/>
            <a:r>
              <a:rPr lang="en-US" dirty="0"/>
              <a:t>Some who hunt do not consider themselves to be hunters</a:t>
            </a:r>
          </a:p>
          <a:p>
            <a:pPr lvl="2"/>
            <a:r>
              <a:rPr lang="en-US" dirty="0"/>
              <a:t>Some who stop participating temporarily may still consider themselves to be hunters</a:t>
            </a:r>
          </a:p>
          <a:p>
            <a:pPr lvl="2">
              <a:buFontTx/>
              <a:buNone/>
            </a:pPr>
            <a:endParaRPr lang="en-US" sz="3200" dirty="0">
              <a:solidFill>
                <a:schemeClr val="bg1"/>
              </a:solidFill>
            </a:endParaRPr>
          </a:p>
        </p:txBody>
      </p:sp>
      <p:sp>
        <p:nvSpPr>
          <p:cNvPr id="5124" name="Line 4"/>
          <p:cNvSpPr>
            <a:spLocks noChangeShapeType="1"/>
          </p:cNvSpPr>
          <p:nvPr/>
        </p:nvSpPr>
        <p:spPr bwMode="auto">
          <a:xfrm>
            <a:off x="533400" y="1600200"/>
            <a:ext cx="8077200" cy="0"/>
          </a:xfrm>
          <a:prstGeom prst="line">
            <a:avLst/>
          </a:prstGeom>
          <a:noFill/>
          <a:ln w="5715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dirty="0" smtClean="0">
                <a:solidFill>
                  <a:srgbClr val="FFFF00"/>
                </a:solidFill>
              </a:rPr>
              <a:t>Identity Theory</a:t>
            </a:r>
            <a:endParaRPr lang="en-US" dirty="0">
              <a:solidFill>
                <a:srgbClr val="FFFF00"/>
              </a:solidFill>
            </a:endParaRPr>
          </a:p>
        </p:txBody>
      </p:sp>
      <p:sp>
        <p:nvSpPr>
          <p:cNvPr id="11267" name="Rectangle 3"/>
          <p:cNvSpPr>
            <a:spLocks noGrp="1" noChangeArrowheads="1"/>
          </p:cNvSpPr>
          <p:nvPr>
            <p:ph type="body" idx="1"/>
          </p:nvPr>
        </p:nvSpPr>
        <p:spPr>
          <a:xfrm>
            <a:off x="457200" y="1600200"/>
            <a:ext cx="8458200" cy="4800600"/>
          </a:xfrm>
        </p:spPr>
        <p:txBody>
          <a:bodyPr>
            <a:normAutofit fontScale="85000" lnSpcReduction="20000"/>
          </a:bodyPr>
          <a:lstStyle/>
          <a:p>
            <a:r>
              <a:rPr lang="en-US" dirty="0" smtClean="0"/>
              <a:t>Identity development is a process</a:t>
            </a:r>
          </a:p>
          <a:p>
            <a:pPr>
              <a:buNone/>
            </a:pPr>
            <a:endParaRPr lang="en-US" dirty="0" smtClean="0"/>
          </a:p>
          <a:p>
            <a:r>
              <a:rPr lang="en-US" dirty="0" smtClean="0"/>
              <a:t>Identity </a:t>
            </a:r>
            <a:r>
              <a:rPr lang="en-US" dirty="0"/>
              <a:t>as </a:t>
            </a:r>
            <a:r>
              <a:rPr lang="en-US" dirty="0" smtClean="0"/>
              <a:t>a hunter/birder/citizen scientist </a:t>
            </a:r>
            <a:r>
              <a:rPr lang="en-US" dirty="0"/>
              <a:t>can be defined in terms of </a:t>
            </a:r>
            <a:r>
              <a:rPr lang="en-US" i="1" dirty="0"/>
              <a:t>characteristic attributes</a:t>
            </a:r>
            <a:r>
              <a:rPr lang="en-US" dirty="0"/>
              <a:t>:</a:t>
            </a:r>
          </a:p>
          <a:p>
            <a:pPr lvl="1"/>
            <a:r>
              <a:rPr lang="en-US" dirty="0"/>
              <a:t>e.g., patient, respectful, tenacious, ethical</a:t>
            </a:r>
            <a:r>
              <a:rPr lang="en-US" dirty="0" smtClean="0"/>
              <a:t>,</a:t>
            </a:r>
          </a:p>
          <a:p>
            <a:pPr lvl="1">
              <a:buNone/>
            </a:pPr>
            <a:r>
              <a:rPr lang="en-US" dirty="0" smtClean="0"/>
              <a:t>			observant, sharing, passionate, </a:t>
            </a:r>
            <a:r>
              <a:rPr lang="en-US" dirty="0"/>
              <a:t>etc.</a:t>
            </a:r>
          </a:p>
          <a:p>
            <a:pPr lvl="1">
              <a:buFontTx/>
              <a:buNone/>
            </a:pPr>
            <a:endParaRPr lang="en-US" dirty="0"/>
          </a:p>
          <a:p>
            <a:r>
              <a:rPr lang="en-US" dirty="0"/>
              <a:t>Not just one set of characteristic </a:t>
            </a:r>
            <a:r>
              <a:rPr lang="en-US" dirty="0" smtClean="0"/>
              <a:t>attributes; overlapping sets </a:t>
            </a:r>
            <a:r>
              <a:rPr lang="en-US" dirty="0"/>
              <a:t>mean several identities </a:t>
            </a:r>
            <a:r>
              <a:rPr lang="en-US" dirty="0" smtClean="0"/>
              <a:t>exist</a:t>
            </a:r>
          </a:p>
          <a:p>
            <a:endParaRPr lang="en-US" dirty="0" smtClean="0"/>
          </a:p>
          <a:p>
            <a:r>
              <a:rPr lang="en-US" dirty="0" smtClean="0"/>
              <a:t>Identity differs from legal status or label </a:t>
            </a:r>
          </a:p>
          <a:p>
            <a:pPr lvl="1"/>
            <a:r>
              <a:rPr lang="en-US" dirty="0" smtClean="0"/>
              <a:t>e.g., “husband” vs. “male”</a:t>
            </a:r>
            <a:endParaRPr lang="en-US" dirty="0"/>
          </a:p>
        </p:txBody>
      </p:sp>
      <p:sp>
        <p:nvSpPr>
          <p:cNvPr id="11268" name="Line 4"/>
          <p:cNvSpPr>
            <a:spLocks noChangeShapeType="1"/>
          </p:cNvSpPr>
          <p:nvPr/>
        </p:nvSpPr>
        <p:spPr bwMode="auto">
          <a:xfrm>
            <a:off x="457200" y="1219200"/>
            <a:ext cx="8077200" cy="0"/>
          </a:xfrm>
          <a:prstGeom prst="line">
            <a:avLst/>
          </a:prstGeom>
          <a:noFill/>
          <a:ln w="5715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Unexamined Premise</a:t>
            </a:r>
            <a:endParaRPr lang="en-US" b="1" dirty="0">
              <a:solidFill>
                <a:srgbClr val="FFFF00"/>
              </a:solidFill>
            </a:endParaRPr>
          </a:p>
        </p:txBody>
      </p:sp>
      <p:sp>
        <p:nvSpPr>
          <p:cNvPr id="3" name="Content Placeholder 2"/>
          <p:cNvSpPr>
            <a:spLocks noGrp="1"/>
          </p:cNvSpPr>
          <p:nvPr>
            <p:ph idx="1"/>
          </p:nvPr>
        </p:nvSpPr>
        <p:spPr>
          <a:xfrm>
            <a:off x="304800" y="1447800"/>
            <a:ext cx="8382000" cy="1676400"/>
          </a:xfrm>
        </p:spPr>
        <p:txBody>
          <a:bodyPr>
            <a:normAutofit fontScale="92500" lnSpcReduction="20000"/>
          </a:bodyPr>
          <a:lstStyle/>
          <a:p>
            <a:pPr>
              <a:buNone/>
            </a:pPr>
            <a:r>
              <a:rPr lang="en-US" dirty="0" smtClean="0"/>
              <a:t>People who are exposed to wildlife through nature-based activities will be more passionate toward wildlife and will want to do more (financially, politically, physically) to sustain wildlife.</a:t>
            </a:r>
            <a:endParaRPr lang="en-US" sz="3200" dirty="0" smtClean="0"/>
          </a:p>
        </p:txBody>
      </p:sp>
      <p:cxnSp>
        <p:nvCxnSpPr>
          <p:cNvPr id="5" name="Straight Connector 4"/>
          <p:cNvCxnSpPr/>
          <p:nvPr/>
        </p:nvCxnSpPr>
        <p:spPr>
          <a:xfrm>
            <a:off x="381000" y="12954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76400" y="4191000"/>
            <a:ext cx="1179362" cy="523220"/>
          </a:xfrm>
          <a:prstGeom prst="rect">
            <a:avLst/>
          </a:prstGeom>
          <a:noFill/>
        </p:spPr>
        <p:txBody>
          <a:bodyPr wrap="none" rtlCol="0">
            <a:spAutoFit/>
          </a:bodyPr>
          <a:lstStyle/>
          <a:p>
            <a:r>
              <a:rPr lang="en-US" sz="2800" dirty="0" smtClean="0"/>
              <a:t>People</a:t>
            </a:r>
            <a:endParaRPr lang="en-US" sz="2800" dirty="0"/>
          </a:p>
        </p:txBody>
      </p:sp>
      <p:sp>
        <p:nvSpPr>
          <p:cNvPr id="9" name="TextBox 8"/>
          <p:cNvSpPr txBox="1"/>
          <p:nvPr/>
        </p:nvSpPr>
        <p:spPr>
          <a:xfrm>
            <a:off x="3962400" y="4191000"/>
            <a:ext cx="1297856" cy="523220"/>
          </a:xfrm>
          <a:prstGeom prst="rect">
            <a:avLst/>
          </a:prstGeom>
          <a:noFill/>
        </p:spPr>
        <p:txBody>
          <a:bodyPr wrap="none" rtlCol="0">
            <a:spAutoFit/>
          </a:bodyPr>
          <a:lstStyle/>
          <a:p>
            <a:r>
              <a:rPr lang="en-US" sz="2800" dirty="0" smtClean="0"/>
              <a:t>Wildlife</a:t>
            </a:r>
            <a:endParaRPr lang="en-US" sz="2800" dirty="0"/>
          </a:p>
        </p:txBody>
      </p:sp>
      <p:sp>
        <p:nvSpPr>
          <p:cNvPr id="10" name="TextBox 9"/>
          <p:cNvSpPr txBox="1"/>
          <p:nvPr/>
        </p:nvSpPr>
        <p:spPr>
          <a:xfrm>
            <a:off x="2743200" y="5029200"/>
            <a:ext cx="1521635" cy="523220"/>
          </a:xfrm>
          <a:prstGeom prst="rect">
            <a:avLst/>
          </a:prstGeom>
          <a:noFill/>
        </p:spPr>
        <p:txBody>
          <a:bodyPr wrap="none" rtlCol="0">
            <a:spAutoFit/>
          </a:bodyPr>
          <a:lstStyle/>
          <a:p>
            <a:r>
              <a:rPr lang="en-US" sz="2800" dirty="0" smtClean="0"/>
              <a:t>Exposure</a:t>
            </a:r>
            <a:endParaRPr lang="en-US" sz="2800" dirty="0"/>
          </a:p>
        </p:txBody>
      </p:sp>
      <p:sp>
        <p:nvSpPr>
          <p:cNvPr id="11" name="TextBox 10"/>
          <p:cNvSpPr txBox="1"/>
          <p:nvPr/>
        </p:nvSpPr>
        <p:spPr>
          <a:xfrm>
            <a:off x="3733800" y="5943600"/>
            <a:ext cx="1276632" cy="523220"/>
          </a:xfrm>
          <a:prstGeom prst="rect">
            <a:avLst/>
          </a:prstGeom>
          <a:noFill/>
        </p:spPr>
        <p:txBody>
          <a:bodyPr wrap="none" rtlCol="0">
            <a:spAutoFit/>
          </a:bodyPr>
          <a:lstStyle/>
          <a:p>
            <a:r>
              <a:rPr lang="en-US" sz="2800" dirty="0" smtClean="0"/>
              <a:t>Passion</a:t>
            </a:r>
            <a:endParaRPr lang="en-US" sz="2800" dirty="0"/>
          </a:p>
        </p:txBody>
      </p:sp>
      <p:sp>
        <p:nvSpPr>
          <p:cNvPr id="12" name="TextBox 11"/>
          <p:cNvSpPr txBox="1"/>
          <p:nvPr/>
        </p:nvSpPr>
        <p:spPr>
          <a:xfrm>
            <a:off x="5715000" y="4724400"/>
            <a:ext cx="1816459" cy="1384995"/>
          </a:xfrm>
          <a:prstGeom prst="rect">
            <a:avLst/>
          </a:prstGeom>
          <a:noFill/>
        </p:spPr>
        <p:txBody>
          <a:bodyPr wrap="none" rtlCol="0">
            <a:spAutoFit/>
          </a:bodyPr>
          <a:lstStyle/>
          <a:p>
            <a:r>
              <a:rPr lang="en-US" sz="2800" dirty="0" smtClean="0"/>
              <a:t>Want to do</a:t>
            </a:r>
          </a:p>
          <a:p>
            <a:r>
              <a:rPr lang="en-US" sz="2800" dirty="0" smtClean="0"/>
              <a:t>more for </a:t>
            </a:r>
          </a:p>
          <a:p>
            <a:r>
              <a:rPr lang="en-US" sz="2800" dirty="0" smtClean="0"/>
              <a:t>wildlife</a:t>
            </a:r>
            <a:endParaRPr lang="en-US" sz="2800" dirty="0"/>
          </a:p>
        </p:txBody>
      </p:sp>
      <p:sp>
        <p:nvSpPr>
          <p:cNvPr id="13" name="TextBox 12"/>
          <p:cNvSpPr txBox="1"/>
          <p:nvPr/>
        </p:nvSpPr>
        <p:spPr>
          <a:xfrm>
            <a:off x="2819400" y="3124200"/>
            <a:ext cx="1279196" cy="954107"/>
          </a:xfrm>
          <a:prstGeom prst="rect">
            <a:avLst/>
          </a:prstGeom>
          <a:noFill/>
        </p:spPr>
        <p:txBody>
          <a:bodyPr wrap="none" rtlCol="0">
            <a:spAutoFit/>
          </a:bodyPr>
          <a:lstStyle/>
          <a:p>
            <a:r>
              <a:rPr lang="en-US" sz="2800" dirty="0" smtClean="0">
                <a:solidFill>
                  <a:srgbClr val="FF0000"/>
                </a:solidFill>
              </a:rPr>
              <a:t>Apathy,</a:t>
            </a:r>
          </a:p>
          <a:p>
            <a:r>
              <a:rPr lang="en-US" sz="2800" dirty="0" smtClean="0">
                <a:solidFill>
                  <a:srgbClr val="FF0000"/>
                </a:solidFill>
              </a:rPr>
              <a:t>Greed</a:t>
            </a:r>
            <a:endParaRPr lang="en-US" sz="2800" dirty="0">
              <a:solidFill>
                <a:srgbClr val="FF0000"/>
              </a:solidFill>
            </a:endParaRPr>
          </a:p>
        </p:txBody>
      </p:sp>
      <p:cxnSp>
        <p:nvCxnSpPr>
          <p:cNvPr id="15" name="Straight Arrow Connector 14"/>
          <p:cNvCxnSpPr/>
          <p:nvPr/>
        </p:nvCxnSpPr>
        <p:spPr>
          <a:xfrm>
            <a:off x="2438400" y="4724400"/>
            <a:ext cx="533400" cy="3048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543300" y="4686300"/>
            <a:ext cx="533400" cy="3048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5562600"/>
            <a:ext cx="533400" cy="3048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5105400" y="5791200"/>
            <a:ext cx="457200" cy="4572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9" idx="3"/>
          </p:cNvCxnSpPr>
          <p:nvPr/>
        </p:nvCxnSpPr>
        <p:spPr>
          <a:xfrm rot="10800000">
            <a:off x="5260256" y="4452610"/>
            <a:ext cx="683344" cy="27179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5" name="Plus 24"/>
          <p:cNvSpPr/>
          <p:nvPr/>
        </p:nvSpPr>
        <p:spPr>
          <a:xfrm flipH="1">
            <a:off x="5257800" y="4038600"/>
            <a:ext cx="457200" cy="304800"/>
          </a:xfrm>
          <a:prstGeom prst="mathPlus">
            <a:avLst/>
          </a:prstGeom>
          <a:solidFill>
            <a:srgbClr val="F6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rot="5400000" flipH="1" flipV="1">
            <a:off x="2209800" y="3733800"/>
            <a:ext cx="45720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038600" y="3733800"/>
            <a:ext cx="533400" cy="381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Minus 30"/>
          <p:cNvSpPr/>
          <p:nvPr/>
        </p:nvSpPr>
        <p:spPr>
          <a:xfrm>
            <a:off x="4572000" y="3581400"/>
            <a:ext cx="381000" cy="381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500"/>
                                        <p:tgtEl>
                                          <p:spTgt spid="26"/>
                                        </p:tgtEl>
                                      </p:cBhvr>
                                    </p:animEffect>
                                  </p:childTnLst>
                                </p:cTn>
                              </p:par>
                              <p:par>
                                <p:cTn id="34" presetID="3" presetClass="entr" presetSubtype="1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linds(horizontal)">
                                      <p:cBhvr>
                                        <p:cTn id="36" dur="500"/>
                                        <p:tgtEl>
                                          <p:spTgt spid="2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25"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dirty="0" smtClean="0">
                <a:solidFill>
                  <a:srgbClr val="FFFF00"/>
                </a:solidFill>
              </a:rPr>
              <a:t>Being a hunter means having certain characteristics</a:t>
            </a:r>
            <a:endParaRPr lang="en-US" dirty="0">
              <a:solidFill>
                <a:srgbClr val="FFFF00"/>
              </a:solidFill>
            </a:endParaRPr>
          </a:p>
        </p:txBody>
      </p:sp>
      <p:sp>
        <p:nvSpPr>
          <p:cNvPr id="13315" name="Rectangle 3"/>
          <p:cNvSpPr>
            <a:spLocks noGrp="1" noChangeArrowheads="1"/>
          </p:cNvSpPr>
          <p:nvPr>
            <p:ph type="body" idx="1"/>
          </p:nvPr>
        </p:nvSpPr>
        <p:spPr>
          <a:xfrm>
            <a:off x="457200" y="1600200"/>
            <a:ext cx="8458200" cy="5029200"/>
          </a:xfrm>
        </p:spPr>
        <p:txBody>
          <a:bodyPr/>
          <a:lstStyle/>
          <a:p>
            <a:r>
              <a:rPr lang="en-US" dirty="0"/>
              <a:t>Characteristic attributes are produced through </a:t>
            </a:r>
            <a:r>
              <a:rPr lang="en-US" dirty="0" smtClean="0"/>
              <a:t>specific experiences (i.e., activities </a:t>
            </a:r>
            <a:r>
              <a:rPr lang="en-US" dirty="0"/>
              <a:t>or </a:t>
            </a:r>
            <a:r>
              <a:rPr lang="en-US" dirty="0" smtClean="0"/>
              <a:t>events) </a:t>
            </a:r>
            <a:r>
              <a:rPr lang="en-US" dirty="0"/>
              <a:t>referred to as </a:t>
            </a:r>
            <a:r>
              <a:rPr lang="en-US" i="1" dirty="0"/>
              <a:t>rites of passage</a:t>
            </a:r>
          </a:p>
          <a:p>
            <a:pPr lvl="1"/>
            <a:r>
              <a:rPr lang="en-US" dirty="0"/>
              <a:t>rites of passage differ from rituals</a:t>
            </a:r>
          </a:p>
          <a:p>
            <a:pPr lvl="1"/>
            <a:endParaRPr lang="en-US" dirty="0"/>
          </a:p>
          <a:p>
            <a:pPr lvl="2"/>
            <a:r>
              <a:rPr lang="en-US" dirty="0"/>
              <a:t>ritual: repeated behavior done in a very specific way because of tradition, enjoyment, or for good luck</a:t>
            </a:r>
          </a:p>
          <a:p>
            <a:pPr lvl="2">
              <a:buFontTx/>
              <a:buNone/>
            </a:pPr>
            <a:endParaRPr lang="en-US" dirty="0"/>
          </a:p>
          <a:p>
            <a:pPr lvl="2"/>
            <a:r>
              <a:rPr lang="en-US" dirty="0"/>
              <a:t>rite of passage: behavior that is transformative in nature because it helps “build character” (i.e., characteristic attributes)</a:t>
            </a:r>
          </a:p>
        </p:txBody>
      </p:sp>
      <p:sp>
        <p:nvSpPr>
          <p:cNvPr id="13316" name="Line 4"/>
          <p:cNvSpPr>
            <a:spLocks noChangeShapeType="1"/>
          </p:cNvSpPr>
          <p:nvPr/>
        </p:nvSpPr>
        <p:spPr bwMode="auto">
          <a:xfrm>
            <a:off x="533400" y="1524000"/>
            <a:ext cx="8077200" cy="0"/>
          </a:xfrm>
          <a:prstGeom prst="line">
            <a:avLst/>
          </a:prstGeom>
          <a:noFill/>
          <a:ln w="5715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dirty="0" smtClean="0">
                <a:solidFill>
                  <a:srgbClr val="FFFF00"/>
                </a:solidFill>
              </a:rPr>
              <a:t>What “powers” the </a:t>
            </a:r>
            <a:br>
              <a:rPr lang="en-US" dirty="0" smtClean="0">
                <a:solidFill>
                  <a:srgbClr val="FFFF00"/>
                </a:solidFill>
              </a:rPr>
            </a:br>
            <a:r>
              <a:rPr lang="en-US" dirty="0" smtClean="0">
                <a:solidFill>
                  <a:srgbClr val="FFFF00"/>
                </a:solidFill>
              </a:rPr>
              <a:t>transformative process?</a:t>
            </a:r>
            <a:endParaRPr lang="en-US" dirty="0">
              <a:solidFill>
                <a:srgbClr val="FFFF00"/>
              </a:solidFill>
            </a:endParaRPr>
          </a:p>
        </p:txBody>
      </p:sp>
      <p:sp>
        <p:nvSpPr>
          <p:cNvPr id="15363" name="Rectangle 3"/>
          <p:cNvSpPr>
            <a:spLocks noGrp="1" noChangeArrowheads="1"/>
          </p:cNvSpPr>
          <p:nvPr>
            <p:ph type="body" idx="1"/>
          </p:nvPr>
        </p:nvSpPr>
        <p:spPr>
          <a:xfrm>
            <a:off x="457200" y="1600200"/>
            <a:ext cx="8458200" cy="5029200"/>
          </a:xfrm>
        </p:spPr>
        <p:txBody>
          <a:bodyPr>
            <a:normAutofit lnSpcReduction="10000"/>
          </a:bodyPr>
          <a:lstStyle/>
          <a:p>
            <a:r>
              <a:rPr lang="en-US" dirty="0"/>
              <a:t>Whether any particular event or activity is a rite of passage depends on the definition of a </a:t>
            </a:r>
            <a:r>
              <a:rPr lang="en-US" dirty="0" smtClean="0"/>
              <a:t>hunter </a:t>
            </a:r>
            <a:r>
              <a:rPr lang="en-US" dirty="0"/>
              <a:t>according to culturally important individuals or groups who act as </a:t>
            </a:r>
            <a:r>
              <a:rPr lang="en-US" i="1" dirty="0">
                <a:solidFill>
                  <a:srgbClr val="F6FC10"/>
                </a:solidFill>
              </a:rPr>
              <a:t>sources of productive power</a:t>
            </a:r>
            <a:r>
              <a:rPr lang="en-US" dirty="0"/>
              <a:t>: </a:t>
            </a:r>
          </a:p>
          <a:p>
            <a:pPr lvl="1"/>
            <a:r>
              <a:rPr lang="en-US" dirty="0">
                <a:solidFill>
                  <a:srgbClr val="FF0000"/>
                </a:solidFill>
              </a:rPr>
              <a:t>determine which characteristic attributes are associated with the identity</a:t>
            </a:r>
          </a:p>
          <a:p>
            <a:pPr lvl="1"/>
            <a:r>
              <a:rPr lang="en-US" dirty="0">
                <a:solidFill>
                  <a:srgbClr val="FF0000"/>
                </a:solidFill>
              </a:rPr>
              <a:t>give meaning to rites of passage (make them </a:t>
            </a:r>
            <a:r>
              <a:rPr lang="en-US" dirty="0" smtClean="0">
                <a:solidFill>
                  <a:srgbClr val="FF0000"/>
                </a:solidFill>
              </a:rPr>
              <a:t>transformative; social competence vs. technical competence)</a:t>
            </a:r>
            <a:endParaRPr lang="en-US" dirty="0">
              <a:solidFill>
                <a:srgbClr val="FF0000"/>
              </a:solidFill>
            </a:endParaRPr>
          </a:p>
          <a:p>
            <a:pPr lvl="1"/>
            <a:r>
              <a:rPr lang="en-US" dirty="0">
                <a:solidFill>
                  <a:srgbClr val="FF0000"/>
                </a:solidFill>
              </a:rPr>
              <a:t>facilitate transformative rites of passage</a:t>
            </a:r>
          </a:p>
        </p:txBody>
      </p:sp>
      <p:sp>
        <p:nvSpPr>
          <p:cNvPr id="15364" name="Line 4"/>
          <p:cNvSpPr>
            <a:spLocks noChangeShapeType="1"/>
          </p:cNvSpPr>
          <p:nvPr/>
        </p:nvSpPr>
        <p:spPr bwMode="auto">
          <a:xfrm>
            <a:off x="381000" y="1524000"/>
            <a:ext cx="8077200" cy="0"/>
          </a:xfrm>
          <a:prstGeom prst="line">
            <a:avLst/>
          </a:prstGeom>
          <a:noFill/>
          <a:ln w="5715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dirty="0" smtClean="0">
                <a:solidFill>
                  <a:srgbClr val="FFFF00"/>
                </a:solidFill>
              </a:rPr>
              <a:t>What comes before identity?</a:t>
            </a:r>
            <a:endParaRPr lang="en-US" dirty="0">
              <a:solidFill>
                <a:srgbClr val="FFFF00"/>
              </a:solidFill>
            </a:endParaRPr>
          </a:p>
        </p:txBody>
      </p:sp>
      <p:sp>
        <p:nvSpPr>
          <p:cNvPr id="17411" name="Rectangle 3"/>
          <p:cNvSpPr>
            <a:spLocks noGrp="1" noChangeArrowheads="1"/>
          </p:cNvSpPr>
          <p:nvPr>
            <p:ph type="body" idx="1"/>
          </p:nvPr>
        </p:nvSpPr>
        <p:spPr>
          <a:xfrm>
            <a:off x="304800" y="1600200"/>
            <a:ext cx="8686800" cy="4876800"/>
          </a:xfrm>
        </p:spPr>
        <p:txBody>
          <a:bodyPr/>
          <a:lstStyle/>
          <a:p>
            <a:pPr lvl="1">
              <a:lnSpc>
                <a:spcPct val="90000"/>
              </a:lnSpc>
              <a:buNone/>
            </a:pPr>
            <a:r>
              <a:rPr lang="en-US" dirty="0" smtClean="0"/>
              <a:t>No one is “</a:t>
            </a:r>
            <a:r>
              <a:rPr lang="en-US" dirty="0"/>
              <a:t>born a </a:t>
            </a:r>
            <a:r>
              <a:rPr lang="en-US" dirty="0" smtClean="0"/>
              <a:t>hunter</a:t>
            </a:r>
            <a:r>
              <a:rPr lang="en-US" dirty="0"/>
              <a:t>” </a:t>
            </a:r>
            <a:endParaRPr lang="en-US" dirty="0" smtClean="0"/>
          </a:p>
          <a:p>
            <a:pPr lvl="1">
              <a:lnSpc>
                <a:spcPct val="90000"/>
              </a:lnSpc>
              <a:buNone/>
            </a:pPr>
            <a:endParaRPr lang="en-US" dirty="0" smtClean="0"/>
          </a:p>
          <a:p>
            <a:pPr lvl="1">
              <a:lnSpc>
                <a:spcPct val="90000"/>
              </a:lnSpc>
              <a:buNone/>
            </a:pPr>
            <a:r>
              <a:rPr lang="en-US" dirty="0" smtClean="0"/>
              <a:t>No one is a duck hunter </a:t>
            </a:r>
            <a:r>
              <a:rPr lang="en-US" dirty="0"/>
              <a:t>because they “married a duck</a:t>
            </a:r>
            <a:r>
              <a:rPr lang="en-US" dirty="0" smtClean="0"/>
              <a:t>”</a:t>
            </a:r>
          </a:p>
          <a:p>
            <a:pPr lvl="1">
              <a:lnSpc>
                <a:spcPct val="90000"/>
              </a:lnSpc>
              <a:buNone/>
            </a:pPr>
            <a:endParaRPr lang="en-US" dirty="0" smtClean="0"/>
          </a:p>
          <a:p>
            <a:pPr lvl="1">
              <a:lnSpc>
                <a:spcPct val="90000"/>
              </a:lnSpc>
              <a:buNone/>
            </a:pPr>
            <a:r>
              <a:rPr lang="en-US" dirty="0" smtClean="0"/>
              <a:t>Each hunter starts out as a non-hunter,</a:t>
            </a:r>
          </a:p>
          <a:p>
            <a:pPr lvl="1">
              <a:lnSpc>
                <a:spcPct val="90000"/>
              </a:lnSpc>
              <a:buNone/>
            </a:pPr>
            <a:r>
              <a:rPr lang="en-US" dirty="0" smtClean="0"/>
              <a:t>	transforms to potential hunter,</a:t>
            </a:r>
          </a:p>
          <a:p>
            <a:pPr lvl="1">
              <a:lnSpc>
                <a:spcPct val="90000"/>
              </a:lnSpc>
              <a:buNone/>
            </a:pPr>
            <a:r>
              <a:rPr lang="en-US" dirty="0" smtClean="0"/>
              <a:t>				apprentice hunter,</a:t>
            </a:r>
          </a:p>
          <a:p>
            <a:pPr lvl="1">
              <a:lnSpc>
                <a:spcPct val="90000"/>
              </a:lnSpc>
              <a:buNone/>
            </a:pPr>
            <a:r>
              <a:rPr lang="en-US" dirty="0" smtClean="0"/>
              <a:t>				recruited hunter</a:t>
            </a:r>
          </a:p>
          <a:p>
            <a:pPr lvl="1">
              <a:lnSpc>
                <a:spcPct val="90000"/>
              </a:lnSpc>
              <a:buNone/>
            </a:pPr>
            <a:r>
              <a:rPr lang="en-US" dirty="0" smtClean="0"/>
              <a:t>				retained hunter.</a:t>
            </a:r>
            <a:endParaRPr lang="en-US" sz="3600" dirty="0"/>
          </a:p>
        </p:txBody>
      </p:sp>
      <p:sp>
        <p:nvSpPr>
          <p:cNvPr id="17412" name="Line 4"/>
          <p:cNvSpPr>
            <a:spLocks noChangeShapeType="1"/>
          </p:cNvSpPr>
          <p:nvPr/>
        </p:nvSpPr>
        <p:spPr bwMode="auto">
          <a:xfrm>
            <a:off x="457200" y="1219200"/>
            <a:ext cx="8077200" cy="0"/>
          </a:xfrm>
          <a:prstGeom prst="line">
            <a:avLst/>
          </a:prstGeom>
          <a:noFill/>
          <a:ln w="5715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304800"/>
            <a:ext cx="8229600" cy="1143000"/>
          </a:xfrm>
        </p:spPr>
        <p:txBody>
          <a:bodyPr/>
          <a:lstStyle/>
          <a:p>
            <a:r>
              <a:rPr lang="en-US" sz="4000" b="1">
                <a:solidFill>
                  <a:srgbClr val="FFFF00"/>
                </a:solidFill>
              </a:rPr>
              <a:t>Revealing the Conceptual Model</a:t>
            </a:r>
          </a:p>
        </p:txBody>
      </p:sp>
      <p:sp>
        <p:nvSpPr>
          <p:cNvPr id="27652" name="Line 4"/>
          <p:cNvSpPr>
            <a:spLocks noChangeShapeType="1"/>
          </p:cNvSpPr>
          <p:nvPr/>
        </p:nvSpPr>
        <p:spPr bwMode="auto">
          <a:xfrm>
            <a:off x="457200" y="1295400"/>
            <a:ext cx="8153400" cy="0"/>
          </a:xfrm>
          <a:prstGeom prst="line">
            <a:avLst/>
          </a:prstGeom>
          <a:noFill/>
          <a:ln w="57150">
            <a:solidFill>
              <a:srgbClr val="FFFF00"/>
            </a:solidFill>
            <a:round/>
            <a:headEnd/>
            <a:tailEnd/>
          </a:ln>
          <a:effectLst/>
        </p:spPr>
        <p:txBody>
          <a:bodyPr/>
          <a:lstStyle/>
          <a:p>
            <a:endParaRPr lang="en-US"/>
          </a:p>
        </p:txBody>
      </p:sp>
      <p:sp>
        <p:nvSpPr>
          <p:cNvPr id="27653" name="Text Box 5"/>
          <p:cNvSpPr txBox="1">
            <a:spLocks noChangeArrowheads="1"/>
          </p:cNvSpPr>
          <p:nvPr/>
        </p:nvSpPr>
        <p:spPr bwMode="auto">
          <a:xfrm>
            <a:off x="1447800" y="1981200"/>
            <a:ext cx="1791644" cy="461665"/>
          </a:xfrm>
          <a:prstGeom prst="rect">
            <a:avLst/>
          </a:prstGeom>
          <a:noFill/>
          <a:ln w="9525">
            <a:noFill/>
            <a:miter lim="800000"/>
            <a:headEnd/>
            <a:tailEnd/>
          </a:ln>
          <a:effectLst/>
        </p:spPr>
        <p:txBody>
          <a:bodyPr wrap="none">
            <a:spAutoFit/>
          </a:bodyPr>
          <a:lstStyle/>
          <a:p>
            <a:r>
              <a:rPr lang="en-US" sz="2400" b="1" dirty="0" smtClean="0">
                <a:solidFill>
                  <a:srgbClr val="FFFF00"/>
                </a:solidFill>
              </a:rPr>
              <a:t>Non-hunters</a:t>
            </a:r>
            <a:endParaRPr lang="en-US" sz="2400" b="1" dirty="0">
              <a:solidFill>
                <a:srgbClr val="FFFF00"/>
              </a:solidFill>
            </a:endParaRPr>
          </a:p>
        </p:txBody>
      </p:sp>
      <p:sp>
        <p:nvSpPr>
          <p:cNvPr id="27654" name="Text Box 6"/>
          <p:cNvSpPr txBox="1">
            <a:spLocks noChangeArrowheads="1"/>
          </p:cNvSpPr>
          <p:nvPr/>
        </p:nvSpPr>
        <p:spPr bwMode="auto">
          <a:xfrm>
            <a:off x="1279525" y="4078288"/>
            <a:ext cx="2389180" cy="461665"/>
          </a:xfrm>
          <a:prstGeom prst="rect">
            <a:avLst/>
          </a:prstGeom>
          <a:noFill/>
          <a:ln w="9525">
            <a:noFill/>
            <a:miter lim="800000"/>
            <a:headEnd/>
            <a:tailEnd/>
          </a:ln>
          <a:effectLst/>
        </p:spPr>
        <p:txBody>
          <a:bodyPr wrap="none">
            <a:spAutoFit/>
          </a:bodyPr>
          <a:lstStyle/>
          <a:p>
            <a:r>
              <a:rPr lang="en-US" sz="2400" b="1" dirty="0">
                <a:solidFill>
                  <a:srgbClr val="FFFF00"/>
                </a:solidFill>
              </a:rPr>
              <a:t>Potential </a:t>
            </a:r>
            <a:r>
              <a:rPr lang="en-US" sz="2400" b="1" dirty="0" smtClean="0">
                <a:solidFill>
                  <a:srgbClr val="FFFF00"/>
                </a:solidFill>
              </a:rPr>
              <a:t>hunters</a:t>
            </a:r>
            <a:endParaRPr lang="en-US" sz="2400" b="1" dirty="0">
              <a:solidFill>
                <a:srgbClr val="FFFF00"/>
              </a:solidFill>
            </a:endParaRPr>
          </a:p>
        </p:txBody>
      </p:sp>
      <p:sp>
        <p:nvSpPr>
          <p:cNvPr id="27655" name="Line 7"/>
          <p:cNvSpPr>
            <a:spLocks noChangeShapeType="1"/>
          </p:cNvSpPr>
          <p:nvPr/>
        </p:nvSpPr>
        <p:spPr bwMode="auto">
          <a:xfrm>
            <a:off x="2438400" y="2590800"/>
            <a:ext cx="0" cy="1524000"/>
          </a:xfrm>
          <a:prstGeom prst="line">
            <a:avLst/>
          </a:prstGeom>
          <a:noFill/>
          <a:ln w="57150">
            <a:solidFill>
              <a:schemeClr val="tx1"/>
            </a:solidFill>
            <a:round/>
            <a:headEnd/>
            <a:tailEnd type="triangle" w="med" len="med"/>
          </a:ln>
          <a:effectLst/>
        </p:spPr>
        <p:txBody>
          <a:bodyPr/>
          <a:lstStyle/>
          <a:p>
            <a:endParaRPr lang="en-US"/>
          </a:p>
        </p:txBody>
      </p:sp>
      <p:sp>
        <p:nvSpPr>
          <p:cNvPr id="27656" name="Text Box 8"/>
          <p:cNvSpPr txBox="1">
            <a:spLocks noChangeArrowheads="1"/>
          </p:cNvSpPr>
          <p:nvPr/>
        </p:nvSpPr>
        <p:spPr bwMode="auto">
          <a:xfrm>
            <a:off x="5638800" y="5029200"/>
            <a:ext cx="3200400" cy="1569660"/>
          </a:xfrm>
          <a:prstGeom prst="rect">
            <a:avLst/>
          </a:prstGeom>
          <a:noFill/>
          <a:ln w="9525">
            <a:noFill/>
            <a:miter lim="800000"/>
            <a:headEnd/>
            <a:tailEnd/>
          </a:ln>
          <a:effectLst/>
        </p:spPr>
        <p:txBody>
          <a:bodyPr wrap="square">
            <a:spAutoFit/>
          </a:bodyPr>
          <a:lstStyle/>
          <a:p>
            <a:r>
              <a:rPr lang="en-US" sz="2400" b="1" dirty="0" smtClean="0">
                <a:solidFill>
                  <a:srgbClr val="FFFF00"/>
                </a:solidFill>
              </a:rPr>
              <a:t>Hunting culture, </a:t>
            </a:r>
            <a:endParaRPr lang="en-US" sz="2400" b="1" dirty="0">
              <a:solidFill>
                <a:srgbClr val="FFFF00"/>
              </a:solidFill>
            </a:endParaRPr>
          </a:p>
          <a:p>
            <a:r>
              <a:rPr lang="en-US" sz="2400" b="1" dirty="0" smtClean="0">
                <a:solidFill>
                  <a:srgbClr val="FFFF00"/>
                </a:solidFill>
              </a:rPr>
              <a:t>Including all </a:t>
            </a:r>
            <a:r>
              <a:rPr lang="en-US" sz="2400" b="1" dirty="0">
                <a:solidFill>
                  <a:srgbClr val="FFFF00"/>
                </a:solidFill>
              </a:rPr>
              <a:t>Sources of </a:t>
            </a:r>
            <a:r>
              <a:rPr lang="en-US" sz="2400" b="1" dirty="0" smtClean="0">
                <a:solidFill>
                  <a:srgbClr val="FFFF00"/>
                </a:solidFill>
              </a:rPr>
              <a:t>Productive Power</a:t>
            </a:r>
          </a:p>
          <a:p>
            <a:r>
              <a:rPr lang="en-US" sz="2400" b="1" dirty="0" smtClean="0">
                <a:solidFill>
                  <a:srgbClr val="FFFF00"/>
                </a:solidFill>
              </a:rPr>
              <a:t>[provide social support]</a:t>
            </a:r>
            <a:endParaRPr lang="en-US" sz="2400" b="1" dirty="0">
              <a:solidFill>
                <a:srgbClr val="FFFF00"/>
              </a:solidFill>
            </a:endParaRPr>
          </a:p>
        </p:txBody>
      </p:sp>
      <p:sp>
        <p:nvSpPr>
          <p:cNvPr id="27657" name="Text Box 9"/>
          <p:cNvSpPr txBox="1">
            <a:spLocks noChangeArrowheads="1"/>
          </p:cNvSpPr>
          <p:nvPr/>
        </p:nvSpPr>
        <p:spPr bwMode="auto">
          <a:xfrm>
            <a:off x="4953000" y="2438400"/>
            <a:ext cx="1931170" cy="646331"/>
          </a:xfrm>
          <a:prstGeom prst="rect">
            <a:avLst/>
          </a:prstGeom>
          <a:noFill/>
          <a:ln w="9525">
            <a:noFill/>
            <a:miter lim="800000"/>
            <a:headEnd/>
            <a:tailEnd/>
          </a:ln>
          <a:effectLst/>
        </p:spPr>
        <p:txBody>
          <a:bodyPr wrap="none">
            <a:spAutoFit/>
          </a:bodyPr>
          <a:lstStyle/>
          <a:p>
            <a:r>
              <a:rPr lang="en-US" b="1" dirty="0"/>
              <a:t>Awareness that ID</a:t>
            </a:r>
          </a:p>
          <a:p>
            <a:r>
              <a:rPr lang="en-US" b="1" dirty="0"/>
              <a:t>is possible</a:t>
            </a:r>
          </a:p>
        </p:txBody>
      </p:sp>
      <p:sp>
        <p:nvSpPr>
          <p:cNvPr id="27658" name="Text Box 10"/>
          <p:cNvSpPr txBox="1">
            <a:spLocks noChangeArrowheads="1"/>
          </p:cNvSpPr>
          <p:nvPr/>
        </p:nvSpPr>
        <p:spPr bwMode="auto">
          <a:xfrm>
            <a:off x="5791200" y="3657600"/>
            <a:ext cx="2526204" cy="646331"/>
          </a:xfrm>
          <a:prstGeom prst="rect">
            <a:avLst/>
          </a:prstGeom>
          <a:noFill/>
          <a:ln w="9525">
            <a:noFill/>
            <a:miter lim="800000"/>
            <a:headEnd/>
            <a:tailEnd/>
          </a:ln>
          <a:effectLst/>
        </p:spPr>
        <p:txBody>
          <a:bodyPr wrap="none">
            <a:spAutoFit/>
          </a:bodyPr>
          <a:lstStyle/>
          <a:p>
            <a:r>
              <a:rPr lang="en-US" b="1" dirty="0"/>
              <a:t>Characteristic attributes </a:t>
            </a:r>
          </a:p>
          <a:p>
            <a:r>
              <a:rPr lang="en-US" b="1" dirty="0"/>
              <a:t>communicated to others</a:t>
            </a:r>
          </a:p>
        </p:txBody>
      </p:sp>
      <p:sp>
        <p:nvSpPr>
          <p:cNvPr id="27659" name="Text Box 11"/>
          <p:cNvSpPr txBox="1">
            <a:spLocks noChangeArrowheads="1"/>
          </p:cNvSpPr>
          <p:nvPr/>
        </p:nvSpPr>
        <p:spPr bwMode="auto">
          <a:xfrm>
            <a:off x="1295400" y="3048000"/>
            <a:ext cx="2288127" cy="369332"/>
          </a:xfrm>
          <a:prstGeom prst="rect">
            <a:avLst/>
          </a:prstGeom>
          <a:noFill/>
          <a:ln w="9525">
            <a:noFill/>
            <a:miter lim="800000"/>
            <a:headEnd/>
            <a:tailEnd/>
          </a:ln>
          <a:effectLst/>
        </p:spPr>
        <p:txBody>
          <a:bodyPr wrap="none">
            <a:spAutoFit/>
          </a:bodyPr>
          <a:lstStyle/>
          <a:p>
            <a:r>
              <a:rPr lang="en-US" b="1" dirty="0"/>
              <a:t>becoming    potentials</a:t>
            </a:r>
          </a:p>
        </p:txBody>
      </p:sp>
      <p:sp>
        <p:nvSpPr>
          <p:cNvPr id="27665" name="Line 17"/>
          <p:cNvSpPr>
            <a:spLocks noChangeShapeType="1"/>
          </p:cNvSpPr>
          <p:nvPr/>
        </p:nvSpPr>
        <p:spPr bwMode="auto">
          <a:xfrm flipV="1">
            <a:off x="7086600" y="4419600"/>
            <a:ext cx="0" cy="533400"/>
          </a:xfrm>
          <a:prstGeom prst="line">
            <a:avLst/>
          </a:prstGeom>
          <a:noFill/>
          <a:ln w="57150">
            <a:solidFill>
              <a:schemeClr val="tx1"/>
            </a:solidFill>
            <a:round/>
            <a:headEnd/>
            <a:tailEnd type="triangle" w="med" len="med"/>
          </a:ln>
          <a:effectLst/>
        </p:spPr>
        <p:txBody>
          <a:bodyPr/>
          <a:lstStyle/>
          <a:p>
            <a:endParaRPr lang="en-US"/>
          </a:p>
        </p:txBody>
      </p:sp>
      <p:sp>
        <p:nvSpPr>
          <p:cNvPr id="27666" name="Line 18"/>
          <p:cNvSpPr>
            <a:spLocks noChangeShapeType="1"/>
          </p:cNvSpPr>
          <p:nvPr/>
        </p:nvSpPr>
        <p:spPr bwMode="auto">
          <a:xfrm flipH="1" flipV="1">
            <a:off x="6477000" y="2971800"/>
            <a:ext cx="609600" cy="609600"/>
          </a:xfrm>
          <a:prstGeom prst="line">
            <a:avLst/>
          </a:prstGeom>
          <a:noFill/>
          <a:ln w="57150">
            <a:solidFill>
              <a:schemeClr val="tx1"/>
            </a:solidFill>
            <a:round/>
            <a:headEnd/>
            <a:tailEnd type="triangle" w="med" len="med"/>
          </a:ln>
          <a:effectLst/>
        </p:spPr>
        <p:txBody>
          <a:bodyPr/>
          <a:lstStyle/>
          <a:p>
            <a:endParaRPr lang="en-US"/>
          </a:p>
        </p:txBody>
      </p:sp>
      <p:sp>
        <p:nvSpPr>
          <p:cNvPr id="27667" name="Line 19"/>
          <p:cNvSpPr>
            <a:spLocks noChangeShapeType="1"/>
          </p:cNvSpPr>
          <p:nvPr/>
        </p:nvSpPr>
        <p:spPr bwMode="auto">
          <a:xfrm flipH="1">
            <a:off x="4038600" y="2819400"/>
            <a:ext cx="838200" cy="381000"/>
          </a:xfrm>
          <a:prstGeom prst="line">
            <a:avLst/>
          </a:prstGeom>
          <a:noFill/>
          <a:ln w="5715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304800"/>
            <a:ext cx="8229600" cy="1143000"/>
          </a:xfrm>
        </p:spPr>
        <p:txBody>
          <a:bodyPr/>
          <a:lstStyle/>
          <a:p>
            <a:r>
              <a:rPr lang="en-US" sz="4000" b="1">
                <a:solidFill>
                  <a:srgbClr val="FFFF00"/>
                </a:solidFill>
              </a:rPr>
              <a:t>Revealing the Conceptual Model</a:t>
            </a:r>
          </a:p>
        </p:txBody>
      </p:sp>
      <p:sp>
        <p:nvSpPr>
          <p:cNvPr id="33795" name="Line 3"/>
          <p:cNvSpPr>
            <a:spLocks noChangeShapeType="1"/>
          </p:cNvSpPr>
          <p:nvPr/>
        </p:nvSpPr>
        <p:spPr bwMode="auto">
          <a:xfrm>
            <a:off x="457200" y="1295400"/>
            <a:ext cx="8153400" cy="0"/>
          </a:xfrm>
          <a:prstGeom prst="line">
            <a:avLst/>
          </a:prstGeom>
          <a:noFill/>
          <a:ln w="57150">
            <a:solidFill>
              <a:srgbClr val="FFFF00"/>
            </a:solidFill>
            <a:round/>
            <a:headEnd/>
            <a:tailEnd/>
          </a:ln>
          <a:effectLst/>
        </p:spPr>
        <p:txBody>
          <a:bodyPr/>
          <a:lstStyle/>
          <a:p>
            <a:endParaRPr lang="en-US"/>
          </a:p>
        </p:txBody>
      </p:sp>
      <p:sp>
        <p:nvSpPr>
          <p:cNvPr id="33796" name="Text Box 4"/>
          <p:cNvSpPr txBox="1">
            <a:spLocks noChangeArrowheads="1"/>
          </p:cNvSpPr>
          <p:nvPr/>
        </p:nvSpPr>
        <p:spPr bwMode="auto">
          <a:xfrm>
            <a:off x="914400" y="1524000"/>
            <a:ext cx="1385572" cy="369332"/>
          </a:xfrm>
          <a:prstGeom prst="rect">
            <a:avLst/>
          </a:prstGeom>
          <a:noFill/>
          <a:ln w="9525">
            <a:noFill/>
            <a:miter lim="800000"/>
            <a:headEnd/>
            <a:tailEnd/>
          </a:ln>
          <a:effectLst/>
        </p:spPr>
        <p:txBody>
          <a:bodyPr wrap="none">
            <a:spAutoFit/>
          </a:bodyPr>
          <a:lstStyle/>
          <a:p>
            <a:r>
              <a:rPr lang="en-US" b="1" dirty="0" smtClean="0">
                <a:solidFill>
                  <a:srgbClr val="FFFF00"/>
                </a:solidFill>
              </a:rPr>
              <a:t>Non-hunters</a:t>
            </a:r>
            <a:endParaRPr lang="en-US" b="1" dirty="0">
              <a:solidFill>
                <a:srgbClr val="FFFF00"/>
              </a:solidFill>
            </a:endParaRPr>
          </a:p>
        </p:txBody>
      </p:sp>
      <p:sp>
        <p:nvSpPr>
          <p:cNvPr id="33797" name="Text Box 5"/>
          <p:cNvSpPr txBox="1">
            <a:spLocks noChangeArrowheads="1"/>
          </p:cNvSpPr>
          <p:nvPr/>
        </p:nvSpPr>
        <p:spPr bwMode="auto">
          <a:xfrm>
            <a:off x="609600" y="3276600"/>
            <a:ext cx="1832168" cy="369332"/>
          </a:xfrm>
          <a:prstGeom prst="rect">
            <a:avLst/>
          </a:prstGeom>
          <a:noFill/>
          <a:ln w="9525">
            <a:noFill/>
            <a:miter lim="800000"/>
            <a:headEnd/>
            <a:tailEnd/>
          </a:ln>
          <a:effectLst/>
        </p:spPr>
        <p:txBody>
          <a:bodyPr wrap="none">
            <a:spAutoFit/>
          </a:bodyPr>
          <a:lstStyle/>
          <a:p>
            <a:r>
              <a:rPr lang="en-US" b="1" dirty="0">
                <a:solidFill>
                  <a:srgbClr val="FFFF00"/>
                </a:solidFill>
              </a:rPr>
              <a:t>Potential </a:t>
            </a:r>
            <a:r>
              <a:rPr lang="en-US" b="1" dirty="0" smtClean="0">
                <a:solidFill>
                  <a:srgbClr val="FFFF00"/>
                </a:solidFill>
              </a:rPr>
              <a:t>hunters</a:t>
            </a:r>
            <a:endParaRPr lang="en-US" b="1" dirty="0">
              <a:solidFill>
                <a:srgbClr val="FFFF00"/>
              </a:solidFill>
            </a:endParaRPr>
          </a:p>
        </p:txBody>
      </p:sp>
      <p:sp>
        <p:nvSpPr>
          <p:cNvPr id="33798" name="Line 6"/>
          <p:cNvSpPr>
            <a:spLocks noChangeShapeType="1"/>
          </p:cNvSpPr>
          <p:nvPr/>
        </p:nvSpPr>
        <p:spPr bwMode="auto">
          <a:xfrm>
            <a:off x="1676400" y="2057400"/>
            <a:ext cx="0" cy="1143000"/>
          </a:xfrm>
          <a:prstGeom prst="line">
            <a:avLst/>
          </a:prstGeom>
          <a:noFill/>
          <a:ln w="57150">
            <a:solidFill>
              <a:schemeClr val="tx1"/>
            </a:solidFill>
            <a:round/>
            <a:headEnd/>
            <a:tailEnd type="triangle" w="med" len="med"/>
          </a:ln>
          <a:effectLst/>
        </p:spPr>
        <p:txBody>
          <a:bodyPr/>
          <a:lstStyle/>
          <a:p>
            <a:endParaRPr lang="en-US"/>
          </a:p>
        </p:txBody>
      </p:sp>
      <p:sp>
        <p:nvSpPr>
          <p:cNvPr id="33799" name="Text Box 7"/>
          <p:cNvSpPr txBox="1">
            <a:spLocks noChangeArrowheads="1"/>
          </p:cNvSpPr>
          <p:nvPr/>
        </p:nvSpPr>
        <p:spPr bwMode="auto">
          <a:xfrm>
            <a:off x="6705600" y="5410200"/>
            <a:ext cx="1874552" cy="1200329"/>
          </a:xfrm>
          <a:prstGeom prst="rect">
            <a:avLst/>
          </a:prstGeom>
          <a:noFill/>
          <a:ln w="9525">
            <a:noFill/>
            <a:miter lim="800000"/>
            <a:headEnd/>
            <a:tailEnd/>
          </a:ln>
          <a:effectLst/>
        </p:spPr>
        <p:txBody>
          <a:bodyPr wrap="none">
            <a:spAutoFit/>
          </a:bodyPr>
          <a:lstStyle/>
          <a:p>
            <a:r>
              <a:rPr lang="en-US" b="1" dirty="0" smtClean="0">
                <a:solidFill>
                  <a:srgbClr val="FFFF00"/>
                </a:solidFill>
              </a:rPr>
              <a:t>Hunting culture, </a:t>
            </a:r>
            <a:endParaRPr lang="en-US" b="1" dirty="0">
              <a:solidFill>
                <a:srgbClr val="FFFF00"/>
              </a:solidFill>
            </a:endParaRPr>
          </a:p>
          <a:p>
            <a:r>
              <a:rPr lang="en-US" b="1" dirty="0" smtClean="0">
                <a:solidFill>
                  <a:srgbClr val="FFFF00"/>
                </a:solidFill>
              </a:rPr>
              <a:t>Including all </a:t>
            </a:r>
            <a:endParaRPr lang="en-US" b="1" dirty="0">
              <a:solidFill>
                <a:srgbClr val="FFFF00"/>
              </a:solidFill>
            </a:endParaRPr>
          </a:p>
          <a:p>
            <a:r>
              <a:rPr lang="en-US" b="1" dirty="0" smtClean="0">
                <a:solidFill>
                  <a:srgbClr val="FFFF00"/>
                </a:solidFill>
              </a:rPr>
              <a:t>Sources </a:t>
            </a:r>
            <a:r>
              <a:rPr lang="en-US" b="1" dirty="0">
                <a:solidFill>
                  <a:srgbClr val="FFFF00"/>
                </a:solidFill>
              </a:rPr>
              <a:t>of </a:t>
            </a:r>
          </a:p>
          <a:p>
            <a:r>
              <a:rPr lang="en-US" b="1" dirty="0">
                <a:solidFill>
                  <a:srgbClr val="FFFF00"/>
                </a:solidFill>
              </a:rPr>
              <a:t>Productive Power</a:t>
            </a:r>
          </a:p>
        </p:txBody>
      </p:sp>
      <p:sp>
        <p:nvSpPr>
          <p:cNvPr id="33800" name="Text Box 8"/>
          <p:cNvSpPr txBox="1">
            <a:spLocks noChangeArrowheads="1"/>
          </p:cNvSpPr>
          <p:nvPr/>
        </p:nvSpPr>
        <p:spPr bwMode="auto">
          <a:xfrm>
            <a:off x="4267200" y="1676400"/>
            <a:ext cx="1931170" cy="646331"/>
          </a:xfrm>
          <a:prstGeom prst="rect">
            <a:avLst/>
          </a:prstGeom>
          <a:noFill/>
          <a:ln w="9525">
            <a:noFill/>
            <a:miter lim="800000"/>
            <a:headEnd/>
            <a:tailEnd/>
          </a:ln>
          <a:effectLst/>
        </p:spPr>
        <p:txBody>
          <a:bodyPr wrap="none">
            <a:spAutoFit/>
          </a:bodyPr>
          <a:lstStyle/>
          <a:p>
            <a:r>
              <a:rPr lang="en-US" b="1" dirty="0"/>
              <a:t>Awareness that ID</a:t>
            </a:r>
          </a:p>
          <a:p>
            <a:r>
              <a:rPr lang="en-US" b="1" dirty="0"/>
              <a:t>is possible</a:t>
            </a:r>
          </a:p>
        </p:txBody>
      </p:sp>
      <p:sp>
        <p:nvSpPr>
          <p:cNvPr id="33801" name="Text Box 9"/>
          <p:cNvSpPr txBox="1">
            <a:spLocks noChangeArrowheads="1"/>
          </p:cNvSpPr>
          <p:nvPr/>
        </p:nvSpPr>
        <p:spPr bwMode="auto">
          <a:xfrm>
            <a:off x="5867400" y="2514600"/>
            <a:ext cx="2526204" cy="646331"/>
          </a:xfrm>
          <a:prstGeom prst="rect">
            <a:avLst/>
          </a:prstGeom>
          <a:noFill/>
          <a:ln w="9525">
            <a:noFill/>
            <a:miter lim="800000"/>
            <a:headEnd/>
            <a:tailEnd/>
          </a:ln>
          <a:effectLst/>
        </p:spPr>
        <p:txBody>
          <a:bodyPr wrap="none">
            <a:spAutoFit/>
          </a:bodyPr>
          <a:lstStyle/>
          <a:p>
            <a:r>
              <a:rPr lang="en-US" b="1" dirty="0"/>
              <a:t>Characteristic attributes </a:t>
            </a:r>
          </a:p>
          <a:p>
            <a:r>
              <a:rPr lang="en-US" b="1" dirty="0"/>
              <a:t>communicated to others</a:t>
            </a:r>
          </a:p>
        </p:txBody>
      </p:sp>
      <p:sp>
        <p:nvSpPr>
          <p:cNvPr id="33802" name="Text Box 10"/>
          <p:cNvSpPr txBox="1">
            <a:spLocks noChangeArrowheads="1"/>
          </p:cNvSpPr>
          <p:nvPr/>
        </p:nvSpPr>
        <p:spPr bwMode="auto">
          <a:xfrm>
            <a:off x="533400" y="2438400"/>
            <a:ext cx="2288127" cy="369332"/>
          </a:xfrm>
          <a:prstGeom prst="rect">
            <a:avLst/>
          </a:prstGeom>
          <a:noFill/>
          <a:ln w="9525">
            <a:noFill/>
            <a:miter lim="800000"/>
            <a:headEnd/>
            <a:tailEnd/>
          </a:ln>
          <a:effectLst/>
        </p:spPr>
        <p:txBody>
          <a:bodyPr wrap="none">
            <a:spAutoFit/>
          </a:bodyPr>
          <a:lstStyle/>
          <a:p>
            <a:r>
              <a:rPr lang="en-US" b="1" dirty="0"/>
              <a:t>becoming    potentials</a:t>
            </a:r>
          </a:p>
        </p:txBody>
      </p:sp>
      <p:sp>
        <p:nvSpPr>
          <p:cNvPr id="33803" name="Line 11"/>
          <p:cNvSpPr>
            <a:spLocks noChangeShapeType="1"/>
          </p:cNvSpPr>
          <p:nvPr/>
        </p:nvSpPr>
        <p:spPr bwMode="auto">
          <a:xfrm flipH="1" flipV="1">
            <a:off x="7848600" y="3276600"/>
            <a:ext cx="381000" cy="2057400"/>
          </a:xfrm>
          <a:prstGeom prst="line">
            <a:avLst/>
          </a:prstGeom>
          <a:noFill/>
          <a:ln w="57150">
            <a:solidFill>
              <a:schemeClr val="tx1"/>
            </a:solidFill>
            <a:round/>
            <a:headEnd/>
            <a:tailEnd type="triangle" w="med" len="med"/>
          </a:ln>
          <a:effectLst/>
        </p:spPr>
        <p:txBody>
          <a:bodyPr/>
          <a:lstStyle/>
          <a:p>
            <a:endParaRPr lang="en-US"/>
          </a:p>
        </p:txBody>
      </p:sp>
      <p:sp>
        <p:nvSpPr>
          <p:cNvPr id="33804" name="Line 12"/>
          <p:cNvSpPr>
            <a:spLocks noChangeShapeType="1"/>
          </p:cNvSpPr>
          <p:nvPr/>
        </p:nvSpPr>
        <p:spPr bwMode="auto">
          <a:xfrm flipH="1" flipV="1">
            <a:off x="6400800" y="2057400"/>
            <a:ext cx="457200" cy="381000"/>
          </a:xfrm>
          <a:prstGeom prst="line">
            <a:avLst/>
          </a:prstGeom>
          <a:noFill/>
          <a:ln w="57150">
            <a:solidFill>
              <a:schemeClr val="tx1"/>
            </a:solidFill>
            <a:round/>
            <a:headEnd/>
            <a:tailEnd type="triangle" w="med" len="med"/>
          </a:ln>
          <a:effectLst/>
        </p:spPr>
        <p:txBody>
          <a:bodyPr/>
          <a:lstStyle/>
          <a:p>
            <a:endParaRPr lang="en-US"/>
          </a:p>
        </p:txBody>
      </p:sp>
      <p:sp>
        <p:nvSpPr>
          <p:cNvPr id="33805" name="Line 13"/>
          <p:cNvSpPr>
            <a:spLocks noChangeShapeType="1"/>
          </p:cNvSpPr>
          <p:nvPr/>
        </p:nvSpPr>
        <p:spPr bwMode="auto">
          <a:xfrm flipH="1">
            <a:off x="3276600" y="2133600"/>
            <a:ext cx="838200" cy="381000"/>
          </a:xfrm>
          <a:prstGeom prst="line">
            <a:avLst/>
          </a:prstGeom>
          <a:noFill/>
          <a:ln w="57150">
            <a:solidFill>
              <a:schemeClr val="tx1"/>
            </a:solidFill>
            <a:round/>
            <a:headEnd/>
            <a:tailEnd type="triangle" w="med" len="med"/>
          </a:ln>
          <a:effectLst/>
        </p:spPr>
        <p:txBody>
          <a:bodyPr/>
          <a:lstStyle/>
          <a:p>
            <a:endParaRPr lang="en-US"/>
          </a:p>
        </p:txBody>
      </p:sp>
      <p:sp>
        <p:nvSpPr>
          <p:cNvPr id="33806" name="Text Box 14"/>
          <p:cNvSpPr txBox="1">
            <a:spLocks noChangeArrowheads="1"/>
          </p:cNvSpPr>
          <p:nvPr/>
        </p:nvSpPr>
        <p:spPr bwMode="auto">
          <a:xfrm>
            <a:off x="609600" y="5867400"/>
            <a:ext cx="2112694" cy="369332"/>
          </a:xfrm>
          <a:prstGeom prst="rect">
            <a:avLst/>
          </a:prstGeom>
          <a:noFill/>
          <a:ln w="9525">
            <a:noFill/>
            <a:miter lim="800000"/>
            <a:headEnd/>
            <a:tailEnd/>
          </a:ln>
          <a:effectLst/>
        </p:spPr>
        <p:txBody>
          <a:bodyPr wrap="none">
            <a:spAutoFit/>
          </a:bodyPr>
          <a:lstStyle/>
          <a:p>
            <a:r>
              <a:rPr lang="en-US" b="1" dirty="0" smtClean="0">
                <a:solidFill>
                  <a:srgbClr val="FFFF00"/>
                </a:solidFill>
              </a:rPr>
              <a:t>Hunting apprentices</a:t>
            </a:r>
            <a:endParaRPr lang="en-US" b="1" dirty="0">
              <a:solidFill>
                <a:srgbClr val="FFFF00"/>
              </a:solidFill>
            </a:endParaRPr>
          </a:p>
        </p:txBody>
      </p:sp>
      <p:sp>
        <p:nvSpPr>
          <p:cNvPr id="33807" name="Line 15"/>
          <p:cNvSpPr>
            <a:spLocks noChangeShapeType="1"/>
          </p:cNvSpPr>
          <p:nvPr/>
        </p:nvSpPr>
        <p:spPr bwMode="auto">
          <a:xfrm>
            <a:off x="1600200" y="3886200"/>
            <a:ext cx="0" cy="1752600"/>
          </a:xfrm>
          <a:prstGeom prst="line">
            <a:avLst/>
          </a:prstGeom>
          <a:noFill/>
          <a:ln w="57150">
            <a:solidFill>
              <a:schemeClr val="tx1"/>
            </a:solidFill>
            <a:round/>
            <a:headEnd/>
            <a:tailEnd type="triangle" w="med" len="med"/>
          </a:ln>
          <a:effectLst/>
        </p:spPr>
        <p:txBody>
          <a:bodyPr/>
          <a:lstStyle/>
          <a:p>
            <a:endParaRPr lang="en-US"/>
          </a:p>
        </p:txBody>
      </p:sp>
      <p:sp>
        <p:nvSpPr>
          <p:cNvPr id="33808" name="Text Box 16"/>
          <p:cNvSpPr txBox="1">
            <a:spLocks noChangeArrowheads="1"/>
          </p:cNvSpPr>
          <p:nvPr/>
        </p:nvSpPr>
        <p:spPr bwMode="auto">
          <a:xfrm>
            <a:off x="457200" y="4648200"/>
            <a:ext cx="2445478" cy="369332"/>
          </a:xfrm>
          <a:prstGeom prst="rect">
            <a:avLst/>
          </a:prstGeom>
          <a:noFill/>
          <a:ln w="9525">
            <a:noFill/>
            <a:miter lim="800000"/>
            <a:headEnd/>
            <a:tailEnd/>
          </a:ln>
          <a:effectLst/>
        </p:spPr>
        <p:txBody>
          <a:bodyPr wrap="none">
            <a:spAutoFit/>
          </a:bodyPr>
          <a:lstStyle/>
          <a:p>
            <a:r>
              <a:rPr lang="en-US" b="1" dirty="0"/>
              <a:t>becoming    apprentices</a:t>
            </a:r>
          </a:p>
        </p:txBody>
      </p:sp>
      <p:sp>
        <p:nvSpPr>
          <p:cNvPr id="33809" name="Text Box 17"/>
          <p:cNvSpPr txBox="1">
            <a:spLocks noChangeArrowheads="1"/>
          </p:cNvSpPr>
          <p:nvPr/>
        </p:nvSpPr>
        <p:spPr bwMode="auto">
          <a:xfrm>
            <a:off x="3886200" y="3200400"/>
            <a:ext cx="1323696" cy="646331"/>
          </a:xfrm>
          <a:prstGeom prst="rect">
            <a:avLst/>
          </a:prstGeom>
          <a:noFill/>
          <a:ln w="9525">
            <a:noFill/>
            <a:miter lim="800000"/>
            <a:headEnd/>
            <a:tailEnd/>
          </a:ln>
          <a:effectLst/>
        </p:spPr>
        <p:txBody>
          <a:bodyPr wrap="none">
            <a:spAutoFit/>
          </a:bodyPr>
          <a:lstStyle/>
          <a:p>
            <a:r>
              <a:rPr lang="en-US" b="1" dirty="0"/>
              <a:t>Personal </a:t>
            </a:r>
          </a:p>
          <a:p>
            <a:r>
              <a:rPr lang="en-US" b="1" dirty="0"/>
              <a:t>motivations</a:t>
            </a:r>
          </a:p>
        </p:txBody>
      </p:sp>
      <p:sp>
        <p:nvSpPr>
          <p:cNvPr id="33810" name="Text Box 18"/>
          <p:cNvSpPr txBox="1">
            <a:spLocks noChangeArrowheads="1"/>
          </p:cNvSpPr>
          <p:nvPr/>
        </p:nvSpPr>
        <p:spPr bwMode="auto">
          <a:xfrm>
            <a:off x="3581400" y="5562600"/>
            <a:ext cx="1495859" cy="646331"/>
          </a:xfrm>
          <a:prstGeom prst="rect">
            <a:avLst/>
          </a:prstGeom>
          <a:noFill/>
          <a:ln w="9525">
            <a:noFill/>
            <a:miter lim="800000"/>
            <a:headEnd/>
            <a:tailEnd/>
          </a:ln>
          <a:effectLst/>
        </p:spPr>
        <p:txBody>
          <a:bodyPr wrap="none">
            <a:spAutoFit/>
          </a:bodyPr>
          <a:lstStyle/>
          <a:p>
            <a:r>
              <a:rPr lang="en-US" b="1" dirty="0"/>
              <a:t>Interest in </a:t>
            </a:r>
          </a:p>
          <a:p>
            <a:r>
              <a:rPr lang="en-US" b="1" dirty="0"/>
              <a:t>developing ID</a:t>
            </a:r>
          </a:p>
        </p:txBody>
      </p:sp>
      <p:sp>
        <p:nvSpPr>
          <p:cNvPr id="33811" name="Text Box 19"/>
          <p:cNvSpPr txBox="1">
            <a:spLocks noChangeArrowheads="1"/>
          </p:cNvSpPr>
          <p:nvPr/>
        </p:nvSpPr>
        <p:spPr bwMode="auto">
          <a:xfrm>
            <a:off x="4419600" y="4267200"/>
            <a:ext cx="2911475" cy="915988"/>
          </a:xfrm>
          <a:prstGeom prst="rect">
            <a:avLst/>
          </a:prstGeom>
          <a:noFill/>
          <a:ln w="9525">
            <a:noFill/>
            <a:miter lim="800000"/>
            <a:headEnd/>
            <a:tailEnd/>
          </a:ln>
          <a:effectLst/>
        </p:spPr>
        <p:txBody>
          <a:bodyPr>
            <a:spAutoFit/>
          </a:bodyPr>
          <a:lstStyle/>
          <a:p>
            <a:r>
              <a:rPr lang="en-US" b="1" dirty="0"/>
              <a:t>Consistency between </a:t>
            </a:r>
          </a:p>
          <a:p>
            <a:r>
              <a:rPr lang="en-US" b="1" dirty="0"/>
              <a:t>motivations and </a:t>
            </a:r>
          </a:p>
          <a:p>
            <a:r>
              <a:rPr lang="en-US" b="1" dirty="0"/>
              <a:t>characteristic attributes</a:t>
            </a:r>
          </a:p>
        </p:txBody>
      </p:sp>
      <p:sp>
        <p:nvSpPr>
          <p:cNvPr id="33812" name="Line 20"/>
          <p:cNvSpPr>
            <a:spLocks noChangeShapeType="1"/>
          </p:cNvSpPr>
          <p:nvPr/>
        </p:nvSpPr>
        <p:spPr bwMode="auto">
          <a:xfrm flipV="1">
            <a:off x="2895600" y="3505200"/>
            <a:ext cx="914400" cy="0"/>
          </a:xfrm>
          <a:prstGeom prst="line">
            <a:avLst/>
          </a:prstGeom>
          <a:noFill/>
          <a:ln w="57150">
            <a:solidFill>
              <a:schemeClr val="tx1"/>
            </a:solidFill>
            <a:round/>
            <a:headEnd/>
            <a:tailEnd type="triangle" w="med" len="med"/>
          </a:ln>
          <a:effectLst/>
        </p:spPr>
        <p:txBody>
          <a:bodyPr/>
          <a:lstStyle/>
          <a:p>
            <a:endParaRPr lang="en-US"/>
          </a:p>
        </p:txBody>
      </p:sp>
      <p:sp>
        <p:nvSpPr>
          <p:cNvPr id="33813" name="Line 21"/>
          <p:cNvSpPr>
            <a:spLocks noChangeShapeType="1"/>
          </p:cNvSpPr>
          <p:nvPr/>
        </p:nvSpPr>
        <p:spPr bwMode="auto">
          <a:xfrm>
            <a:off x="5181600" y="3810000"/>
            <a:ext cx="304800" cy="381000"/>
          </a:xfrm>
          <a:prstGeom prst="line">
            <a:avLst/>
          </a:prstGeom>
          <a:noFill/>
          <a:ln w="57150">
            <a:solidFill>
              <a:schemeClr val="tx1"/>
            </a:solidFill>
            <a:round/>
            <a:headEnd/>
            <a:tailEnd type="triangle" w="med" len="med"/>
          </a:ln>
          <a:effectLst/>
        </p:spPr>
        <p:txBody>
          <a:bodyPr/>
          <a:lstStyle/>
          <a:p>
            <a:endParaRPr lang="en-US"/>
          </a:p>
        </p:txBody>
      </p:sp>
      <p:sp>
        <p:nvSpPr>
          <p:cNvPr id="33814" name="Line 22"/>
          <p:cNvSpPr>
            <a:spLocks noChangeShapeType="1"/>
          </p:cNvSpPr>
          <p:nvPr/>
        </p:nvSpPr>
        <p:spPr bwMode="auto">
          <a:xfrm flipH="1">
            <a:off x="5943600" y="3200400"/>
            <a:ext cx="762000" cy="990600"/>
          </a:xfrm>
          <a:prstGeom prst="line">
            <a:avLst/>
          </a:prstGeom>
          <a:noFill/>
          <a:ln w="57150">
            <a:solidFill>
              <a:schemeClr val="tx1"/>
            </a:solidFill>
            <a:round/>
            <a:headEnd/>
            <a:tailEnd type="triangle" w="med" len="med"/>
          </a:ln>
          <a:effectLst/>
        </p:spPr>
        <p:txBody>
          <a:bodyPr/>
          <a:lstStyle/>
          <a:p>
            <a:endParaRPr lang="en-US"/>
          </a:p>
        </p:txBody>
      </p:sp>
      <p:sp>
        <p:nvSpPr>
          <p:cNvPr id="33815" name="Line 23"/>
          <p:cNvSpPr>
            <a:spLocks noChangeShapeType="1"/>
          </p:cNvSpPr>
          <p:nvPr/>
        </p:nvSpPr>
        <p:spPr bwMode="auto">
          <a:xfrm flipH="1">
            <a:off x="5029200" y="5257800"/>
            <a:ext cx="457200" cy="457200"/>
          </a:xfrm>
          <a:prstGeom prst="line">
            <a:avLst/>
          </a:prstGeom>
          <a:noFill/>
          <a:ln w="57150">
            <a:solidFill>
              <a:schemeClr val="tx1"/>
            </a:solidFill>
            <a:round/>
            <a:headEnd/>
            <a:tailEnd type="triangle" w="med" len="med"/>
          </a:ln>
          <a:effectLst/>
        </p:spPr>
        <p:txBody>
          <a:bodyPr/>
          <a:lstStyle/>
          <a:p>
            <a:endParaRPr lang="en-US"/>
          </a:p>
        </p:txBody>
      </p:sp>
      <p:sp>
        <p:nvSpPr>
          <p:cNvPr id="33816" name="Line 24"/>
          <p:cNvSpPr>
            <a:spLocks noChangeShapeType="1"/>
          </p:cNvSpPr>
          <p:nvPr/>
        </p:nvSpPr>
        <p:spPr bwMode="auto">
          <a:xfrm flipH="1" flipV="1">
            <a:off x="3352800" y="5029200"/>
            <a:ext cx="685800" cy="457200"/>
          </a:xfrm>
          <a:prstGeom prst="line">
            <a:avLst/>
          </a:prstGeom>
          <a:noFill/>
          <a:ln w="5715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304800"/>
            <a:ext cx="8229600" cy="1143000"/>
          </a:xfrm>
        </p:spPr>
        <p:txBody>
          <a:bodyPr/>
          <a:lstStyle/>
          <a:p>
            <a:r>
              <a:rPr lang="en-US" sz="4000" b="1">
                <a:solidFill>
                  <a:srgbClr val="FFFF00"/>
                </a:solidFill>
              </a:rPr>
              <a:t>Revealing the Conceptual Model</a:t>
            </a:r>
          </a:p>
        </p:txBody>
      </p:sp>
      <p:sp>
        <p:nvSpPr>
          <p:cNvPr id="33795" name="Line 3"/>
          <p:cNvSpPr>
            <a:spLocks noChangeShapeType="1"/>
          </p:cNvSpPr>
          <p:nvPr/>
        </p:nvSpPr>
        <p:spPr bwMode="auto">
          <a:xfrm>
            <a:off x="457200" y="1295400"/>
            <a:ext cx="8153400" cy="0"/>
          </a:xfrm>
          <a:prstGeom prst="line">
            <a:avLst/>
          </a:prstGeom>
          <a:noFill/>
          <a:ln w="57150">
            <a:solidFill>
              <a:srgbClr val="FFFF00"/>
            </a:solidFill>
            <a:round/>
            <a:headEnd/>
            <a:tailEnd/>
          </a:ln>
          <a:effectLst/>
        </p:spPr>
        <p:txBody>
          <a:bodyPr/>
          <a:lstStyle/>
          <a:p>
            <a:endParaRPr lang="en-US"/>
          </a:p>
        </p:txBody>
      </p:sp>
      <p:sp>
        <p:nvSpPr>
          <p:cNvPr id="33796" name="Text Box 4"/>
          <p:cNvSpPr txBox="1">
            <a:spLocks noChangeArrowheads="1"/>
          </p:cNvSpPr>
          <p:nvPr/>
        </p:nvSpPr>
        <p:spPr bwMode="auto">
          <a:xfrm>
            <a:off x="914400" y="1524000"/>
            <a:ext cx="1385572" cy="369332"/>
          </a:xfrm>
          <a:prstGeom prst="rect">
            <a:avLst/>
          </a:prstGeom>
          <a:noFill/>
          <a:ln w="9525">
            <a:noFill/>
            <a:miter lim="800000"/>
            <a:headEnd/>
            <a:tailEnd/>
          </a:ln>
          <a:effectLst/>
        </p:spPr>
        <p:txBody>
          <a:bodyPr wrap="none">
            <a:spAutoFit/>
          </a:bodyPr>
          <a:lstStyle/>
          <a:p>
            <a:r>
              <a:rPr lang="en-US" b="1" dirty="0" smtClean="0">
                <a:solidFill>
                  <a:srgbClr val="FFFF00"/>
                </a:solidFill>
              </a:rPr>
              <a:t>Non-hunters</a:t>
            </a:r>
            <a:endParaRPr lang="en-US" b="1" dirty="0">
              <a:solidFill>
                <a:srgbClr val="FFFF00"/>
              </a:solidFill>
            </a:endParaRPr>
          </a:p>
        </p:txBody>
      </p:sp>
      <p:sp>
        <p:nvSpPr>
          <p:cNvPr id="33797" name="Text Box 5"/>
          <p:cNvSpPr txBox="1">
            <a:spLocks noChangeArrowheads="1"/>
          </p:cNvSpPr>
          <p:nvPr/>
        </p:nvSpPr>
        <p:spPr bwMode="auto">
          <a:xfrm>
            <a:off x="609600" y="3276600"/>
            <a:ext cx="1832168" cy="369332"/>
          </a:xfrm>
          <a:prstGeom prst="rect">
            <a:avLst/>
          </a:prstGeom>
          <a:noFill/>
          <a:ln w="9525">
            <a:noFill/>
            <a:miter lim="800000"/>
            <a:headEnd/>
            <a:tailEnd/>
          </a:ln>
          <a:effectLst/>
        </p:spPr>
        <p:txBody>
          <a:bodyPr wrap="none">
            <a:spAutoFit/>
          </a:bodyPr>
          <a:lstStyle/>
          <a:p>
            <a:r>
              <a:rPr lang="en-US" b="1" dirty="0">
                <a:solidFill>
                  <a:srgbClr val="FFFF00"/>
                </a:solidFill>
              </a:rPr>
              <a:t>Potential </a:t>
            </a:r>
            <a:r>
              <a:rPr lang="en-US" b="1" dirty="0" smtClean="0">
                <a:solidFill>
                  <a:srgbClr val="FFFF00"/>
                </a:solidFill>
              </a:rPr>
              <a:t>hunters</a:t>
            </a:r>
            <a:endParaRPr lang="en-US" b="1" dirty="0">
              <a:solidFill>
                <a:srgbClr val="FFFF00"/>
              </a:solidFill>
            </a:endParaRPr>
          </a:p>
        </p:txBody>
      </p:sp>
      <p:sp>
        <p:nvSpPr>
          <p:cNvPr id="33798" name="Line 6"/>
          <p:cNvSpPr>
            <a:spLocks noChangeShapeType="1"/>
          </p:cNvSpPr>
          <p:nvPr/>
        </p:nvSpPr>
        <p:spPr bwMode="auto">
          <a:xfrm>
            <a:off x="1676400" y="2057400"/>
            <a:ext cx="0" cy="1143000"/>
          </a:xfrm>
          <a:prstGeom prst="line">
            <a:avLst/>
          </a:prstGeom>
          <a:noFill/>
          <a:ln w="57150">
            <a:solidFill>
              <a:schemeClr val="tx1"/>
            </a:solidFill>
            <a:round/>
            <a:headEnd/>
            <a:tailEnd type="triangle" w="med" len="med"/>
          </a:ln>
          <a:effectLst/>
        </p:spPr>
        <p:txBody>
          <a:bodyPr/>
          <a:lstStyle/>
          <a:p>
            <a:endParaRPr lang="en-US"/>
          </a:p>
        </p:txBody>
      </p:sp>
      <p:sp>
        <p:nvSpPr>
          <p:cNvPr id="33799" name="Text Box 7"/>
          <p:cNvSpPr txBox="1">
            <a:spLocks noChangeArrowheads="1"/>
          </p:cNvSpPr>
          <p:nvPr/>
        </p:nvSpPr>
        <p:spPr bwMode="auto">
          <a:xfrm>
            <a:off x="6705600" y="5410200"/>
            <a:ext cx="1874552" cy="1200329"/>
          </a:xfrm>
          <a:prstGeom prst="rect">
            <a:avLst/>
          </a:prstGeom>
          <a:noFill/>
          <a:ln w="9525">
            <a:noFill/>
            <a:miter lim="800000"/>
            <a:headEnd/>
            <a:tailEnd/>
          </a:ln>
          <a:effectLst/>
        </p:spPr>
        <p:txBody>
          <a:bodyPr wrap="none">
            <a:spAutoFit/>
          </a:bodyPr>
          <a:lstStyle/>
          <a:p>
            <a:r>
              <a:rPr lang="en-US" b="1" dirty="0" smtClean="0">
                <a:solidFill>
                  <a:srgbClr val="FFFF00"/>
                </a:solidFill>
              </a:rPr>
              <a:t>Hunting culture, </a:t>
            </a:r>
            <a:endParaRPr lang="en-US" b="1" dirty="0">
              <a:solidFill>
                <a:srgbClr val="FFFF00"/>
              </a:solidFill>
            </a:endParaRPr>
          </a:p>
          <a:p>
            <a:r>
              <a:rPr lang="en-US" b="1" dirty="0" smtClean="0">
                <a:solidFill>
                  <a:srgbClr val="FFFF00"/>
                </a:solidFill>
              </a:rPr>
              <a:t>Including all </a:t>
            </a:r>
            <a:endParaRPr lang="en-US" b="1" dirty="0">
              <a:solidFill>
                <a:srgbClr val="FFFF00"/>
              </a:solidFill>
            </a:endParaRPr>
          </a:p>
          <a:p>
            <a:r>
              <a:rPr lang="en-US" b="1" dirty="0" smtClean="0">
                <a:solidFill>
                  <a:srgbClr val="FFFF00"/>
                </a:solidFill>
              </a:rPr>
              <a:t>Sources </a:t>
            </a:r>
            <a:r>
              <a:rPr lang="en-US" b="1" dirty="0">
                <a:solidFill>
                  <a:srgbClr val="FFFF00"/>
                </a:solidFill>
              </a:rPr>
              <a:t>of </a:t>
            </a:r>
          </a:p>
          <a:p>
            <a:r>
              <a:rPr lang="en-US" b="1" dirty="0">
                <a:solidFill>
                  <a:srgbClr val="FFFF00"/>
                </a:solidFill>
              </a:rPr>
              <a:t>Productive Power</a:t>
            </a:r>
          </a:p>
        </p:txBody>
      </p:sp>
      <p:sp>
        <p:nvSpPr>
          <p:cNvPr id="33800" name="Text Box 8"/>
          <p:cNvSpPr txBox="1">
            <a:spLocks noChangeArrowheads="1"/>
          </p:cNvSpPr>
          <p:nvPr/>
        </p:nvSpPr>
        <p:spPr bwMode="auto">
          <a:xfrm>
            <a:off x="4267200" y="1676400"/>
            <a:ext cx="1931170" cy="646331"/>
          </a:xfrm>
          <a:prstGeom prst="rect">
            <a:avLst/>
          </a:prstGeom>
          <a:noFill/>
          <a:ln w="9525">
            <a:noFill/>
            <a:miter lim="800000"/>
            <a:headEnd/>
            <a:tailEnd/>
          </a:ln>
          <a:effectLst/>
        </p:spPr>
        <p:txBody>
          <a:bodyPr wrap="none">
            <a:spAutoFit/>
          </a:bodyPr>
          <a:lstStyle/>
          <a:p>
            <a:r>
              <a:rPr lang="en-US" b="1" dirty="0"/>
              <a:t>Awareness that ID</a:t>
            </a:r>
          </a:p>
          <a:p>
            <a:r>
              <a:rPr lang="en-US" b="1" dirty="0"/>
              <a:t>is possible</a:t>
            </a:r>
          </a:p>
        </p:txBody>
      </p:sp>
      <p:sp>
        <p:nvSpPr>
          <p:cNvPr id="33801" name="Text Box 9"/>
          <p:cNvSpPr txBox="1">
            <a:spLocks noChangeArrowheads="1"/>
          </p:cNvSpPr>
          <p:nvPr/>
        </p:nvSpPr>
        <p:spPr bwMode="auto">
          <a:xfrm>
            <a:off x="5867400" y="2514600"/>
            <a:ext cx="2526204" cy="646331"/>
          </a:xfrm>
          <a:prstGeom prst="rect">
            <a:avLst/>
          </a:prstGeom>
          <a:noFill/>
          <a:ln w="9525">
            <a:noFill/>
            <a:miter lim="800000"/>
            <a:headEnd/>
            <a:tailEnd/>
          </a:ln>
          <a:effectLst/>
        </p:spPr>
        <p:txBody>
          <a:bodyPr wrap="none">
            <a:spAutoFit/>
          </a:bodyPr>
          <a:lstStyle/>
          <a:p>
            <a:r>
              <a:rPr lang="en-US" b="1" dirty="0"/>
              <a:t>Characteristic attributes </a:t>
            </a:r>
          </a:p>
          <a:p>
            <a:r>
              <a:rPr lang="en-US" b="1" dirty="0"/>
              <a:t>communicated to others</a:t>
            </a:r>
          </a:p>
        </p:txBody>
      </p:sp>
      <p:sp>
        <p:nvSpPr>
          <p:cNvPr id="33802" name="Text Box 10"/>
          <p:cNvSpPr txBox="1">
            <a:spLocks noChangeArrowheads="1"/>
          </p:cNvSpPr>
          <p:nvPr/>
        </p:nvSpPr>
        <p:spPr bwMode="auto">
          <a:xfrm>
            <a:off x="533400" y="2438400"/>
            <a:ext cx="2288127" cy="369332"/>
          </a:xfrm>
          <a:prstGeom prst="rect">
            <a:avLst/>
          </a:prstGeom>
          <a:noFill/>
          <a:ln w="9525">
            <a:noFill/>
            <a:miter lim="800000"/>
            <a:headEnd/>
            <a:tailEnd/>
          </a:ln>
          <a:effectLst/>
        </p:spPr>
        <p:txBody>
          <a:bodyPr wrap="none">
            <a:spAutoFit/>
          </a:bodyPr>
          <a:lstStyle/>
          <a:p>
            <a:r>
              <a:rPr lang="en-US" b="1" dirty="0"/>
              <a:t>becoming    potentials</a:t>
            </a:r>
          </a:p>
        </p:txBody>
      </p:sp>
      <p:sp>
        <p:nvSpPr>
          <p:cNvPr id="33803" name="Line 11"/>
          <p:cNvSpPr>
            <a:spLocks noChangeShapeType="1"/>
          </p:cNvSpPr>
          <p:nvPr/>
        </p:nvSpPr>
        <p:spPr bwMode="auto">
          <a:xfrm flipH="1" flipV="1">
            <a:off x="7848600" y="3276600"/>
            <a:ext cx="381000" cy="2057400"/>
          </a:xfrm>
          <a:prstGeom prst="line">
            <a:avLst/>
          </a:prstGeom>
          <a:noFill/>
          <a:ln w="57150">
            <a:solidFill>
              <a:schemeClr val="tx1"/>
            </a:solidFill>
            <a:round/>
            <a:headEnd/>
            <a:tailEnd type="triangle" w="med" len="med"/>
          </a:ln>
          <a:effectLst/>
        </p:spPr>
        <p:txBody>
          <a:bodyPr/>
          <a:lstStyle/>
          <a:p>
            <a:endParaRPr lang="en-US"/>
          </a:p>
        </p:txBody>
      </p:sp>
      <p:sp>
        <p:nvSpPr>
          <p:cNvPr id="33804" name="Line 12"/>
          <p:cNvSpPr>
            <a:spLocks noChangeShapeType="1"/>
          </p:cNvSpPr>
          <p:nvPr/>
        </p:nvSpPr>
        <p:spPr bwMode="auto">
          <a:xfrm flipH="1" flipV="1">
            <a:off x="6400800" y="2057400"/>
            <a:ext cx="457200" cy="381000"/>
          </a:xfrm>
          <a:prstGeom prst="line">
            <a:avLst/>
          </a:prstGeom>
          <a:noFill/>
          <a:ln w="57150">
            <a:solidFill>
              <a:schemeClr val="tx1"/>
            </a:solidFill>
            <a:round/>
            <a:headEnd/>
            <a:tailEnd type="triangle" w="med" len="med"/>
          </a:ln>
          <a:effectLst/>
        </p:spPr>
        <p:txBody>
          <a:bodyPr/>
          <a:lstStyle/>
          <a:p>
            <a:endParaRPr lang="en-US"/>
          </a:p>
        </p:txBody>
      </p:sp>
      <p:sp>
        <p:nvSpPr>
          <p:cNvPr id="33805" name="Line 13"/>
          <p:cNvSpPr>
            <a:spLocks noChangeShapeType="1"/>
          </p:cNvSpPr>
          <p:nvPr/>
        </p:nvSpPr>
        <p:spPr bwMode="auto">
          <a:xfrm flipH="1">
            <a:off x="3276600" y="2133600"/>
            <a:ext cx="838200" cy="381000"/>
          </a:xfrm>
          <a:prstGeom prst="line">
            <a:avLst/>
          </a:prstGeom>
          <a:noFill/>
          <a:ln w="57150">
            <a:solidFill>
              <a:schemeClr val="tx1"/>
            </a:solidFill>
            <a:round/>
            <a:headEnd/>
            <a:tailEnd type="triangle" w="med" len="med"/>
          </a:ln>
          <a:effectLst/>
        </p:spPr>
        <p:txBody>
          <a:bodyPr/>
          <a:lstStyle/>
          <a:p>
            <a:endParaRPr lang="en-US"/>
          </a:p>
        </p:txBody>
      </p:sp>
      <p:sp>
        <p:nvSpPr>
          <p:cNvPr id="33806" name="Text Box 14"/>
          <p:cNvSpPr txBox="1">
            <a:spLocks noChangeArrowheads="1"/>
          </p:cNvSpPr>
          <p:nvPr/>
        </p:nvSpPr>
        <p:spPr bwMode="auto">
          <a:xfrm>
            <a:off x="609600" y="5867400"/>
            <a:ext cx="2112694" cy="369332"/>
          </a:xfrm>
          <a:prstGeom prst="rect">
            <a:avLst/>
          </a:prstGeom>
          <a:noFill/>
          <a:ln w="9525">
            <a:noFill/>
            <a:miter lim="800000"/>
            <a:headEnd/>
            <a:tailEnd/>
          </a:ln>
          <a:effectLst/>
        </p:spPr>
        <p:txBody>
          <a:bodyPr wrap="none">
            <a:spAutoFit/>
          </a:bodyPr>
          <a:lstStyle/>
          <a:p>
            <a:r>
              <a:rPr lang="en-US" b="1" dirty="0" smtClean="0">
                <a:solidFill>
                  <a:srgbClr val="FFFF00"/>
                </a:solidFill>
              </a:rPr>
              <a:t>Hunting apprentices</a:t>
            </a:r>
            <a:endParaRPr lang="en-US" b="1" dirty="0">
              <a:solidFill>
                <a:srgbClr val="FFFF00"/>
              </a:solidFill>
            </a:endParaRPr>
          </a:p>
        </p:txBody>
      </p:sp>
      <p:sp>
        <p:nvSpPr>
          <p:cNvPr id="33807" name="Line 15"/>
          <p:cNvSpPr>
            <a:spLocks noChangeShapeType="1"/>
          </p:cNvSpPr>
          <p:nvPr/>
        </p:nvSpPr>
        <p:spPr bwMode="auto">
          <a:xfrm>
            <a:off x="1600200" y="3886200"/>
            <a:ext cx="0" cy="1752600"/>
          </a:xfrm>
          <a:prstGeom prst="line">
            <a:avLst/>
          </a:prstGeom>
          <a:noFill/>
          <a:ln w="57150">
            <a:solidFill>
              <a:schemeClr val="tx1"/>
            </a:solidFill>
            <a:round/>
            <a:headEnd/>
            <a:tailEnd type="triangle" w="med" len="med"/>
          </a:ln>
          <a:effectLst/>
        </p:spPr>
        <p:txBody>
          <a:bodyPr/>
          <a:lstStyle/>
          <a:p>
            <a:endParaRPr lang="en-US"/>
          </a:p>
        </p:txBody>
      </p:sp>
      <p:sp>
        <p:nvSpPr>
          <p:cNvPr id="33808" name="Text Box 16"/>
          <p:cNvSpPr txBox="1">
            <a:spLocks noChangeArrowheads="1"/>
          </p:cNvSpPr>
          <p:nvPr/>
        </p:nvSpPr>
        <p:spPr bwMode="auto">
          <a:xfrm>
            <a:off x="457200" y="4648200"/>
            <a:ext cx="2445478" cy="369332"/>
          </a:xfrm>
          <a:prstGeom prst="rect">
            <a:avLst/>
          </a:prstGeom>
          <a:noFill/>
          <a:ln w="9525">
            <a:noFill/>
            <a:miter lim="800000"/>
            <a:headEnd/>
            <a:tailEnd/>
          </a:ln>
          <a:effectLst/>
        </p:spPr>
        <p:txBody>
          <a:bodyPr wrap="none">
            <a:spAutoFit/>
          </a:bodyPr>
          <a:lstStyle/>
          <a:p>
            <a:r>
              <a:rPr lang="en-US" b="1" dirty="0"/>
              <a:t>becoming    apprentices</a:t>
            </a:r>
          </a:p>
        </p:txBody>
      </p:sp>
      <p:sp>
        <p:nvSpPr>
          <p:cNvPr id="33809" name="Text Box 17"/>
          <p:cNvSpPr txBox="1">
            <a:spLocks noChangeArrowheads="1"/>
          </p:cNvSpPr>
          <p:nvPr/>
        </p:nvSpPr>
        <p:spPr bwMode="auto">
          <a:xfrm>
            <a:off x="3886200" y="3200400"/>
            <a:ext cx="1323696" cy="646331"/>
          </a:xfrm>
          <a:prstGeom prst="rect">
            <a:avLst/>
          </a:prstGeom>
          <a:noFill/>
          <a:ln w="9525">
            <a:noFill/>
            <a:miter lim="800000"/>
            <a:headEnd/>
            <a:tailEnd/>
          </a:ln>
          <a:effectLst/>
        </p:spPr>
        <p:txBody>
          <a:bodyPr wrap="none">
            <a:spAutoFit/>
          </a:bodyPr>
          <a:lstStyle/>
          <a:p>
            <a:r>
              <a:rPr lang="en-US" b="1" dirty="0"/>
              <a:t>Personal </a:t>
            </a:r>
          </a:p>
          <a:p>
            <a:r>
              <a:rPr lang="en-US" b="1" dirty="0"/>
              <a:t>motivations</a:t>
            </a:r>
          </a:p>
        </p:txBody>
      </p:sp>
      <p:sp>
        <p:nvSpPr>
          <p:cNvPr id="33810" name="Text Box 18"/>
          <p:cNvSpPr txBox="1">
            <a:spLocks noChangeArrowheads="1"/>
          </p:cNvSpPr>
          <p:nvPr/>
        </p:nvSpPr>
        <p:spPr bwMode="auto">
          <a:xfrm>
            <a:off x="3581400" y="5562600"/>
            <a:ext cx="1495859" cy="646331"/>
          </a:xfrm>
          <a:prstGeom prst="rect">
            <a:avLst/>
          </a:prstGeom>
          <a:noFill/>
          <a:ln w="9525">
            <a:noFill/>
            <a:miter lim="800000"/>
            <a:headEnd/>
            <a:tailEnd/>
          </a:ln>
          <a:effectLst/>
        </p:spPr>
        <p:txBody>
          <a:bodyPr wrap="none">
            <a:spAutoFit/>
          </a:bodyPr>
          <a:lstStyle/>
          <a:p>
            <a:r>
              <a:rPr lang="en-US" b="1" dirty="0"/>
              <a:t>Interest in </a:t>
            </a:r>
          </a:p>
          <a:p>
            <a:r>
              <a:rPr lang="en-US" b="1" dirty="0"/>
              <a:t>developing ID</a:t>
            </a:r>
          </a:p>
        </p:txBody>
      </p:sp>
      <p:sp>
        <p:nvSpPr>
          <p:cNvPr id="33811" name="Text Box 19"/>
          <p:cNvSpPr txBox="1">
            <a:spLocks noChangeArrowheads="1"/>
          </p:cNvSpPr>
          <p:nvPr/>
        </p:nvSpPr>
        <p:spPr bwMode="auto">
          <a:xfrm>
            <a:off x="4419600" y="4267200"/>
            <a:ext cx="2911475" cy="915988"/>
          </a:xfrm>
          <a:prstGeom prst="rect">
            <a:avLst/>
          </a:prstGeom>
          <a:noFill/>
          <a:ln w="9525">
            <a:noFill/>
            <a:miter lim="800000"/>
            <a:headEnd/>
            <a:tailEnd/>
          </a:ln>
          <a:effectLst/>
        </p:spPr>
        <p:txBody>
          <a:bodyPr>
            <a:spAutoFit/>
          </a:bodyPr>
          <a:lstStyle/>
          <a:p>
            <a:r>
              <a:rPr lang="en-US" b="1" dirty="0"/>
              <a:t>Consistency between </a:t>
            </a:r>
          </a:p>
          <a:p>
            <a:r>
              <a:rPr lang="en-US" b="1" dirty="0"/>
              <a:t>motivations and </a:t>
            </a:r>
          </a:p>
          <a:p>
            <a:r>
              <a:rPr lang="en-US" b="1" dirty="0"/>
              <a:t>characteristic attributes</a:t>
            </a:r>
          </a:p>
        </p:txBody>
      </p:sp>
      <p:sp>
        <p:nvSpPr>
          <p:cNvPr id="33812" name="Line 20"/>
          <p:cNvSpPr>
            <a:spLocks noChangeShapeType="1"/>
          </p:cNvSpPr>
          <p:nvPr/>
        </p:nvSpPr>
        <p:spPr bwMode="auto">
          <a:xfrm flipV="1">
            <a:off x="2895600" y="3505200"/>
            <a:ext cx="914400" cy="0"/>
          </a:xfrm>
          <a:prstGeom prst="line">
            <a:avLst/>
          </a:prstGeom>
          <a:noFill/>
          <a:ln w="57150">
            <a:solidFill>
              <a:schemeClr val="tx1"/>
            </a:solidFill>
            <a:round/>
            <a:headEnd/>
            <a:tailEnd type="triangle" w="med" len="med"/>
          </a:ln>
          <a:effectLst/>
        </p:spPr>
        <p:txBody>
          <a:bodyPr/>
          <a:lstStyle/>
          <a:p>
            <a:endParaRPr lang="en-US"/>
          </a:p>
        </p:txBody>
      </p:sp>
      <p:sp>
        <p:nvSpPr>
          <p:cNvPr id="33813" name="Line 21"/>
          <p:cNvSpPr>
            <a:spLocks noChangeShapeType="1"/>
          </p:cNvSpPr>
          <p:nvPr/>
        </p:nvSpPr>
        <p:spPr bwMode="auto">
          <a:xfrm>
            <a:off x="5181600" y="3810000"/>
            <a:ext cx="304800" cy="381000"/>
          </a:xfrm>
          <a:prstGeom prst="line">
            <a:avLst/>
          </a:prstGeom>
          <a:noFill/>
          <a:ln w="57150">
            <a:solidFill>
              <a:schemeClr val="tx1"/>
            </a:solidFill>
            <a:round/>
            <a:headEnd/>
            <a:tailEnd type="triangle" w="med" len="med"/>
          </a:ln>
          <a:effectLst/>
        </p:spPr>
        <p:txBody>
          <a:bodyPr/>
          <a:lstStyle/>
          <a:p>
            <a:endParaRPr lang="en-US"/>
          </a:p>
        </p:txBody>
      </p:sp>
      <p:sp>
        <p:nvSpPr>
          <p:cNvPr id="33814" name="Line 22"/>
          <p:cNvSpPr>
            <a:spLocks noChangeShapeType="1"/>
          </p:cNvSpPr>
          <p:nvPr/>
        </p:nvSpPr>
        <p:spPr bwMode="auto">
          <a:xfrm flipH="1">
            <a:off x="5943600" y="3200400"/>
            <a:ext cx="762000" cy="990600"/>
          </a:xfrm>
          <a:prstGeom prst="line">
            <a:avLst/>
          </a:prstGeom>
          <a:noFill/>
          <a:ln w="57150">
            <a:solidFill>
              <a:schemeClr val="tx1"/>
            </a:solidFill>
            <a:round/>
            <a:headEnd/>
            <a:tailEnd type="triangle" w="med" len="med"/>
          </a:ln>
          <a:effectLst/>
        </p:spPr>
        <p:txBody>
          <a:bodyPr/>
          <a:lstStyle/>
          <a:p>
            <a:endParaRPr lang="en-US"/>
          </a:p>
        </p:txBody>
      </p:sp>
      <p:sp>
        <p:nvSpPr>
          <p:cNvPr id="33815" name="Line 23"/>
          <p:cNvSpPr>
            <a:spLocks noChangeShapeType="1"/>
          </p:cNvSpPr>
          <p:nvPr/>
        </p:nvSpPr>
        <p:spPr bwMode="auto">
          <a:xfrm flipH="1">
            <a:off x="5029200" y="5257800"/>
            <a:ext cx="457200" cy="457200"/>
          </a:xfrm>
          <a:prstGeom prst="line">
            <a:avLst/>
          </a:prstGeom>
          <a:noFill/>
          <a:ln w="57150">
            <a:solidFill>
              <a:schemeClr val="tx1"/>
            </a:solidFill>
            <a:round/>
            <a:headEnd/>
            <a:tailEnd type="triangle" w="med" len="med"/>
          </a:ln>
          <a:effectLst/>
        </p:spPr>
        <p:txBody>
          <a:bodyPr/>
          <a:lstStyle/>
          <a:p>
            <a:endParaRPr lang="en-US"/>
          </a:p>
        </p:txBody>
      </p:sp>
      <p:sp>
        <p:nvSpPr>
          <p:cNvPr id="33816" name="Line 24"/>
          <p:cNvSpPr>
            <a:spLocks noChangeShapeType="1"/>
          </p:cNvSpPr>
          <p:nvPr/>
        </p:nvSpPr>
        <p:spPr bwMode="auto">
          <a:xfrm flipH="1" flipV="1">
            <a:off x="3352800" y="5029200"/>
            <a:ext cx="685800" cy="457200"/>
          </a:xfrm>
          <a:prstGeom prst="line">
            <a:avLst/>
          </a:prstGeom>
          <a:noFill/>
          <a:ln w="5715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304800"/>
            <a:ext cx="8229600" cy="1143000"/>
          </a:xfrm>
        </p:spPr>
        <p:txBody>
          <a:bodyPr/>
          <a:lstStyle/>
          <a:p>
            <a:r>
              <a:rPr lang="en-US" sz="4000" b="1">
                <a:solidFill>
                  <a:srgbClr val="FFFF00"/>
                </a:solidFill>
              </a:rPr>
              <a:t>Revealing the Conceptual Model</a:t>
            </a:r>
          </a:p>
        </p:txBody>
      </p:sp>
      <p:sp>
        <p:nvSpPr>
          <p:cNvPr id="58371" name="Line 3"/>
          <p:cNvSpPr>
            <a:spLocks noChangeShapeType="1"/>
          </p:cNvSpPr>
          <p:nvPr/>
        </p:nvSpPr>
        <p:spPr bwMode="auto">
          <a:xfrm>
            <a:off x="457200" y="1295400"/>
            <a:ext cx="8153400" cy="0"/>
          </a:xfrm>
          <a:prstGeom prst="line">
            <a:avLst/>
          </a:prstGeom>
          <a:noFill/>
          <a:ln w="57150">
            <a:solidFill>
              <a:srgbClr val="FFFF00"/>
            </a:solidFill>
            <a:round/>
            <a:headEnd/>
            <a:tailEnd/>
          </a:ln>
          <a:effectLst/>
        </p:spPr>
        <p:txBody>
          <a:bodyPr/>
          <a:lstStyle/>
          <a:p>
            <a:endParaRPr lang="en-US"/>
          </a:p>
        </p:txBody>
      </p:sp>
      <p:sp>
        <p:nvSpPr>
          <p:cNvPr id="58372" name="Text Box 4"/>
          <p:cNvSpPr txBox="1">
            <a:spLocks noChangeArrowheads="1"/>
          </p:cNvSpPr>
          <p:nvPr/>
        </p:nvSpPr>
        <p:spPr bwMode="auto">
          <a:xfrm>
            <a:off x="914400" y="1524000"/>
            <a:ext cx="1524000" cy="366713"/>
          </a:xfrm>
          <a:prstGeom prst="rect">
            <a:avLst/>
          </a:prstGeom>
          <a:noFill/>
          <a:ln w="9525">
            <a:noFill/>
            <a:miter lim="800000"/>
            <a:headEnd/>
            <a:tailEnd/>
          </a:ln>
          <a:effectLst/>
        </p:spPr>
        <p:txBody>
          <a:bodyPr wrap="square">
            <a:spAutoFit/>
          </a:bodyPr>
          <a:lstStyle/>
          <a:p>
            <a:r>
              <a:rPr lang="en-US" b="1" dirty="0" smtClean="0">
                <a:solidFill>
                  <a:srgbClr val="FFFF00"/>
                </a:solidFill>
              </a:rPr>
              <a:t>Non-hunters</a:t>
            </a:r>
            <a:endParaRPr lang="en-US" b="1" dirty="0">
              <a:solidFill>
                <a:srgbClr val="FFFF00"/>
              </a:solidFill>
            </a:endParaRPr>
          </a:p>
        </p:txBody>
      </p:sp>
      <p:sp>
        <p:nvSpPr>
          <p:cNvPr id="58373" name="Text Box 5"/>
          <p:cNvSpPr txBox="1">
            <a:spLocks noChangeArrowheads="1"/>
          </p:cNvSpPr>
          <p:nvPr/>
        </p:nvSpPr>
        <p:spPr bwMode="auto">
          <a:xfrm>
            <a:off x="685800" y="2209800"/>
            <a:ext cx="1832168" cy="369332"/>
          </a:xfrm>
          <a:prstGeom prst="rect">
            <a:avLst/>
          </a:prstGeom>
          <a:noFill/>
          <a:ln w="9525">
            <a:noFill/>
            <a:miter lim="800000"/>
            <a:headEnd/>
            <a:tailEnd/>
          </a:ln>
          <a:effectLst/>
        </p:spPr>
        <p:txBody>
          <a:bodyPr wrap="none">
            <a:spAutoFit/>
          </a:bodyPr>
          <a:lstStyle/>
          <a:p>
            <a:r>
              <a:rPr lang="en-US" b="1" dirty="0">
                <a:solidFill>
                  <a:srgbClr val="FFFF00"/>
                </a:solidFill>
              </a:rPr>
              <a:t>Potential </a:t>
            </a:r>
            <a:r>
              <a:rPr lang="en-US" b="1" dirty="0" smtClean="0">
                <a:solidFill>
                  <a:srgbClr val="FFFF00"/>
                </a:solidFill>
              </a:rPr>
              <a:t>hunters</a:t>
            </a:r>
            <a:endParaRPr lang="en-US" b="1" dirty="0">
              <a:solidFill>
                <a:srgbClr val="FFFF00"/>
              </a:solidFill>
            </a:endParaRPr>
          </a:p>
        </p:txBody>
      </p:sp>
      <p:sp>
        <p:nvSpPr>
          <p:cNvPr id="58374" name="Line 6"/>
          <p:cNvSpPr>
            <a:spLocks noChangeShapeType="1"/>
          </p:cNvSpPr>
          <p:nvPr/>
        </p:nvSpPr>
        <p:spPr bwMode="auto">
          <a:xfrm>
            <a:off x="1600200" y="1905000"/>
            <a:ext cx="0" cy="304800"/>
          </a:xfrm>
          <a:prstGeom prst="line">
            <a:avLst/>
          </a:prstGeom>
          <a:noFill/>
          <a:ln w="57150">
            <a:solidFill>
              <a:schemeClr val="tx1"/>
            </a:solidFill>
            <a:round/>
            <a:headEnd/>
            <a:tailEnd type="triangle" w="med" len="med"/>
          </a:ln>
          <a:effectLst/>
        </p:spPr>
        <p:txBody>
          <a:bodyPr/>
          <a:lstStyle/>
          <a:p>
            <a:endParaRPr lang="en-US"/>
          </a:p>
        </p:txBody>
      </p:sp>
      <p:sp>
        <p:nvSpPr>
          <p:cNvPr id="58375" name="Text Box 7"/>
          <p:cNvSpPr txBox="1">
            <a:spLocks noChangeArrowheads="1"/>
          </p:cNvSpPr>
          <p:nvPr/>
        </p:nvSpPr>
        <p:spPr bwMode="auto">
          <a:xfrm>
            <a:off x="6705600" y="5410200"/>
            <a:ext cx="1930272" cy="1200329"/>
          </a:xfrm>
          <a:prstGeom prst="rect">
            <a:avLst/>
          </a:prstGeom>
          <a:noFill/>
          <a:ln w="9525">
            <a:noFill/>
            <a:miter lim="800000"/>
            <a:headEnd/>
            <a:tailEnd/>
          </a:ln>
          <a:effectLst/>
        </p:spPr>
        <p:txBody>
          <a:bodyPr wrap="none">
            <a:spAutoFit/>
          </a:bodyPr>
          <a:lstStyle/>
          <a:p>
            <a:r>
              <a:rPr lang="en-US" b="1" dirty="0" smtClean="0">
                <a:solidFill>
                  <a:srgbClr val="FFFF00"/>
                </a:solidFill>
              </a:rPr>
              <a:t>Hunting culture, </a:t>
            </a:r>
            <a:endParaRPr lang="en-US" b="1" dirty="0">
              <a:solidFill>
                <a:srgbClr val="FFFF00"/>
              </a:solidFill>
            </a:endParaRPr>
          </a:p>
          <a:p>
            <a:r>
              <a:rPr lang="en-US" b="1" dirty="0" smtClean="0">
                <a:solidFill>
                  <a:srgbClr val="FFFF00"/>
                </a:solidFill>
              </a:rPr>
              <a:t>Including all </a:t>
            </a:r>
            <a:endParaRPr lang="en-US" b="1" dirty="0">
              <a:solidFill>
                <a:srgbClr val="FFFF00"/>
              </a:solidFill>
            </a:endParaRPr>
          </a:p>
          <a:p>
            <a:r>
              <a:rPr lang="en-US" b="1" dirty="0" smtClean="0">
                <a:solidFill>
                  <a:srgbClr val="FFFF00"/>
                </a:solidFill>
              </a:rPr>
              <a:t>Sources </a:t>
            </a:r>
            <a:r>
              <a:rPr lang="en-US" b="1" dirty="0">
                <a:solidFill>
                  <a:srgbClr val="FFFF00"/>
                </a:solidFill>
              </a:rPr>
              <a:t>of </a:t>
            </a:r>
          </a:p>
          <a:p>
            <a:r>
              <a:rPr lang="en-US" b="1" dirty="0">
                <a:solidFill>
                  <a:srgbClr val="FFFF00"/>
                </a:solidFill>
              </a:rPr>
              <a:t>Productive Power</a:t>
            </a:r>
          </a:p>
        </p:txBody>
      </p:sp>
      <p:sp>
        <p:nvSpPr>
          <p:cNvPr id="58376" name="Text Box 8"/>
          <p:cNvSpPr txBox="1">
            <a:spLocks noChangeArrowheads="1"/>
          </p:cNvSpPr>
          <p:nvPr/>
        </p:nvSpPr>
        <p:spPr bwMode="auto">
          <a:xfrm>
            <a:off x="5715000" y="1600200"/>
            <a:ext cx="1534907" cy="646331"/>
          </a:xfrm>
          <a:prstGeom prst="rect">
            <a:avLst/>
          </a:prstGeom>
          <a:noFill/>
          <a:ln w="9525">
            <a:noFill/>
            <a:miter lim="800000"/>
            <a:headEnd/>
            <a:tailEnd/>
          </a:ln>
          <a:effectLst/>
        </p:spPr>
        <p:txBody>
          <a:bodyPr wrap="none">
            <a:spAutoFit/>
          </a:bodyPr>
          <a:lstStyle/>
          <a:p>
            <a:r>
              <a:rPr lang="en-US" b="1" dirty="0"/>
              <a:t>Repeatedly </a:t>
            </a:r>
          </a:p>
          <a:p>
            <a:r>
              <a:rPr lang="en-US" b="1" dirty="0"/>
              <a:t>trying hunting</a:t>
            </a:r>
          </a:p>
        </p:txBody>
      </p:sp>
      <p:sp>
        <p:nvSpPr>
          <p:cNvPr id="58377" name="Text Box 9"/>
          <p:cNvSpPr txBox="1">
            <a:spLocks noChangeArrowheads="1"/>
          </p:cNvSpPr>
          <p:nvPr/>
        </p:nvSpPr>
        <p:spPr bwMode="auto">
          <a:xfrm>
            <a:off x="6400800" y="2819400"/>
            <a:ext cx="1364412" cy="923330"/>
          </a:xfrm>
          <a:prstGeom prst="rect">
            <a:avLst/>
          </a:prstGeom>
          <a:noFill/>
          <a:ln w="9525">
            <a:noFill/>
            <a:miter lim="800000"/>
            <a:headEnd/>
            <a:tailEnd/>
          </a:ln>
          <a:effectLst/>
        </p:spPr>
        <p:txBody>
          <a:bodyPr wrap="none">
            <a:spAutoFit/>
          </a:bodyPr>
          <a:lstStyle/>
          <a:p>
            <a:r>
              <a:rPr lang="en-US" b="1" dirty="0"/>
              <a:t>Developing  </a:t>
            </a:r>
          </a:p>
          <a:p>
            <a:r>
              <a:rPr lang="en-US" b="1" dirty="0"/>
              <a:t>technical </a:t>
            </a:r>
          </a:p>
          <a:p>
            <a:r>
              <a:rPr lang="en-US" b="1" dirty="0"/>
              <a:t>competence</a:t>
            </a:r>
          </a:p>
        </p:txBody>
      </p:sp>
      <p:sp>
        <p:nvSpPr>
          <p:cNvPr id="58378" name="Text Box 10"/>
          <p:cNvSpPr txBox="1">
            <a:spLocks noChangeArrowheads="1"/>
          </p:cNvSpPr>
          <p:nvPr/>
        </p:nvSpPr>
        <p:spPr bwMode="auto">
          <a:xfrm>
            <a:off x="609600" y="2895600"/>
            <a:ext cx="2071786" cy="369332"/>
          </a:xfrm>
          <a:prstGeom prst="rect">
            <a:avLst/>
          </a:prstGeom>
          <a:noFill/>
          <a:ln w="9525">
            <a:noFill/>
            <a:miter lim="800000"/>
            <a:headEnd/>
            <a:tailEnd/>
          </a:ln>
          <a:effectLst/>
        </p:spPr>
        <p:txBody>
          <a:bodyPr wrap="none">
            <a:spAutoFit/>
          </a:bodyPr>
          <a:lstStyle/>
          <a:p>
            <a:r>
              <a:rPr lang="en-US" b="1" dirty="0" smtClean="0">
                <a:solidFill>
                  <a:srgbClr val="FFFF00"/>
                </a:solidFill>
              </a:rPr>
              <a:t>Apprentice hunters </a:t>
            </a:r>
            <a:endParaRPr lang="en-US" b="1" dirty="0">
              <a:solidFill>
                <a:srgbClr val="FFFF00"/>
              </a:solidFill>
            </a:endParaRPr>
          </a:p>
        </p:txBody>
      </p:sp>
      <p:sp>
        <p:nvSpPr>
          <p:cNvPr id="58379" name="Line 11"/>
          <p:cNvSpPr>
            <a:spLocks noChangeShapeType="1"/>
          </p:cNvSpPr>
          <p:nvPr/>
        </p:nvSpPr>
        <p:spPr bwMode="auto">
          <a:xfrm>
            <a:off x="1600200" y="2590800"/>
            <a:ext cx="0" cy="304800"/>
          </a:xfrm>
          <a:prstGeom prst="line">
            <a:avLst/>
          </a:prstGeom>
          <a:noFill/>
          <a:ln w="57150">
            <a:solidFill>
              <a:schemeClr val="tx1"/>
            </a:solidFill>
            <a:round/>
            <a:headEnd/>
            <a:tailEnd type="triangle" w="med" len="med"/>
          </a:ln>
          <a:effectLst/>
        </p:spPr>
        <p:txBody>
          <a:bodyPr/>
          <a:lstStyle/>
          <a:p>
            <a:endParaRPr lang="en-US"/>
          </a:p>
        </p:txBody>
      </p:sp>
      <p:sp>
        <p:nvSpPr>
          <p:cNvPr id="58380" name="Text Box 12"/>
          <p:cNvSpPr txBox="1">
            <a:spLocks noChangeArrowheads="1"/>
          </p:cNvSpPr>
          <p:nvPr/>
        </p:nvSpPr>
        <p:spPr bwMode="auto">
          <a:xfrm>
            <a:off x="533400" y="4191000"/>
            <a:ext cx="2053254" cy="369332"/>
          </a:xfrm>
          <a:prstGeom prst="rect">
            <a:avLst/>
          </a:prstGeom>
          <a:noFill/>
          <a:ln w="9525">
            <a:noFill/>
            <a:miter lim="800000"/>
            <a:headEnd/>
            <a:tailEnd/>
          </a:ln>
          <a:effectLst/>
        </p:spPr>
        <p:txBody>
          <a:bodyPr wrap="none">
            <a:spAutoFit/>
          </a:bodyPr>
          <a:lstStyle/>
          <a:p>
            <a:r>
              <a:rPr lang="en-US" b="1" dirty="0"/>
              <a:t>becoming    recruits</a:t>
            </a:r>
          </a:p>
        </p:txBody>
      </p:sp>
      <p:sp>
        <p:nvSpPr>
          <p:cNvPr id="58381" name="Text Box 13"/>
          <p:cNvSpPr txBox="1">
            <a:spLocks noChangeArrowheads="1"/>
          </p:cNvSpPr>
          <p:nvPr/>
        </p:nvSpPr>
        <p:spPr bwMode="auto">
          <a:xfrm>
            <a:off x="5334000" y="4267200"/>
            <a:ext cx="1408591" cy="923330"/>
          </a:xfrm>
          <a:prstGeom prst="rect">
            <a:avLst/>
          </a:prstGeom>
          <a:noFill/>
          <a:ln w="9525">
            <a:noFill/>
            <a:miter lim="800000"/>
            <a:headEnd/>
            <a:tailEnd/>
          </a:ln>
          <a:effectLst/>
        </p:spPr>
        <p:txBody>
          <a:bodyPr wrap="none">
            <a:spAutoFit/>
          </a:bodyPr>
          <a:lstStyle/>
          <a:p>
            <a:r>
              <a:rPr lang="en-US" b="1" dirty="0"/>
              <a:t>Developing </a:t>
            </a:r>
          </a:p>
          <a:p>
            <a:r>
              <a:rPr lang="en-US" b="1" dirty="0"/>
              <a:t>social </a:t>
            </a:r>
          </a:p>
          <a:p>
            <a:r>
              <a:rPr lang="en-US" b="1" dirty="0"/>
              <a:t>competence </a:t>
            </a:r>
          </a:p>
        </p:txBody>
      </p:sp>
      <p:sp>
        <p:nvSpPr>
          <p:cNvPr id="58382" name="Line 14"/>
          <p:cNvSpPr>
            <a:spLocks noChangeShapeType="1"/>
          </p:cNvSpPr>
          <p:nvPr/>
        </p:nvSpPr>
        <p:spPr bwMode="auto">
          <a:xfrm>
            <a:off x="6705600" y="2286000"/>
            <a:ext cx="152400" cy="533400"/>
          </a:xfrm>
          <a:prstGeom prst="line">
            <a:avLst/>
          </a:prstGeom>
          <a:noFill/>
          <a:ln w="57150">
            <a:solidFill>
              <a:schemeClr val="tx1"/>
            </a:solidFill>
            <a:round/>
            <a:headEnd/>
            <a:tailEnd type="triangle" w="med" len="med"/>
          </a:ln>
          <a:effectLst/>
        </p:spPr>
        <p:txBody>
          <a:bodyPr/>
          <a:lstStyle/>
          <a:p>
            <a:endParaRPr lang="en-US"/>
          </a:p>
        </p:txBody>
      </p:sp>
      <p:sp>
        <p:nvSpPr>
          <p:cNvPr id="58383" name="Line 15"/>
          <p:cNvSpPr>
            <a:spLocks noChangeShapeType="1"/>
          </p:cNvSpPr>
          <p:nvPr/>
        </p:nvSpPr>
        <p:spPr bwMode="auto">
          <a:xfrm flipH="1">
            <a:off x="5943600" y="2362200"/>
            <a:ext cx="304800" cy="1828800"/>
          </a:xfrm>
          <a:prstGeom prst="line">
            <a:avLst/>
          </a:prstGeom>
          <a:noFill/>
          <a:ln w="57150">
            <a:solidFill>
              <a:schemeClr val="tx1"/>
            </a:solidFill>
            <a:round/>
            <a:headEnd/>
            <a:tailEnd type="triangle" w="med" len="med"/>
          </a:ln>
          <a:effectLst/>
        </p:spPr>
        <p:txBody>
          <a:bodyPr/>
          <a:lstStyle/>
          <a:p>
            <a:endParaRPr lang="en-US"/>
          </a:p>
        </p:txBody>
      </p:sp>
      <p:sp>
        <p:nvSpPr>
          <p:cNvPr id="58384" name="Text Box 16"/>
          <p:cNvSpPr txBox="1">
            <a:spLocks noChangeArrowheads="1"/>
          </p:cNvSpPr>
          <p:nvPr/>
        </p:nvSpPr>
        <p:spPr bwMode="auto">
          <a:xfrm>
            <a:off x="533400" y="5791200"/>
            <a:ext cx="1872051" cy="369332"/>
          </a:xfrm>
          <a:prstGeom prst="rect">
            <a:avLst/>
          </a:prstGeom>
          <a:noFill/>
          <a:ln w="9525">
            <a:noFill/>
            <a:miter lim="800000"/>
            <a:headEnd/>
            <a:tailEnd/>
          </a:ln>
          <a:effectLst/>
        </p:spPr>
        <p:txBody>
          <a:bodyPr wrap="none">
            <a:spAutoFit/>
          </a:bodyPr>
          <a:lstStyle/>
          <a:p>
            <a:r>
              <a:rPr lang="en-US" b="1" dirty="0">
                <a:solidFill>
                  <a:srgbClr val="FFFF00"/>
                </a:solidFill>
              </a:rPr>
              <a:t>Retained  </a:t>
            </a:r>
            <a:r>
              <a:rPr lang="en-US" b="1" dirty="0" smtClean="0">
                <a:solidFill>
                  <a:srgbClr val="FFFF00"/>
                </a:solidFill>
              </a:rPr>
              <a:t>hunters</a:t>
            </a:r>
            <a:endParaRPr lang="en-US" b="1" dirty="0">
              <a:solidFill>
                <a:srgbClr val="FFFF00"/>
              </a:solidFill>
            </a:endParaRPr>
          </a:p>
        </p:txBody>
      </p:sp>
      <p:sp>
        <p:nvSpPr>
          <p:cNvPr id="58385" name="Line 17"/>
          <p:cNvSpPr>
            <a:spLocks noChangeShapeType="1"/>
          </p:cNvSpPr>
          <p:nvPr/>
        </p:nvSpPr>
        <p:spPr bwMode="auto">
          <a:xfrm>
            <a:off x="1600200" y="5410200"/>
            <a:ext cx="0" cy="381000"/>
          </a:xfrm>
          <a:prstGeom prst="line">
            <a:avLst/>
          </a:prstGeom>
          <a:noFill/>
          <a:ln w="57150">
            <a:solidFill>
              <a:schemeClr val="tx1"/>
            </a:solidFill>
            <a:round/>
            <a:headEnd/>
            <a:tailEnd type="triangle" w="med" len="med"/>
          </a:ln>
          <a:effectLst/>
        </p:spPr>
        <p:txBody>
          <a:bodyPr/>
          <a:lstStyle/>
          <a:p>
            <a:endParaRPr lang="en-US"/>
          </a:p>
        </p:txBody>
      </p:sp>
      <p:sp>
        <p:nvSpPr>
          <p:cNvPr id="58386" name="Line 18"/>
          <p:cNvSpPr>
            <a:spLocks noChangeShapeType="1"/>
          </p:cNvSpPr>
          <p:nvPr/>
        </p:nvSpPr>
        <p:spPr bwMode="auto">
          <a:xfrm flipV="1">
            <a:off x="2743200" y="2133600"/>
            <a:ext cx="2971800" cy="914400"/>
          </a:xfrm>
          <a:prstGeom prst="line">
            <a:avLst/>
          </a:prstGeom>
          <a:noFill/>
          <a:ln w="57150">
            <a:solidFill>
              <a:schemeClr val="tx1"/>
            </a:solidFill>
            <a:round/>
            <a:headEnd/>
            <a:tailEnd type="triangle" w="med" len="med"/>
          </a:ln>
          <a:effectLst/>
        </p:spPr>
        <p:txBody>
          <a:bodyPr/>
          <a:lstStyle/>
          <a:p>
            <a:endParaRPr lang="en-US"/>
          </a:p>
        </p:txBody>
      </p:sp>
      <p:sp>
        <p:nvSpPr>
          <p:cNvPr id="58387" name="Line 19"/>
          <p:cNvSpPr>
            <a:spLocks noChangeShapeType="1"/>
          </p:cNvSpPr>
          <p:nvPr/>
        </p:nvSpPr>
        <p:spPr bwMode="auto">
          <a:xfrm flipH="1" flipV="1">
            <a:off x="7162800" y="3810000"/>
            <a:ext cx="533400" cy="1524000"/>
          </a:xfrm>
          <a:prstGeom prst="line">
            <a:avLst/>
          </a:prstGeom>
          <a:noFill/>
          <a:ln w="57150">
            <a:solidFill>
              <a:schemeClr val="tx1"/>
            </a:solidFill>
            <a:round/>
            <a:headEnd/>
            <a:tailEnd type="triangle" w="med" len="med"/>
          </a:ln>
          <a:effectLst/>
        </p:spPr>
        <p:txBody>
          <a:bodyPr/>
          <a:lstStyle/>
          <a:p>
            <a:endParaRPr lang="en-US"/>
          </a:p>
        </p:txBody>
      </p:sp>
      <p:sp>
        <p:nvSpPr>
          <p:cNvPr id="58388" name="Line 20"/>
          <p:cNvSpPr>
            <a:spLocks noChangeShapeType="1"/>
          </p:cNvSpPr>
          <p:nvPr/>
        </p:nvSpPr>
        <p:spPr bwMode="auto">
          <a:xfrm flipH="1" flipV="1">
            <a:off x="2895600" y="4419600"/>
            <a:ext cx="381000" cy="0"/>
          </a:xfrm>
          <a:prstGeom prst="line">
            <a:avLst/>
          </a:prstGeom>
          <a:noFill/>
          <a:ln w="57150">
            <a:solidFill>
              <a:schemeClr val="tx1"/>
            </a:solidFill>
            <a:round/>
            <a:headEnd/>
            <a:tailEnd type="triangle" w="med" len="med"/>
          </a:ln>
          <a:effectLst/>
        </p:spPr>
        <p:txBody>
          <a:bodyPr/>
          <a:lstStyle/>
          <a:p>
            <a:endParaRPr lang="en-US"/>
          </a:p>
        </p:txBody>
      </p:sp>
      <p:sp>
        <p:nvSpPr>
          <p:cNvPr id="58389" name="Text Box 21"/>
          <p:cNvSpPr txBox="1">
            <a:spLocks noChangeArrowheads="1"/>
          </p:cNvSpPr>
          <p:nvPr/>
        </p:nvSpPr>
        <p:spPr bwMode="auto">
          <a:xfrm>
            <a:off x="533400" y="4953000"/>
            <a:ext cx="1884298" cy="369332"/>
          </a:xfrm>
          <a:prstGeom prst="rect">
            <a:avLst/>
          </a:prstGeom>
          <a:noFill/>
          <a:ln w="9525">
            <a:noFill/>
            <a:miter lim="800000"/>
            <a:headEnd/>
            <a:tailEnd/>
          </a:ln>
          <a:effectLst/>
        </p:spPr>
        <p:txBody>
          <a:bodyPr wrap="none">
            <a:spAutoFit/>
          </a:bodyPr>
          <a:lstStyle/>
          <a:p>
            <a:r>
              <a:rPr lang="en-US" b="1" dirty="0" smtClean="0">
                <a:solidFill>
                  <a:srgbClr val="FFFF00"/>
                </a:solidFill>
              </a:rPr>
              <a:t>Recruited hunters</a:t>
            </a:r>
            <a:endParaRPr lang="en-US" b="1" dirty="0">
              <a:solidFill>
                <a:srgbClr val="FFFF00"/>
              </a:solidFill>
            </a:endParaRPr>
          </a:p>
        </p:txBody>
      </p:sp>
      <p:sp>
        <p:nvSpPr>
          <p:cNvPr id="58390" name="Line 22"/>
          <p:cNvSpPr>
            <a:spLocks noChangeShapeType="1"/>
          </p:cNvSpPr>
          <p:nvPr/>
        </p:nvSpPr>
        <p:spPr bwMode="auto">
          <a:xfrm>
            <a:off x="1600200" y="3276600"/>
            <a:ext cx="0" cy="1676400"/>
          </a:xfrm>
          <a:prstGeom prst="line">
            <a:avLst/>
          </a:prstGeom>
          <a:noFill/>
          <a:ln w="57150">
            <a:solidFill>
              <a:schemeClr val="tx1"/>
            </a:solidFill>
            <a:round/>
            <a:headEnd/>
            <a:tailEnd type="triangle" w="med" len="med"/>
          </a:ln>
          <a:effectLst/>
        </p:spPr>
        <p:txBody>
          <a:bodyPr/>
          <a:lstStyle/>
          <a:p>
            <a:endParaRPr lang="en-US"/>
          </a:p>
        </p:txBody>
      </p:sp>
      <p:sp>
        <p:nvSpPr>
          <p:cNvPr id="58391" name="Line 23"/>
          <p:cNvSpPr>
            <a:spLocks noChangeShapeType="1"/>
          </p:cNvSpPr>
          <p:nvPr/>
        </p:nvSpPr>
        <p:spPr bwMode="auto">
          <a:xfrm flipH="1" flipV="1">
            <a:off x="6858000" y="5105400"/>
            <a:ext cx="457200" cy="228600"/>
          </a:xfrm>
          <a:prstGeom prst="line">
            <a:avLst/>
          </a:prstGeom>
          <a:noFill/>
          <a:ln w="57150">
            <a:solidFill>
              <a:schemeClr val="tx1"/>
            </a:solidFill>
            <a:round/>
            <a:headEnd/>
            <a:tailEnd type="triangle" w="med" len="med"/>
          </a:ln>
          <a:effectLst/>
        </p:spPr>
        <p:txBody>
          <a:bodyPr/>
          <a:lstStyle/>
          <a:p>
            <a:endParaRPr lang="en-US"/>
          </a:p>
        </p:txBody>
      </p:sp>
      <p:sp>
        <p:nvSpPr>
          <p:cNvPr id="58392" name="Line 24"/>
          <p:cNvSpPr>
            <a:spLocks noChangeShapeType="1"/>
          </p:cNvSpPr>
          <p:nvPr/>
        </p:nvSpPr>
        <p:spPr bwMode="auto">
          <a:xfrm flipH="1" flipV="1">
            <a:off x="8077200" y="2819400"/>
            <a:ext cx="457200" cy="2514600"/>
          </a:xfrm>
          <a:prstGeom prst="line">
            <a:avLst/>
          </a:prstGeom>
          <a:noFill/>
          <a:ln w="57150">
            <a:solidFill>
              <a:schemeClr val="tx1"/>
            </a:solidFill>
            <a:round/>
            <a:headEnd/>
            <a:tailEnd/>
          </a:ln>
          <a:effectLst/>
        </p:spPr>
        <p:txBody>
          <a:bodyPr/>
          <a:lstStyle/>
          <a:p>
            <a:endParaRPr lang="en-US"/>
          </a:p>
        </p:txBody>
      </p:sp>
      <p:sp>
        <p:nvSpPr>
          <p:cNvPr id="58395" name="Text Box 27"/>
          <p:cNvSpPr txBox="1">
            <a:spLocks noChangeArrowheads="1"/>
          </p:cNvSpPr>
          <p:nvPr/>
        </p:nvSpPr>
        <p:spPr bwMode="auto">
          <a:xfrm>
            <a:off x="3276600" y="3810000"/>
            <a:ext cx="1456617" cy="923330"/>
          </a:xfrm>
          <a:prstGeom prst="rect">
            <a:avLst/>
          </a:prstGeom>
          <a:noFill/>
          <a:ln w="9525">
            <a:noFill/>
            <a:miter lim="800000"/>
            <a:headEnd/>
            <a:tailEnd/>
          </a:ln>
          <a:effectLst/>
        </p:spPr>
        <p:txBody>
          <a:bodyPr wrap="none">
            <a:spAutoFit/>
          </a:bodyPr>
          <a:lstStyle/>
          <a:p>
            <a:r>
              <a:rPr lang="en-US" b="1" dirty="0"/>
              <a:t>Attaining  </a:t>
            </a:r>
          </a:p>
          <a:p>
            <a:r>
              <a:rPr lang="en-US" b="1" dirty="0"/>
              <a:t>characteristic</a:t>
            </a:r>
          </a:p>
          <a:p>
            <a:r>
              <a:rPr lang="en-US" b="1" dirty="0"/>
              <a:t>attributes </a:t>
            </a:r>
          </a:p>
        </p:txBody>
      </p:sp>
      <p:sp>
        <p:nvSpPr>
          <p:cNvPr id="58396" name="Line 28"/>
          <p:cNvSpPr>
            <a:spLocks noChangeShapeType="1"/>
          </p:cNvSpPr>
          <p:nvPr/>
        </p:nvSpPr>
        <p:spPr bwMode="auto">
          <a:xfrm flipH="1" flipV="1">
            <a:off x="4572000" y="4495800"/>
            <a:ext cx="685800" cy="228600"/>
          </a:xfrm>
          <a:prstGeom prst="line">
            <a:avLst/>
          </a:prstGeom>
          <a:noFill/>
          <a:ln w="57150">
            <a:solidFill>
              <a:schemeClr val="tx1"/>
            </a:solidFill>
            <a:round/>
            <a:headEnd/>
            <a:tailEnd type="triangle" w="med" len="med"/>
          </a:ln>
          <a:effectLst/>
        </p:spPr>
        <p:txBody>
          <a:bodyPr/>
          <a:lstStyle/>
          <a:p>
            <a:endParaRPr lang="en-US"/>
          </a:p>
        </p:txBody>
      </p:sp>
      <p:sp>
        <p:nvSpPr>
          <p:cNvPr id="58397" name="Line 29"/>
          <p:cNvSpPr>
            <a:spLocks noChangeShapeType="1"/>
          </p:cNvSpPr>
          <p:nvPr/>
        </p:nvSpPr>
        <p:spPr bwMode="auto">
          <a:xfrm flipH="1">
            <a:off x="4724400" y="3429000"/>
            <a:ext cx="1676400" cy="609600"/>
          </a:xfrm>
          <a:prstGeom prst="line">
            <a:avLst/>
          </a:prstGeom>
          <a:noFill/>
          <a:ln w="57150">
            <a:solidFill>
              <a:schemeClr val="tx1"/>
            </a:solidFill>
            <a:round/>
            <a:headEnd/>
            <a:tailEnd type="triangle" w="med" len="med"/>
          </a:ln>
          <a:effectLst/>
        </p:spPr>
        <p:txBody>
          <a:bodyPr/>
          <a:lstStyle/>
          <a:p>
            <a:endParaRPr lang="en-US"/>
          </a:p>
        </p:txBody>
      </p:sp>
      <p:sp>
        <p:nvSpPr>
          <p:cNvPr id="58398" name="Line 30"/>
          <p:cNvSpPr>
            <a:spLocks noChangeShapeType="1"/>
          </p:cNvSpPr>
          <p:nvPr/>
        </p:nvSpPr>
        <p:spPr bwMode="auto">
          <a:xfrm flipH="1" flipV="1">
            <a:off x="7467600" y="2286000"/>
            <a:ext cx="609600" cy="533400"/>
          </a:xfrm>
          <a:prstGeom prst="line">
            <a:avLst/>
          </a:prstGeom>
          <a:noFill/>
          <a:ln w="5715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304800"/>
            <a:ext cx="8229600" cy="1143000"/>
          </a:xfrm>
        </p:spPr>
        <p:txBody>
          <a:bodyPr/>
          <a:lstStyle/>
          <a:p>
            <a:r>
              <a:rPr lang="en-US" sz="4000" b="1">
                <a:solidFill>
                  <a:srgbClr val="FFFF00"/>
                </a:solidFill>
              </a:rPr>
              <a:t>Revealing the Conceptual Model</a:t>
            </a:r>
          </a:p>
        </p:txBody>
      </p:sp>
      <p:sp>
        <p:nvSpPr>
          <p:cNvPr id="41987" name="Line 3"/>
          <p:cNvSpPr>
            <a:spLocks noChangeShapeType="1"/>
          </p:cNvSpPr>
          <p:nvPr/>
        </p:nvSpPr>
        <p:spPr bwMode="auto">
          <a:xfrm>
            <a:off x="457200" y="1295400"/>
            <a:ext cx="8153400" cy="0"/>
          </a:xfrm>
          <a:prstGeom prst="line">
            <a:avLst/>
          </a:prstGeom>
          <a:noFill/>
          <a:ln w="57150">
            <a:solidFill>
              <a:srgbClr val="FFFF00"/>
            </a:solidFill>
            <a:round/>
            <a:headEnd/>
            <a:tailEnd/>
          </a:ln>
          <a:effectLst/>
        </p:spPr>
        <p:txBody>
          <a:bodyPr/>
          <a:lstStyle/>
          <a:p>
            <a:endParaRPr lang="en-US"/>
          </a:p>
        </p:txBody>
      </p:sp>
      <p:sp>
        <p:nvSpPr>
          <p:cNvPr id="41988" name="Text Box 4"/>
          <p:cNvSpPr txBox="1">
            <a:spLocks noChangeArrowheads="1"/>
          </p:cNvSpPr>
          <p:nvPr/>
        </p:nvSpPr>
        <p:spPr bwMode="auto">
          <a:xfrm>
            <a:off x="1219200" y="1524000"/>
            <a:ext cx="2209800" cy="366713"/>
          </a:xfrm>
          <a:prstGeom prst="rect">
            <a:avLst/>
          </a:prstGeom>
          <a:noFill/>
          <a:ln w="9525">
            <a:noFill/>
            <a:miter lim="800000"/>
            <a:headEnd/>
            <a:tailEnd/>
          </a:ln>
          <a:effectLst/>
        </p:spPr>
        <p:txBody>
          <a:bodyPr wrap="square">
            <a:spAutoFit/>
          </a:bodyPr>
          <a:lstStyle/>
          <a:p>
            <a:r>
              <a:rPr lang="en-US" b="1" dirty="0" smtClean="0">
                <a:solidFill>
                  <a:srgbClr val="FFFF00"/>
                </a:solidFill>
              </a:rPr>
              <a:t>Non-hunter</a:t>
            </a:r>
            <a:endParaRPr lang="en-US" b="1" dirty="0">
              <a:solidFill>
                <a:srgbClr val="FFFF00"/>
              </a:solidFill>
            </a:endParaRPr>
          </a:p>
        </p:txBody>
      </p:sp>
      <p:sp>
        <p:nvSpPr>
          <p:cNvPr id="41989" name="Text Box 5"/>
          <p:cNvSpPr txBox="1">
            <a:spLocks noChangeArrowheads="1"/>
          </p:cNvSpPr>
          <p:nvPr/>
        </p:nvSpPr>
        <p:spPr bwMode="auto">
          <a:xfrm>
            <a:off x="914400" y="2209800"/>
            <a:ext cx="1743619" cy="369332"/>
          </a:xfrm>
          <a:prstGeom prst="rect">
            <a:avLst/>
          </a:prstGeom>
          <a:noFill/>
          <a:ln w="9525">
            <a:noFill/>
            <a:miter lim="800000"/>
            <a:headEnd/>
            <a:tailEnd/>
          </a:ln>
          <a:effectLst/>
        </p:spPr>
        <p:txBody>
          <a:bodyPr wrap="none">
            <a:spAutoFit/>
          </a:bodyPr>
          <a:lstStyle/>
          <a:p>
            <a:r>
              <a:rPr lang="en-US" b="1" dirty="0">
                <a:solidFill>
                  <a:srgbClr val="FFFF00"/>
                </a:solidFill>
              </a:rPr>
              <a:t>Potential </a:t>
            </a:r>
            <a:r>
              <a:rPr lang="en-US" b="1" dirty="0" smtClean="0">
                <a:solidFill>
                  <a:srgbClr val="FFFF00"/>
                </a:solidFill>
              </a:rPr>
              <a:t>hunter</a:t>
            </a:r>
            <a:endParaRPr lang="en-US" b="1" dirty="0">
              <a:solidFill>
                <a:srgbClr val="FFFF00"/>
              </a:solidFill>
            </a:endParaRPr>
          </a:p>
        </p:txBody>
      </p:sp>
      <p:sp>
        <p:nvSpPr>
          <p:cNvPr id="41990" name="Line 6"/>
          <p:cNvSpPr>
            <a:spLocks noChangeShapeType="1"/>
          </p:cNvSpPr>
          <p:nvPr/>
        </p:nvSpPr>
        <p:spPr bwMode="auto">
          <a:xfrm>
            <a:off x="1828800" y="1905000"/>
            <a:ext cx="0" cy="304800"/>
          </a:xfrm>
          <a:prstGeom prst="line">
            <a:avLst/>
          </a:prstGeom>
          <a:noFill/>
          <a:ln w="57150">
            <a:solidFill>
              <a:schemeClr val="tx1"/>
            </a:solidFill>
            <a:round/>
            <a:headEnd/>
            <a:tailEnd type="triangle" w="med" len="med"/>
          </a:ln>
          <a:effectLst/>
        </p:spPr>
        <p:txBody>
          <a:bodyPr/>
          <a:lstStyle/>
          <a:p>
            <a:endParaRPr lang="en-US"/>
          </a:p>
        </p:txBody>
      </p:sp>
      <p:sp>
        <p:nvSpPr>
          <p:cNvPr id="41991" name="Text Box 7"/>
          <p:cNvSpPr txBox="1">
            <a:spLocks noChangeArrowheads="1"/>
          </p:cNvSpPr>
          <p:nvPr/>
        </p:nvSpPr>
        <p:spPr bwMode="auto">
          <a:xfrm>
            <a:off x="6705600" y="5410200"/>
            <a:ext cx="1874552" cy="1200329"/>
          </a:xfrm>
          <a:prstGeom prst="rect">
            <a:avLst/>
          </a:prstGeom>
          <a:noFill/>
          <a:ln w="9525">
            <a:noFill/>
            <a:miter lim="800000"/>
            <a:headEnd/>
            <a:tailEnd/>
          </a:ln>
          <a:effectLst/>
        </p:spPr>
        <p:txBody>
          <a:bodyPr wrap="none">
            <a:spAutoFit/>
          </a:bodyPr>
          <a:lstStyle/>
          <a:p>
            <a:r>
              <a:rPr lang="en-US" b="1" dirty="0" smtClean="0">
                <a:solidFill>
                  <a:srgbClr val="FFFF00"/>
                </a:solidFill>
              </a:rPr>
              <a:t>Hunting culture</a:t>
            </a:r>
            <a:r>
              <a:rPr lang="en-US" b="1" dirty="0">
                <a:solidFill>
                  <a:srgbClr val="FFFF00"/>
                </a:solidFill>
              </a:rPr>
              <a:t>, </a:t>
            </a:r>
            <a:endParaRPr lang="en-US" b="1" dirty="0" smtClean="0">
              <a:solidFill>
                <a:srgbClr val="FFFF00"/>
              </a:solidFill>
            </a:endParaRPr>
          </a:p>
          <a:p>
            <a:r>
              <a:rPr lang="en-US" b="1" dirty="0" smtClean="0">
                <a:solidFill>
                  <a:srgbClr val="FFFF00"/>
                </a:solidFill>
              </a:rPr>
              <a:t>Including all</a:t>
            </a:r>
            <a:endParaRPr lang="en-US" b="1" dirty="0">
              <a:solidFill>
                <a:srgbClr val="FFFF00"/>
              </a:solidFill>
            </a:endParaRPr>
          </a:p>
          <a:p>
            <a:r>
              <a:rPr lang="en-US" b="1" dirty="0" smtClean="0">
                <a:solidFill>
                  <a:srgbClr val="FFFF00"/>
                </a:solidFill>
              </a:rPr>
              <a:t>Sources </a:t>
            </a:r>
            <a:r>
              <a:rPr lang="en-US" b="1" dirty="0">
                <a:solidFill>
                  <a:srgbClr val="FFFF00"/>
                </a:solidFill>
              </a:rPr>
              <a:t>of </a:t>
            </a:r>
          </a:p>
          <a:p>
            <a:r>
              <a:rPr lang="en-US" b="1" dirty="0">
                <a:solidFill>
                  <a:srgbClr val="FFFF00"/>
                </a:solidFill>
              </a:rPr>
              <a:t>Productive Power</a:t>
            </a:r>
          </a:p>
        </p:txBody>
      </p:sp>
      <p:sp>
        <p:nvSpPr>
          <p:cNvPr id="41992" name="Text Box 8"/>
          <p:cNvSpPr txBox="1">
            <a:spLocks noChangeArrowheads="1"/>
          </p:cNvSpPr>
          <p:nvPr/>
        </p:nvSpPr>
        <p:spPr bwMode="auto">
          <a:xfrm>
            <a:off x="4724400" y="2895600"/>
            <a:ext cx="1902059" cy="646331"/>
          </a:xfrm>
          <a:prstGeom prst="rect">
            <a:avLst/>
          </a:prstGeom>
          <a:noFill/>
          <a:ln w="9525">
            <a:noFill/>
            <a:miter lim="800000"/>
            <a:headEnd/>
            <a:tailEnd/>
          </a:ln>
          <a:effectLst/>
        </p:spPr>
        <p:txBody>
          <a:bodyPr wrap="none">
            <a:spAutoFit/>
          </a:bodyPr>
          <a:lstStyle/>
          <a:p>
            <a:r>
              <a:rPr lang="en-US" b="1" dirty="0"/>
              <a:t>Tolerable levels of</a:t>
            </a:r>
          </a:p>
          <a:p>
            <a:r>
              <a:rPr lang="en-US" b="1" dirty="0"/>
              <a:t>dissatisfaction</a:t>
            </a:r>
          </a:p>
        </p:txBody>
      </p:sp>
      <p:sp>
        <p:nvSpPr>
          <p:cNvPr id="41993" name="Text Box 9"/>
          <p:cNvSpPr txBox="1">
            <a:spLocks noChangeArrowheads="1"/>
          </p:cNvSpPr>
          <p:nvPr/>
        </p:nvSpPr>
        <p:spPr bwMode="auto">
          <a:xfrm>
            <a:off x="4953000" y="4191000"/>
            <a:ext cx="2285434" cy="646331"/>
          </a:xfrm>
          <a:prstGeom prst="rect">
            <a:avLst/>
          </a:prstGeom>
          <a:noFill/>
          <a:ln w="9525">
            <a:noFill/>
            <a:miter lim="800000"/>
            <a:headEnd/>
            <a:tailEnd/>
          </a:ln>
          <a:effectLst/>
        </p:spPr>
        <p:txBody>
          <a:bodyPr wrap="none">
            <a:spAutoFit/>
          </a:bodyPr>
          <a:lstStyle/>
          <a:p>
            <a:r>
              <a:rPr lang="en-US" b="1" dirty="0"/>
              <a:t>Sufficiently desirable  </a:t>
            </a:r>
          </a:p>
          <a:p>
            <a:r>
              <a:rPr lang="en-US" b="1" dirty="0"/>
              <a:t>levels of satisfaction</a:t>
            </a:r>
          </a:p>
        </p:txBody>
      </p:sp>
      <p:sp>
        <p:nvSpPr>
          <p:cNvPr id="41998" name="Text Box 14"/>
          <p:cNvSpPr txBox="1">
            <a:spLocks noChangeArrowheads="1"/>
          </p:cNvSpPr>
          <p:nvPr/>
        </p:nvSpPr>
        <p:spPr bwMode="auto">
          <a:xfrm>
            <a:off x="762000" y="2895600"/>
            <a:ext cx="1983235" cy="369332"/>
          </a:xfrm>
          <a:prstGeom prst="rect">
            <a:avLst/>
          </a:prstGeom>
          <a:noFill/>
          <a:ln w="9525">
            <a:noFill/>
            <a:miter lim="800000"/>
            <a:headEnd/>
            <a:tailEnd/>
          </a:ln>
          <a:effectLst/>
        </p:spPr>
        <p:txBody>
          <a:bodyPr wrap="none">
            <a:spAutoFit/>
          </a:bodyPr>
          <a:lstStyle/>
          <a:p>
            <a:r>
              <a:rPr lang="en-US" b="1" dirty="0" smtClean="0">
                <a:solidFill>
                  <a:srgbClr val="FFFF00"/>
                </a:solidFill>
              </a:rPr>
              <a:t>Apprentice hunter </a:t>
            </a:r>
            <a:endParaRPr lang="en-US" b="1" dirty="0">
              <a:solidFill>
                <a:srgbClr val="FFFF00"/>
              </a:solidFill>
            </a:endParaRPr>
          </a:p>
        </p:txBody>
      </p:sp>
      <p:sp>
        <p:nvSpPr>
          <p:cNvPr id="41999" name="Line 15"/>
          <p:cNvSpPr>
            <a:spLocks noChangeShapeType="1"/>
          </p:cNvSpPr>
          <p:nvPr/>
        </p:nvSpPr>
        <p:spPr bwMode="auto">
          <a:xfrm>
            <a:off x="1828800" y="2590800"/>
            <a:ext cx="0" cy="304800"/>
          </a:xfrm>
          <a:prstGeom prst="line">
            <a:avLst/>
          </a:prstGeom>
          <a:noFill/>
          <a:ln w="57150">
            <a:solidFill>
              <a:schemeClr val="tx1"/>
            </a:solidFill>
            <a:round/>
            <a:headEnd/>
            <a:tailEnd type="triangle" w="med" len="med"/>
          </a:ln>
          <a:effectLst/>
        </p:spPr>
        <p:txBody>
          <a:bodyPr/>
          <a:lstStyle/>
          <a:p>
            <a:endParaRPr lang="en-US"/>
          </a:p>
        </p:txBody>
      </p:sp>
      <p:sp>
        <p:nvSpPr>
          <p:cNvPr id="42000" name="Text Box 16"/>
          <p:cNvSpPr txBox="1">
            <a:spLocks noChangeArrowheads="1"/>
          </p:cNvSpPr>
          <p:nvPr/>
        </p:nvSpPr>
        <p:spPr bwMode="auto">
          <a:xfrm>
            <a:off x="685800" y="4724400"/>
            <a:ext cx="1972656" cy="369332"/>
          </a:xfrm>
          <a:prstGeom prst="rect">
            <a:avLst/>
          </a:prstGeom>
          <a:noFill/>
          <a:ln w="9525">
            <a:noFill/>
            <a:miter lim="800000"/>
            <a:headEnd/>
            <a:tailEnd/>
          </a:ln>
          <a:effectLst/>
        </p:spPr>
        <p:txBody>
          <a:bodyPr wrap="none">
            <a:spAutoFit/>
          </a:bodyPr>
          <a:lstStyle/>
          <a:p>
            <a:r>
              <a:rPr lang="en-US" b="1" dirty="0"/>
              <a:t>retaining    recruits</a:t>
            </a:r>
          </a:p>
        </p:txBody>
      </p:sp>
      <p:sp>
        <p:nvSpPr>
          <p:cNvPr id="42002" name="Text Box 18"/>
          <p:cNvSpPr txBox="1">
            <a:spLocks noChangeArrowheads="1"/>
          </p:cNvSpPr>
          <p:nvPr/>
        </p:nvSpPr>
        <p:spPr bwMode="auto">
          <a:xfrm>
            <a:off x="3581400" y="5410200"/>
            <a:ext cx="2447658" cy="923330"/>
          </a:xfrm>
          <a:prstGeom prst="rect">
            <a:avLst/>
          </a:prstGeom>
          <a:noFill/>
          <a:ln w="9525">
            <a:noFill/>
            <a:miter lim="800000"/>
            <a:headEnd/>
            <a:tailEnd/>
          </a:ln>
          <a:effectLst/>
        </p:spPr>
        <p:txBody>
          <a:bodyPr wrap="none">
            <a:spAutoFit/>
          </a:bodyPr>
          <a:lstStyle/>
          <a:p>
            <a:r>
              <a:rPr lang="en-US" b="1" dirty="0"/>
              <a:t>Satisfaction defined </a:t>
            </a:r>
          </a:p>
          <a:p>
            <a:r>
              <a:rPr lang="en-US" b="1" dirty="0"/>
              <a:t>In currency of </a:t>
            </a:r>
          </a:p>
          <a:p>
            <a:r>
              <a:rPr lang="en-US" b="1" dirty="0"/>
              <a:t>characteristic attributes</a:t>
            </a:r>
          </a:p>
        </p:txBody>
      </p:sp>
      <p:sp>
        <p:nvSpPr>
          <p:cNvPr id="42006" name="Line 22"/>
          <p:cNvSpPr>
            <a:spLocks noChangeShapeType="1"/>
          </p:cNvSpPr>
          <p:nvPr/>
        </p:nvSpPr>
        <p:spPr bwMode="auto">
          <a:xfrm flipV="1">
            <a:off x="4191000" y="3657600"/>
            <a:ext cx="762000" cy="1676400"/>
          </a:xfrm>
          <a:prstGeom prst="line">
            <a:avLst/>
          </a:prstGeom>
          <a:noFill/>
          <a:ln w="57150">
            <a:solidFill>
              <a:schemeClr val="tx1"/>
            </a:solidFill>
            <a:round/>
            <a:headEnd/>
            <a:tailEnd type="triangle" w="med" len="med"/>
          </a:ln>
          <a:effectLst/>
        </p:spPr>
        <p:txBody>
          <a:bodyPr/>
          <a:lstStyle/>
          <a:p>
            <a:endParaRPr lang="en-US"/>
          </a:p>
        </p:txBody>
      </p:sp>
      <p:sp>
        <p:nvSpPr>
          <p:cNvPr id="42008" name="Line 24"/>
          <p:cNvSpPr>
            <a:spLocks noChangeShapeType="1"/>
          </p:cNvSpPr>
          <p:nvPr/>
        </p:nvSpPr>
        <p:spPr bwMode="auto">
          <a:xfrm flipH="1">
            <a:off x="2895600" y="4572000"/>
            <a:ext cx="2057400" cy="457200"/>
          </a:xfrm>
          <a:prstGeom prst="line">
            <a:avLst/>
          </a:prstGeom>
          <a:noFill/>
          <a:ln w="57150">
            <a:solidFill>
              <a:schemeClr val="tx1"/>
            </a:solidFill>
            <a:round/>
            <a:headEnd/>
            <a:tailEnd type="triangle" w="med" len="med"/>
          </a:ln>
          <a:effectLst/>
        </p:spPr>
        <p:txBody>
          <a:bodyPr/>
          <a:lstStyle/>
          <a:p>
            <a:endParaRPr lang="en-US"/>
          </a:p>
        </p:txBody>
      </p:sp>
      <p:sp>
        <p:nvSpPr>
          <p:cNvPr id="42009" name="Text Box 25"/>
          <p:cNvSpPr txBox="1">
            <a:spLocks noChangeArrowheads="1"/>
          </p:cNvSpPr>
          <p:nvPr/>
        </p:nvSpPr>
        <p:spPr bwMode="auto">
          <a:xfrm>
            <a:off x="533400" y="5791200"/>
            <a:ext cx="1730602" cy="369332"/>
          </a:xfrm>
          <a:prstGeom prst="rect">
            <a:avLst/>
          </a:prstGeom>
          <a:noFill/>
          <a:ln w="9525">
            <a:noFill/>
            <a:miter lim="800000"/>
            <a:headEnd/>
            <a:tailEnd/>
          </a:ln>
          <a:effectLst/>
        </p:spPr>
        <p:txBody>
          <a:bodyPr wrap="none">
            <a:spAutoFit/>
          </a:bodyPr>
          <a:lstStyle/>
          <a:p>
            <a:r>
              <a:rPr lang="en-US" b="1" dirty="0">
                <a:solidFill>
                  <a:srgbClr val="FFFF00"/>
                </a:solidFill>
              </a:rPr>
              <a:t>Retained </a:t>
            </a:r>
            <a:r>
              <a:rPr lang="en-US" b="1" dirty="0" smtClean="0">
                <a:solidFill>
                  <a:srgbClr val="FFFF00"/>
                </a:solidFill>
              </a:rPr>
              <a:t>hunter</a:t>
            </a:r>
            <a:endParaRPr lang="en-US" b="1" dirty="0">
              <a:solidFill>
                <a:srgbClr val="FFFF00"/>
              </a:solidFill>
            </a:endParaRPr>
          </a:p>
        </p:txBody>
      </p:sp>
      <p:sp>
        <p:nvSpPr>
          <p:cNvPr id="42010" name="Line 26"/>
          <p:cNvSpPr>
            <a:spLocks noChangeShapeType="1"/>
          </p:cNvSpPr>
          <p:nvPr/>
        </p:nvSpPr>
        <p:spPr bwMode="auto">
          <a:xfrm>
            <a:off x="1752600" y="4191000"/>
            <a:ext cx="0" cy="1524000"/>
          </a:xfrm>
          <a:prstGeom prst="line">
            <a:avLst/>
          </a:prstGeom>
          <a:noFill/>
          <a:ln w="57150">
            <a:solidFill>
              <a:schemeClr val="tx1"/>
            </a:solidFill>
            <a:round/>
            <a:headEnd/>
            <a:tailEnd type="triangle" w="med" len="med"/>
          </a:ln>
          <a:effectLst/>
        </p:spPr>
        <p:txBody>
          <a:bodyPr/>
          <a:lstStyle/>
          <a:p>
            <a:endParaRPr lang="en-US"/>
          </a:p>
        </p:txBody>
      </p:sp>
      <p:sp>
        <p:nvSpPr>
          <p:cNvPr id="42011" name="Line 27"/>
          <p:cNvSpPr>
            <a:spLocks noChangeShapeType="1"/>
          </p:cNvSpPr>
          <p:nvPr/>
        </p:nvSpPr>
        <p:spPr bwMode="auto">
          <a:xfrm flipH="1">
            <a:off x="2819400" y="3505200"/>
            <a:ext cx="1752600" cy="1295400"/>
          </a:xfrm>
          <a:prstGeom prst="line">
            <a:avLst/>
          </a:prstGeom>
          <a:noFill/>
          <a:ln w="57150">
            <a:solidFill>
              <a:schemeClr val="tx1"/>
            </a:solidFill>
            <a:round/>
            <a:headEnd/>
            <a:tailEnd type="triangle" w="med" len="med"/>
          </a:ln>
          <a:effectLst/>
        </p:spPr>
        <p:txBody>
          <a:bodyPr/>
          <a:lstStyle/>
          <a:p>
            <a:endParaRPr lang="en-US"/>
          </a:p>
        </p:txBody>
      </p:sp>
      <p:sp>
        <p:nvSpPr>
          <p:cNvPr id="42012" name="Line 28"/>
          <p:cNvSpPr>
            <a:spLocks noChangeShapeType="1"/>
          </p:cNvSpPr>
          <p:nvPr/>
        </p:nvSpPr>
        <p:spPr bwMode="auto">
          <a:xfrm flipV="1">
            <a:off x="2286000" y="6019800"/>
            <a:ext cx="1143000" cy="0"/>
          </a:xfrm>
          <a:prstGeom prst="line">
            <a:avLst/>
          </a:prstGeom>
          <a:noFill/>
          <a:ln w="57150">
            <a:solidFill>
              <a:schemeClr val="tx1"/>
            </a:solidFill>
            <a:round/>
            <a:headEnd/>
            <a:tailEnd type="triangle" w="med" len="med"/>
          </a:ln>
          <a:effectLst/>
        </p:spPr>
        <p:txBody>
          <a:bodyPr/>
          <a:lstStyle/>
          <a:p>
            <a:endParaRPr lang="en-US"/>
          </a:p>
        </p:txBody>
      </p:sp>
      <p:sp>
        <p:nvSpPr>
          <p:cNvPr id="42013" name="Line 29"/>
          <p:cNvSpPr>
            <a:spLocks noChangeShapeType="1"/>
          </p:cNvSpPr>
          <p:nvPr/>
        </p:nvSpPr>
        <p:spPr bwMode="auto">
          <a:xfrm flipV="1">
            <a:off x="5334000" y="4876800"/>
            <a:ext cx="152400" cy="457200"/>
          </a:xfrm>
          <a:prstGeom prst="line">
            <a:avLst/>
          </a:prstGeom>
          <a:noFill/>
          <a:ln w="57150">
            <a:solidFill>
              <a:schemeClr val="tx1"/>
            </a:solidFill>
            <a:round/>
            <a:headEnd/>
            <a:tailEnd type="triangle" w="med" len="med"/>
          </a:ln>
          <a:effectLst/>
        </p:spPr>
        <p:txBody>
          <a:bodyPr/>
          <a:lstStyle/>
          <a:p>
            <a:endParaRPr lang="en-US"/>
          </a:p>
        </p:txBody>
      </p:sp>
      <p:sp>
        <p:nvSpPr>
          <p:cNvPr id="42015" name="Text Box 31"/>
          <p:cNvSpPr txBox="1">
            <a:spLocks noChangeArrowheads="1"/>
          </p:cNvSpPr>
          <p:nvPr/>
        </p:nvSpPr>
        <p:spPr bwMode="auto">
          <a:xfrm>
            <a:off x="1066800" y="3581400"/>
            <a:ext cx="1795748" cy="369332"/>
          </a:xfrm>
          <a:prstGeom prst="rect">
            <a:avLst/>
          </a:prstGeom>
          <a:noFill/>
          <a:ln w="9525">
            <a:noFill/>
            <a:miter lim="800000"/>
            <a:headEnd/>
            <a:tailEnd/>
          </a:ln>
          <a:effectLst/>
        </p:spPr>
        <p:txBody>
          <a:bodyPr wrap="none">
            <a:spAutoFit/>
          </a:bodyPr>
          <a:lstStyle/>
          <a:p>
            <a:r>
              <a:rPr lang="en-US" b="1" dirty="0" smtClean="0">
                <a:solidFill>
                  <a:srgbClr val="FFFF00"/>
                </a:solidFill>
              </a:rPr>
              <a:t>Recruited hunter</a:t>
            </a:r>
            <a:endParaRPr lang="en-US" b="1" dirty="0">
              <a:solidFill>
                <a:srgbClr val="FFFF00"/>
              </a:solidFill>
            </a:endParaRPr>
          </a:p>
        </p:txBody>
      </p:sp>
      <p:sp>
        <p:nvSpPr>
          <p:cNvPr id="42016" name="Line 32"/>
          <p:cNvSpPr>
            <a:spLocks noChangeShapeType="1"/>
          </p:cNvSpPr>
          <p:nvPr/>
        </p:nvSpPr>
        <p:spPr bwMode="auto">
          <a:xfrm>
            <a:off x="1828800" y="3276600"/>
            <a:ext cx="0" cy="304800"/>
          </a:xfrm>
          <a:prstGeom prst="line">
            <a:avLst/>
          </a:prstGeom>
          <a:noFill/>
          <a:ln w="57150">
            <a:solidFill>
              <a:schemeClr val="tx1"/>
            </a:solidFill>
            <a:round/>
            <a:headEnd/>
            <a:tailEnd type="triangle" w="med" len="med"/>
          </a:ln>
          <a:effectLst/>
        </p:spPr>
        <p:txBody>
          <a:bodyPr/>
          <a:lstStyle/>
          <a:p>
            <a:endParaRPr lang="en-US"/>
          </a:p>
        </p:txBody>
      </p:sp>
      <p:sp>
        <p:nvSpPr>
          <p:cNvPr id="42017" name="Line 33"/>
          <p:cNvSpPr>
            <a:spLocks noChangeShapeType="1"/>
          </p:cNvSpPr>
          <p:nvPr/>
        </p:nvSpPr>
        <p:spPr bwMode="auto">
          <a:xfrm flipH="1" flipV="1">
            <a:off x="6781800" y="4953000"/>
            <a:ext cx="304800" cy="381000"/>
          </a:xfrm>
          <a:prstGeom prst="line">
            <a:avLst/>
          </a:prstGeom>
          <a:noFill/>
          <a:ln w="57150">
            <a:solidFill>
              <a:schemeClr val="tx1"/>
            </a:solidFill>
            <a:round/>
            <a:headEnd/>
            <a:tailEnd type="triangle" w="med" len="med"/>
          </a:ln>
          <a:effectLst/>
        </p:spPr>
        <p:txBody>
          <a:bodyPr/>
          <a:lstStyle/>
          <a:p>
            <a:endParaRPr lang="en-US"/>
          </a:p>
        </p:txBody>
      </p:sp>
      <p:sp>
        <p:nvSpPr>
          <p:cNvPr id="42018" name="Line 34"/>
          <p:cNvSpPr>
            <a:spLocks noChangeShapeType="1"/>
          </p:cNvSpPr>
          <p:nvPr/>
        </p:nvSpPr>
        <p:spPr bwMode="auto">
          <a:xfrm flipH="1" flipV="1">
            <a:off x="7010400" y="3276600"/>
            <a:ext cx="1371600" cy="2057400"/>
          </a:xfrm>
          <a:prstGeom prst="line">
            <a:avLst/>
          </a:prstGeom>
          <a:noFill/>
          <a:ln w="57150">
            <a:solidFill>
              <a:schemeClr val="tx1"/>
            </a:solidFill>
            <a:round/>
            <a:headEnd/>
            <a:tailEnd type="triangle" w="med" len="med"/>
          </a:ln>
          <a:effectLst/>
        </p:spPr>
        <p:txBody>
          <a:bodyPr/>
          <a:lstStyle/>
          <a:p>
            <a:endParaRPr lang="en-US"/>
          </a:p>
        </p:txBody>
      </p:sp>
      <p:sp>
        <p:nvSpPr>
          <p:cNvPr id="42019" name="Text Box 35"/>
          <p:cNvSpPr txBox="1">
            <a:spLocks noChangeArrowheads="1"/>
          </p:cNvSpPr>
          <p:nvPr/>
        </p:nvSpPr>
        <p:spPr bwMode="auto">
          <a:xfrm>
            <a:off x="6994525" y="4913313"/>
            <a:ext cx="832920" cy="369332"/>
          </a:xfrm>
          <a:prstGeom prst="rect">
            <a:avLst/>
          </a:prstGeom>
          <a:noFill/>
          <a:ln w="9525">
            <a:noFill/>
            <a:miter lim="800000"/>
            <a:headEnd/>
            <a:tailEnd/>
          </a:ln>
          <a:effectLst/>
        </p:spPr>
        <p:txBody>
          <a:bodyPr wrap="none">
            <a:spAutoFit/>
          </a:bodyPr>
          <a:lstStyle/>
          <a:p>
            <a:r>
              <a:rPr lang="en-US" b="1" dirty="0"/>
              <a:t>ensure</a:t>
            </a:r>
          </a:p>
        </p:txBody>
      </p:sp>
      <p:sp>
        <p:nvSpPr>
          <p:cNvPr id="42020" name="Text Box 36"/>
          <p:cNvSpPr txBox="1">
            <a:spLocks noChangeArrowheads="1"/>
          </p:cNvSpPr>
          <p:nvPr/>
        </p:nvSpPr>
        <p:spPr bwMode="auto">
          <a:xfrm>
            <a:off x="7680325" y="3998913"/>
            <a:ext cx="925318" cy="369332"/>
          </a:xfrm>
          <a:prstGeom prst="rect">
            <a:avLst/>
          </a:prstGeom>
          <a:noFill/>
          <a:ln w="9525">
            <a:noFill/>
            <a:miter lim="800000"/>
            <a:headEnd/>
            <a:tailEnd/>
          </a:ln>
          <a:effectLst/>
        </p:spPr>
        <p:txBody>
          <a:bodyPr wrap="none">
            <a:spAutoFit/>
          </a:bodyPr>
          <a:lstStyle/>
          <a:p>
            <a:r>
              <a:rPr lang="en-US" b="1" dirty="0"/>
              <a:t>prevent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2" cstate="print"/>
          <a:srcRect/>
          <a:stretch>
            <a:fillRect/>
          </a:stretch>
        </p:blipFill>
        <p:spPr bwMode="auto">
          <a:xfrm>
            <a:off x="457200" y="990600"/>
            <a:ext cx="8229600" cy="4038600"/>
          </a:xfrm>
          <a:prstGeom prst="rect">
            <a:avLst/>
          </a:prstGeom>
          <a:noFill/>
          <a:ln w="9525">
            <a:noFill/>
            <a:miter lim="800000"/>
            <a:headEnd/>
            <a:tailEnd/>
          </a:ln>
          <a:effectLst/>
        </p:spPr>
      </p:pic>
      <p:sp>
        <p:nvSpPr>
          <p:cNvPr id="5" name="TextBox 4"/>
          <p:cNvSpPr txBox="1"/>
          <p:nvPr/>
        </p:nvSpPr>
        <p:spPr>
          <a:xfrm>
            <a:off x="1219200" y="381000"/>
            <a:ext cx="6804620" cy="584775"/>
          </a:xfrm>
          <a:prstGeom prst="rect">
            <a:avLst/>
          </a:prstGeom>
          <a:noFill/>
        </p:spPr>
        <p:txBody>
          <a:bodyPr wrap="none" rtlCol="0">
            <a:spAutoFit/>
          </a:bodyPr>
          <a:lstStyle/>
          <a:p>
            <a:r>
              <a:rPr lang="en-US" sz="3200" b="1" dirty="0" smtClean="0">
                <a:solidFill>
                  <a:schemeClr val="bg1"/>
                </a:solidFill>
              </a:rPr>
              <a:t>Conceptual Model of the Social System</a:t>
            </a:r>
            <a:endParaRPr lang="en-US" sz="3200" b="1" dirty="0">
              <a:solidFill>
                <a:schemeClr val="bg1"/>
              </a:solidFill>
            </a:endParaRPr>
          </a:p>
        </p:txBody>
      </p:sp>
      <p:sp>
        <p:nvSpPr>
          <p:cNvPr id="4" name="TextBox 3"/>
          <p:cNvSpPr txBox="1"/>
          <p:nvPr/>
        </p:nvSpPr>
        <p:spPr>
          <a:xfrm>
            <a:off x="609600" y="5105400"/>
            <a:ext cx="7925759" cy="1569660"/>
          </a:xfrm>
          <a:prstGeom prst="rect">
            <a:avLst/>
          </a:prstGeom>
          <a:noFill/>
        </p:spPr>
        <p:txBody>
          <a:bodyPr wrap="none" rtlCol="0">
            <a:spAutoFit/>
          </a:bodyPr>
          <a:lstStyle/>
          <a:p>
            <a:r>
              <a:rPr lang="en-US" sz="2400" b="1" dirty="0" smtClean="0">
                <a:solidFill>
                  <a:srgbClr val="006600"/>
                </a:solidFill>
              </a:rPr>
              <a:t>Many wrong ways to conceive of the social science concepts.</a:t>
            </a:r>
          </a:p>
          <a:p>
            <a:endParaRPr lang="en-US" sz="2400" b="1" dirty="0" smtClean="0">
              <a:solidFill>
                <a:srgbClr val="006600"/>
              </a:solidFill>
            </a:endParaRPr>
          </a:p>
          <a:p>
            <a:r>
              <a:rPr lang="en-US" sz="2400" b="1" dirty="0" smtClean="0">
                <a:solidFill>
                  <a:srgbClr val="006600"/>
                </a:solidFill>
              </a:rPr>
              <a:t>Social science involves the same need to pay attention </a:t>
            </a:r>
          </a:p>
          <a:p>
            <a:r>
              <a:rPr lang="en-US" sz="2400" b="1" dirty="0" smtClean="0">
                <a:solidFill>
                  <a:srgbClr val="006600"/>
                </a:solidFill>
              </a:rPr>
              <a:t> </a:t>
            </a:r>
            <a:r>
              <a:rPr lang="en-US" sz="2400" b="1" dirty="0" smtClean="0">
                <a:solidFill>
                  <a:srgbClr val="006600"/>
                </a:solidFill>
              </a:rPr>
              <a:t>  to what is appropriate as ecological science concepts</a:t>
            </a:r>
            <a:endParaRPr lang="en-US" sz="2400" b="1" dirty="0">
              <a:solidFill>
                <a:srgbClr val="0066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1939235" y="228600"/>
            <a:ext cx="4936544" cy="954107"/>
          </a:xfrm>
          <a:prstGeom prst="rect">
            <a:avLst/>
          </a:prstGeom>
          <a:noFill/>
        </p:spPr>
        <p:txBody>
          <a:bodyPr wrap="none" rtlCol="0">
            <a:spAutoFit/>
          </a:bodyPr>
          <a:lstStyle/>
          <a:p>
            <a:pPr algn="ctr"/>
            <a:r>
              <a:rPr lang="en-US" sz="2800" b="1" dirty="0" smtClean="0">
                <a:solidFill>
                  <a:schemeClr val="bg1"/>
                </a:solidFill>
              </a:rPr>
              <a:t>Conceptual Model of the </a:t>
            </a:r>
          </a:p>
          <a:p>
            <a:pPr algn="ctr"/>
            <a:r>
              <a:rPr lang="en-US" sz="2800" b="1" dirty="0" smtClean="0">
                <a:solidFill>
                  <a:schemeClr val="bg1"/>
                </a:solidFill>
              </a:rPr>
              <a:t>Coupled Social-</a:t>
            </a:r>
            <a:r>
              <a:rPr lang="en-US" sz="2800" b="1" dirty="0" err="1" smtClean="0">
                <a:solidFill>
                  <a:schemeClr val="bg1"/>
                </a:solidFill>
              </a:rPr>
              <a:t>Ecologial</a:t>
            </a:r>
            <a:r>
              <a:rPr lang="en-US" sz="2800" b="1" dirty="0" smtClean="0">
                <a:solidFill>
                  <a:schemeClr val="bg1"/>
                </a:solidFill>
              </a:rPr>
              <a:t> System</a:t>
            </a:r>
            <a:endParaRPr lang="en-US" sz="2800" b="1" dirty="0">
              <a:solidFill>
                <a:schemeClr val="bg1"/>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78584" y="1341437"/>
            <a:ext cx="8857331" cy="5211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Context</a:t>
            </a:r>
            <a:endParaRPr lang="en-US" b="1" dirty="0">
              <a:solidFill>
                <a:srgbClr val="FFFF00"/>
              </a:solidFill>
            </a:endParaRPr>
          </a:p>
        </p:txBody>
      </p:sp>
      <p:sp>
        <p:nvSpPr>
          <p:cNvPr id="3" name="Content Placeholder 2"/>
          <p:cNvSpPr>
            <a:spLocks noGrp="1"/>
          </p:cNvSpPr>
          <p:nvPr>
            <p:ph idx="1"/>
          </p:nvPr>
        </p:nvSpPr>
        <p:spPr>
          <a:xfrm>
            <a:off x="304800" y="1295400"/>
            <a:ext cx="8382000" cy="4525963"/>
          </a:xfrm>
        </p:spPr>
        <p:txBody>
          <a:bodyPr>
            <a:normAutofit fontScale="85000" lnSpcReduction="20000"/>
          </a:bodyPr>
          <a:lstStyle/>
          <a:p>
            <a:r>
              <a:rPr lang="en-US" sz="3800" dirty="0" smtClean="0"/>
              <a:t>Fish and Wildlife Management Agencies have long-term interest in recruitment and retention of participants for pragmatic reasons: </a:t>
            </a:r>
          </a:p>
          <a:p>
            <a:pPr>
              <a:buNone/>
            </a:pPr>
            <a:r>
              <a:rPr lang="en-US" dirty="0" smtClean="0"/>
              <a:t>		</a:t>
            </a:r>
            <a:r>
              <a:rPr lang="en-US" dirty="0" smtClean="0">
                <a:solidFill>
                  <a:srgbClr val="FF0000"/>
                </a:solidFill>
              </a:rPr>
              <a:t>financial, political, management assistance </a:t>
            </a:r>
          </a:p>
          <a:p>
            <a:r>
              <a:rPr lang="en-US" sz="3800" dirty="0" smtClean="0"/>
              <a:t>Citizen Science Programs also need to recruit and retain participants to provide:</a:t>
            </a:r>
          </a:p>
          <a:p>
            <a:pPr lvl="1">
              <a:buNone/>
            </a:pPr>
            <a:r>
              <a:rPr lang="en-US" sz="2800" dirty="0" smtClean="0"/>
              <a:t>		</a:t>
            </a:r>
            <a:r>
              <a:rPr lang="en-US" sz="3200" dirty="0" smtClean="0">
                <a:solidFill>
                  <a:srgbClr val="FF0000"/>
                </a:solidFill>
              </a:rPr>
              <a:t>financial, political, research assistance </a:t>
            </a:r>
          </a:p>
          <a:p>
            <a:r>
              <a:rPr lang="en-US" sz="3600" dirty="0" smtClean="0"/>
              <a:t>Birding Organizations want to recruit and retain members who are passionate enough to provide:</a:t>
            </a:r>
          </a:p>
          <a:p>
            <a:pPr lvl="1">
              <a:buNone/>
            </a:pPr>
            <a:r>
              <a:rPr lang="en-US" sz="3200" dirty="0" smtClean="0"/>
              <a:t>		</a:t>
            </a:r>
            <a:r>
              <a:rPr lang="en-US" sz="3200" dirty="0" smtClean="0">
                <a:solidFill>
                  <a:srgbClr val="FF0000"/>
                </a:solidFill>
              </a:rPr>
              <a:t>financial and political support</a:t>
            </a:r>
            <a:r>
              <a:rPr lang="en-US" sz="3200" dirty="0" smtClean="0"/>
              <a:t>  </a:t>
            </a:r>
          </a:p>
        </p:txBody>
      </p:sp>
      <p:cxnSp>
        <p:nvCxnSpPr>
          <p:cNvPr id="5" name="Straight Connector 4"/>
          <p:cNvCxnSpPr/>
          <p:nvPr/>
        </p:nvCxnSpPr>
        <p:spPr>
          <a:xfrm>
            <a:off x="381000" y="12954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274638"/>
            <a:ext cx="8458200" cy="1858962"/>
          </a:xfrm>
        </p:spPr>
        <p:txBody>
          <a:bodyPr>
            <a:normAutofit/>
          </a:bodyPr>
          <a:lstStyle/>
          <a:p>
            <a:r>
              <a:rPr lang="en-US" sz="3600" dirty="0" smtClean="0">
                <a:solidFill>
                  <a:srgbClr val="FFFF00"/>
                </a:solidFill>
              </a:rPr>
              <a:t>From Conceptual Model </a:t>
            </a:r>
            <a:br>
              <a:rPr lang="en-US" sz="3600" dirty="0" smtClean="0">
                <a:solidFill>
                  <a:srgbClr val="FFFF00"/>
                </a:solidFill>
              </a:rPr>
            </a:br>
            <a:r>
              <a:rPr lang="en-US" sz="3600" dirty="0" smtClean="0">
                <a:solidFill>
                  <a:srgbClr val="FFFF00"/>
                </a:solidFill>
              </a:rPr>
              <a:t>of a Dynamic Coupled System for</a:t>
            </a:r>
            <a:br>
              <a:rPr lang="en-US" sz="3600" dirty="0" smtClean="0">
                <a:solidFill>
                  <a:srgbClr val="FFFF00"/>
                </a:solidFill>
              </a:rPr>
            </a:br>
            <a:r>
              <a:rPr lang="en-US" sz="3600" dirty="0" smtClean="0">
                <a:solidFill>
                  <a:srgbClr val="FFFF00"/>
                </a:solidFill>
              </a:rPr>
              <a:t>Decision-making</a:t>
            </a:r>
            <a:endParaRPr lang="en-US" sz="3600" dirty="0">
              <a:solidFill>
                <a:srgbClr val="FFFF00"/>
              </a:solidFill>
            </a:endParaRPr>
          </a:p>
        </p:txBody>
      </p:sp>
      <p:sp>
        <p:nvSpPr>
          <p:cNvPr id="50180" name="Line 4"/>
          <p:cNvSpPr>
            <a:spLocks noChangeShapeType="1"/>
          </p:cNvSpPr>
          <p:nvPr/>
        </p:nvSpPr>
        <p:spPr bwMode="auto">
          <a:xfrm>
            <a:off x="381000" y="2209800"/>
            <a:ext cx="8077200" cy="0"/>
          </a:xfrm>
          <a:prstGeom prst="line">
            <a:avLst/>
          </a:prstGeom>
          <a:noFill/>
          <a:ln w="57150">
            <a:solidFill>
              <a:srgbClr val="FFFF00"/>
            </a:solidFill>
            <a:round/>
            <a:headEnd/>
            <a:tailEnd/>
          </a:ln>
          <a:effectLst/>
        </p:spPr>
        <p:txBody>
          <a:bodyPr/>
          <a:lstStyle/>
          <a:p>
            <a:endParaRPr lang="en-US"/>
          </a:p>
        </p:txBody>
      </p:sp>
      <p:sp>
        <p:nvSpPr>
          <p:cNvPr id="4" name="TextBox 3"/>
          <p:cNvSpPr txBox="1"/>
          <p:nvPr/>
        </p:nvSpPr>
        <p:spPr>
          <a:xfrm>
            <a:off x="304800" y="2438400"/>
            <a:ext cx="8382000" cy="3539430"/>
          </a:xfrm>
          <a:prstGeom prst="rect">
            <a:avLst/>
          </a:prstGeom>
          <a:noFill/>
        </p:spPr>
        <p:txBody>
          <a:bodyPr wrap="square" rtlCol="0">
            <a:spAutoFit/>
          </a:bodyPr>
          <a:lstStyle/>
          <a:p>
            <a:r>
              <a:rPr lang="en-US" sz="2800" dirty="0" smtClean="0">
                <a:solidFill>
                  <a:srgbClr val="FF0000"/>
                </a:solidFill>
              </a:rPr>
              <a:t>Setting the stage…</a:t>
            </a:r>
          </a:p>
          <a:p>
            <a:endParaRPr lang="en-US" sz="2800" dirty="0" smtClean="0">
              <a:solidFill>
                <a:srgbClr val="FF0000"/>
              </a:solidFill>
            </a:endParaRPr>
          </a:p>
          <a:p>
            <a:r>
              <a:rPr lang="en-US" sz="2800" dirty="0" smtClean="0"/>
              <a:t>“New” birder aware that a birder ID is possible.</a:t>
            </a:r>
          </a:p>
          <a:p>
            <a:r>
              <a:rPr lang="en-US" sz="2800" dirty="0" smtClean="0"/>
              <a:t>Interested in becoming a birder, even interested in </a:t>
            </a:r>
          </a:p>
          <a:p>
            <a:r>
              <a:rPr lang="en-US" sz="2800" dirty="0" smtClean="0"/>
              <a:t>     bird-related citizen-science project.</a:t>
            </a:r>
          </a:p>
          <a:p>
            <a:endParaRPr lang="en-US" sz="2800" dirty="0" smtClean="0"/>
          </a:p>
          <a:p>
            <a:r>
              <a:rPr lang="en-US" sz="2800" dirty="0" smtClean="0"/>
              <a:t>Decides to try-out birding (i.e., is Apprentice Birder)</a:t>
            </a:r>
          </a:p>
          <a:p>
            <a:r>
              <a:rPr lang="en-US" sz="2800" dirty="0" smtClean="0"/>
              <a:t>Starts out trying to develop some technical competency </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304800" y="914400"/>
            <a:ext cx="6162675" cy="5400675"/>
          </a:xfrm>
          <a:prstGeom prst="rect">
            <a:avLst/>
          </a:prstGeom>
          <a:noFill/>
          <a:ln w="9525">
            <a:noFill/>
            <a:miter lim="800000"/>
            <a:headEnd/>
            <a:tailEnd/>
          </a:ln>
          <a:effectLst/>
        </p:spPr>
      </p:pic>
      <p:sp>
        <p:nvSpPr>
          <p:cNvPr id="6" name="TextBox 5"/>
          <p:cNvSpPr txBox="1"/>
          <p:nvPr/>
        </p:nvSpPr>
        <p:spPr>
          <a:xfrm>
            <a:off x="381000" y="228600"/>
            <a:ext cx="2961003" cy="523220"/>
          </a:xfrm>
          <a:prstGeom prst="rect">
            <a:avLst/>
          </a:prstGeom>
          <a:noFill/>
        </p:spPr>
        <p:txBody>
          <a:bodyPr wrap="none" rtlCol="0">
            <a:spAutoFit/>
          </a:bodyPr>
          <a:lstStyle/>
          <a:p>
            <a:r>
              <a:rPr lang="en-US" sz="2800" b="1" dirty="0" smtClean="0">
                <a:solidFill>
                  <a:schemeClr val="bg1"/>
                </a:solidFill>
              </a:rPr>
              <a:t>A day in the field…</a:t>
            </a:r>
            <a:endParaRPr lang="en-US" sz="2800" b="1" dirty="0">
              <a:solidFill>
                <a:schemeClr val="bg1"/>
              </a:solidFill>
            </a:endParaRPr>
          </a:p>
        </p:txBody>
      </p:sp>
      <p:sp>
        <p:nvSpPr>
          <p:cNvPr id="7" name="TextBox 6"/>
          <p:cNvSpPr txBox="1"/>
          <p:nvPr/>
        </p:nvSpPr>
        <p:spPr>
          <a:xfrm>
            <a:off x="5943600" y="3429000"/>
            <a:ext cx="3042949" cy="1815882"/>
          </a:xfrm>
          <a:prstGeom prst="rect">
            <a:avLst/>
          </a:prstGeom>
          <a:noFill/>
        </p:spPr>
        <p:txBody>
          <a:bodyPr wrap="none" rtlCol="0">
            <a:spAutoFit/>
          </a:bodyPr>
          <a:lstStyle/>
          <a:p>
            <a:r>
              <a:rPr lang="en-US" sz="2800" b="1" dirty="0" smtClean="0">
                <a:solidFill>
                  <a:srgbClr val="006600"/>
                </a:solidFill>
              </a:rPr>
              <a:t>Apprenticeship can</a:t>
            </a:r>
          </a:p>
          <a:p>
            <a:r>
              <a:rPr lang="en-US" sz="2800" b="1" dirty="0" smtClean="0">
                <a:solidFill>
                  <a:srgbClr val="006600"/>
                </a:solidFill>
              </a:rPr>
              <a:t>help one develop</a:t>
            </a:r>
          </a:p>
          <a:p>
            <a:r>
              <a:rPr lang="en-US" sz="2800" b="1" dirty="0" smtClean="0">
                <a:solidFill>
                  <a:srgbClr val="006600"/>
                </a:solidFill>
              </a:rPr>
              <a:t>technical </a:t>
            </a:r>
          </a:p>
          <a:p>
            <a:r>
              <a:rPr lang="en-US" sz="2800" b="1" dirty="0" smtClean="0">
                <a:solidFill>
                  <a:srgbClr val="006600"/>
                </a:solidFill>
              </a:rPr>
              <a:t>competencies</a:t>
            </a:r>
            <a:endParaRPr lang="en-US" sz="2800" b="1" dirty="0">
              <a:solidFill>
                <a:srgbClr val="006600"/>
              </a:solidFill>
            </a:endParaRPr>
          </a:p>
        </p:txBody>
      </p:sp>
      <p:sp>
        <p:nvSpPr>
          <p:cNvPr id="8" name="Rectangle 7"/>
          <p:cNvSpPr/>
          <p:nvPr/>
        </p:nvSpPr>
        <p:spPr>
          <a:xfrm>
            <a:off x="2895600" y="2209800"/>
            <a:ext cx="12954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990600"/>
            <a:ext cx="5334000" cy="2895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57400" y="3886200"/>
            <a:ext cx="8382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14800" y="3886200"/>
            <a:ext cx="7620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C:\Documents and Settings\jwe4\Local Settings\Temporary Internet Files\Content.IE5\KY1KFFJK\MPj04341360000[1].jpg"/>
          <p:cNvPicPr>
            <a:picLocks noChangeAspect="1" noChangeArrowheads="1"/>
          </p:cNvPicPr>
          <p:nvPr/>
        </p:nvPicPr>
        <p:blipFill>
          <a:blip r:embed="rId4" cstate="print"/>
          <a:srcRect/>
          <a:stretch>
            <a:fillRect/>
          </a:stretch>
        </p:blipFill>
        <p:spPr bwMode="auto">
          <a:xfrm>
            <a:off x="533400" y="4648200"/>
            <a:ext cx="966945" cy="725424"/>
          </a:xfrm>
          <a:prstGeom prst="rect">
            <a:avLst/>
          </a:prstGeom>
          <a:noFill/>
        </p:spPr>
      </p:pic>
      <p:pic>
        <p:nvPicPr>
          <p:cNvPr id="2054" name="Picture 6" descr="C:\Documents and Settings\jwe4\My Documents\My Pictures\Family pictures\Jody.JPG"/>
          <p:cNvPicPr>
            <a:picLocks noChangeAspect="1" noChangeArrowheads="1"/>
          </p:cNvPicPr>
          <p:nvPr/>
        </p:nvPicPr>
        <p:blipFill>
          <a:blip r:embed="rId5" cstate="print"/>
          <a:srcRect/>
          <a:stretch>
            <a:fillRect/>
          </a:stretch>
        </p:blipFill>
        <p:spPr bwMode="auto">
          <a:xfrm>
            <a:off x="5029200" y="5257800"/>
            <a:ext cx="1930399" cy="1447800"/>
          </a:xfrm>
          <a:prstGeom prst="rect">
            <a:avLst/>
          </a:prstGeom>
          <a:noFill/>
        </p:spPr>
      </p:pic>
      <p:pic>
        <p:nvPicPr>
          <p:cNvPr id="9221" name="Picture 5" descr="Ring-billed Gull Photo"/>
          <p:cNvPicPr>
            <a:picLocks noChangeAspect="1" noChangeArrowheads="1"/>
          </p:cNvPicPr>
          <p:nvPr/>
        </p:nvPicPr>
        <p:blipFill>
          <a:blip r:embed="rId6" cstate="print"/>
          <a:srcRect/>
          <a:stretch>
            <a:fillRect/>
          </a:stretch>
        </p:blipFill>
        <p:spPr bwMode="auto">
          <a:xfrm>
            <a:off x="457200" y="4648200"/>
            <a:ext cx="1066800" cy="774591"/>
          </a:xfrm>
          <a:prstGeom prst="rect">
            <a:avLst/>
          </a:prstGeom>
          <a:noFill/>
        </p:spPr>
      </p:pic>
      <p:pic>
        <p:nvPicPr>
          <p:cNvPr id="9219" name="Picture 3" descr="Song Sparrow - Melospiza melodia"/>
          <p:cNvPicPr>
            <a:picLocks noChangeAspect="1" noChangeArrowheads="1"/>
          </p:cNvPicPr>
          <p:nvPr/>
        </p:nvPicPr>
        <p:blipFill>
          <a:blip r:embed="rId7" cstate="print"/>
          <a:srcRect/>
          <a:stretch>
            <a:fillRect/>
          </a:stretch>
        </p:blipFill>
        <p:spPr bwMode="auto">
          <a:xfrm>
            <a:off x="304800" y="4572000"/>
            <a:ext cx="1206685"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down)">
                                      <p:cBhvr>
                                        <p:cTn id="7" dur="580">
                                          <p:stCondLst>
                                            <p:cond delay="0"/>
                                          </p:stCondLst>
                                        </p:cTn>
                                        <p:tgtEl>
                                          <p:spTgt spid="2054"/>
                                        </p:tgtEl>
                                      </p:cBhvr>
                                    </p:animEffect>
                                    <p:anim calcmode="lin" valueType="num">
                                      <p:cBhvr>
                                        <p:cTn id="8"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4"/>
                                        </p:tgtEl>
                                      </p:cBhvr>
                                      <p:to x="100000" y="60000"/>
                                    </p:animScale>
                                    <p:animScale>
                                      <p:cBhvr>
                                        <p:cTn id="14" dur="166" decel="50000">
                                          <p:stCondLst>
                                            <p:cond delay="676"/>
                                          </p:stCondLst>
                                        </p:cTn>
                                        <p:tgtEl>
                                          <p:spTgt spid="2054"/>
                                        </p:tgtEl>
                                      </p:cBhvr>
                                      <p:to x="100000" y="100000"/>
                                    </p:animScale>
                                    <p:animScale>
                                      <p:cBhvr>
                                        <p:cTn id="15" dur="26">
                                          <p:stCondLst>
                                            <p:cond delay="1312"/>
                                          </p:stCondLst>
                                        </p:cTn>
                                        <p:tgtEl>
                                          <p:spTgt spid="2054"/>
                                        </p:tgtEl>
                                      </p:cBhvr>
                                      <p:to x="100000" y="80000"/>
                                    </p:animScale>
                                    <p:animScale>
                                      <p:cBhvr>
                                        <p:cTn id="16" dur="166" decel="50000">
                                          <p:stCondLst>
                                            <p:cond delay="1338"/>
                                          </p:stCondLst>
                                        </p:cTn>
                                        <p:tgtEl>
                                          <p:spTgt spid="2054"/>
                                        </p:tgtEl>
                                      </p:cBhvr>
                                      <p:to x="100000" y="100000"/>
                                    </p:animScale>
                                    <p:animScale>
                                      <p:cBhvr>
                                        <p:cTn id="17" dur="26">
                                          <p:stCondLst>
                                            <p:cond delay="1642"/>
                                          </p:stCondLst>
                                        </p:cTn>
                                        <p:tgtEl>
                                          <p:spTgt spid="2054"/>
                                        </p:tgtEl>
                                      </p:cBhvr>
                                      <p:to x="100000" y="90000"/>
                                    </p:animScale>
                                    <p:animScale>
                                      <p:cBhvr>
                                        <p:cTn id="18" dur="166" decel="50000">
                                          <p:stCondLst>
                                            <p:cond delay="1668"/>
                                          </p:stCondLst>
                                        </p:cTn>
                                        <p:tgtEl>
                                          <p:spTgt spid="2054"/>
                                        </p:tgtEl>
                                      </p:cBhvr>
                                      <p:to x="100000" y="100000"/>
                                    </p:animScale>
                                    <p:animScale>
                                      <p:cBhvr>
                                        <p:cTn id="19" dur="26">
                                          <p:stCondLst>
                                            <p:cond delay="1808"/>
                                          </p:stCondLst>
                                        </p:cTn>
                                        <p:tgtEl>
                                          <p:spTgt spid="2054"/>
                                        </p:tgtEl>
                                      </p:cBhvr>
                                      <p:to x="100000" y="95000"/>
                                    </p:animScale>
                                    <p:animScale>
                                      <p:cBhvr>
                                        <p:cTn id="20" dur="166" decel="50000">
                                          <p:stCondLst>
                                            <p:cond delay="1834"/>
                                          </p:stCondLst>
                                        </p:cTn>
                                        <p:tgtEl>
                                          <p:spTgt spid="20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p:cTn id="25" dur="1000" fill="hold"/>
                                        <p:tgtEl>
                                          <p:spTgt spid="2053"/>
                                        </p:tgtEl>
                                        <p:attrNameLst>
                                          <p:attrName>ppt_w</p:attrName>
                                        </p:attrNameLst>
                                      </p:cBhvr>
                                      <p:tavLst>
                                        <p:tav tm="0">
                                          <p:val>
                                            <p:fltVal val="0"/>
                                          </p:val>
                                        </p:tav>
                                        <p:tav tm="100000">
                                          <p:val>
                                            <p:strVal val="#ppt_w"/>
                                          </p:val>
                                        </p:tav>
                                      </p:tavLst>
                                    </p:anim>
                                    <p:anim calcmode="lin" valueType="num">
                                      <p:cBhvr>
                                        <p:cTn id="26" dur="1000" fill="hold"/>
                                        <p:tgtEl>
                                          <p:spTgt spid="2053"/>
                                        </p:tgtEl>
                                        <p:attrNameLst>
                                          <p:attrName>ppt_h</p:attrName>
                                        </p:attrNameLst>
                                      </p:cBhvr>
                                      <p:tavLst>
                                        <p:tav tm="0">
                                          <p:val>
                                            <p:fltVal val="0"/>
                                          </p:val>
                                        </p:tav>
                                        <p:tav tm="100000">
                                          <p:val>
                                            <p:strVal val="#ppt_h"/>
                                          </p:val>
                                        </p:tav>
                                      </p:tavLst>
                                    </p:anim>
                                    <p:anim calcmode="lin" valueType="num">
                                      <p:cBhvr>
                                        <p:cTn id="27" dur="1000" fill="hold"/>
                                        <p:tgtEl>
                                          <p:spTgt spid="205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0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0" nodeType="clickEffect">
                                  <p:stCondLst>
                                    <p:cond delay="0"/>
                                  </p:stCondLst>
                                  <p:childTnLst>
                                    <p:animEffect transition="out" filter="blinds(horizontal)">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9221"/>
                                        </p:tgtEl>
                                        <p:attrNameLst>
                                          <p:attrName>style.visibility</p:attrName>
                                        </p:attrNameLst>
                                      </p:cBhvr>
                                      <p:to>
                                        <p:strVal val="visible"/>
                                      </p:to>
                                    </p:set>
                                    <p:animEffect transition="in" filter="fade">
                                      <p:cBhvr>
                                        <p:cTn id="42" dur="1000"/>
                                        <p:tgtEl>
                                          <p:spTgt spid="9221"/>
                                        </p:tgtEl>
                                      </p:cBhvr>
                                    </p:animEffect>
                                    <p:anim calcmode="lin" valueType="num">
                                      <p:cBhvr>
                                        <p:cTn id="43" dur="1000" fill="hold"/>
                                        <p:tgtEl>
                                          <p:spTgt spid="9221"/>
                                        </p:tgtEl>
                                        <p:attrNameLst>
                                          <p:attrName>ppt_x</p:attrName>
                                        </p:attrNameLst>
                                      </p:cBhvr>
                                      <p:tavLst>
                                        <p:tav tm="0">
                                          <p:val>
                                            <p:strVal val="#ppt_x"/>
                                          </p:val>
                                        </p:tav>
                                        <p:tav tm="100000">
                                          <p:val>
                                            <p:strVal val="#ppt_x"/>
                                          </p:val>
                                        </p:tav>
                                      </p:tavLst>
                                    </p:anim>
                                    <p:anim calcmode="lin" valueType="num">
                                      <p:cBhvr>
                                        <p:cTn id="44" dur="900" decel="100000" fill="hold"/>
                                        <p:tgtEl>
                                          <p:spTgt spid="92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9221"/>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9" presetClass="entr" presetSubtype="0" accel="100000" fill="hold" nodeType="clickEffect">
                                  <p:stCondLst>
                                    <p:cond delay="0"/>
                                  </p:stCondLst>
                                  <p:childTnLst>
                                    <p:set>
                                      <p:cBhvr>
                                        <p:cTn id="49" dur="1" fill="hold">
                                          <p:stCondLst>
                                            <p:cond delay="0"/>
                                          </p:stCondLst>
                                        </p:cTn>
                                        <p:tgtEl>
                                          <p:spTgt spid="9219"/>
                                        </p:tgtEl>
                                        <p:attrNameLst>
                                          <p:attrName>style.visibility</p:attrName>
                                        </p:attrNameLst>
                                      </p:cBhvr>
                                      <p:to>
                                        <p:strVal val="visible"/>
                                      </p:to>
                                    </p:set>
                                    <p:anim calcmode="lin" valueType="num">
                                      <p:cBhvr>
                                        <p:cTn id="50" dur="500" fill="hold"/>
                                        <p:tgtEl>
                                          <p:spTgt spid="9219"/>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9219"/>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9219"/>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921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 presetClass="exit" presetSubtype="10" fill="hold" grpId="0" nodeType="clickEffect">
                                  <p:stCondLst>
                                    <p:cond delay="0"/>
                                  </p:stCondLst>
                                  <p:childTnLst>
                                    <p:animEffect transition="out" filter="checkerboard(across)">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linds(horizontal)">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800600" y="4038600"/>
            <a:ext cx="31242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67600" y="2590800"/>
            <a:ext cx="1371600" cy="16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152400"/>
            <a:ext cx="4038600" cy="1815882"/>
          </a:xfrm>
          <a:prstGeom prst="rect">
            <a:avLst/>
          </a:prstGeom>
          <a:noFill/>
        </p:spPr>
        <p:txBody>
          <a:bodyPr wrap="square" rtlCol="0">
            <a:spAutoFit/>
          </a:bodyPr>
          <a:lstStyle/>
          <a:p>
            <a:r>
              <a:rPr lang="en-US" sz="2800" b="1" dirty="0" smtClean="0">
                <a:solidFill>
                  <a:srgbClr val="006600"/>
                </a:solidFill>
              </a:rPr>
              <a:t>Apprenticeship help: Getting unstuck</a:t>
            </a:r>
          </a:p>
          <a:p>
            <a:r>
              <a:rPr lang="en-US" sz="2800" b="1" dirty="0" smtClean="0">
                <a:solidFill>
                  <a:srgbClr val="006600"/>
                </a:solidFill>
              </a:rPr>
              <a:t>Trying to work out bird ID</a:t>
            </a:r>
          </a:p>
          <a:p>
            <a:r>
              <a:rPr lang="en-US" sz="2800" b="1" dirty="0" smtClean="0">
                <a:solidFill>
                  <a:srgbClr val="006600"/>
                </a:solidFill>
              </a:rPr>
              <a:t>Building confidence</a:t>
            </a:r>
            <a:endParaRPr lang="en-US" sz="2800" b="1" dirty="0">
              <a:solidFill>
                <a:srgbClr val="006600"/>
              </a:solidFill>
            </a:endParaRPr>
          </a:p>
        </p:txBody>
      </p:sp>
      <p:pic>
        <p:nvPicPr>
          <p:cNvPr id="7169" name="Picture 1"/>
          <p:cNvPicPr>
            <a:picLocks noChangeAspect="1" noChangeArrowheads="1"/>
          </p:cNvPicPr>
          <p:nvPr/>
        </p:nvPicPr>
        <p:blipFill>
          <a:blip r:embed="rId3" cstate="print"/>
          <a:srcRect/>
          <a:stretch>
            <a:fillRect/>
          </a:stretch>
        </p:blipFill>
        <p:spPr bwMode="auto">
          <a:xfrm>
            <a:off x="193953" y="990600"/>
            <a:ext cx="8813355" cy="5375274"/>
          </a:xfrm>
          <a:prstGeom prst="rect">
            <a:avLst/>
          </a:prstGeom>
          <a:noFill/>
          <a:ln w="9525">
            <a:noFill/>
            <a:miter lim="800000"/>
            <a:headEnd/>
            <a:tailEnd/>
          </a:ln>
          <a:effectLst/>
        </p:spPr>
      </p:pic>
      <p:sp>
        <p:nvSpPr>
          <p:cNvPr id="8" name="Rectangle 7"/>
          <p:cNvSpPr/>
          <p:nvPr/>
        </p:nvSpPr>
        <p:spPr>
          <a:xfrm>
            <a:off x="4572000" y="3733800"/>
            <a:ext cx="2590800" cy="16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10400" y="2819400"/>
            <a:ext cx="609600" cy="16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10200" y="3657600"/>
            <a:ext cx="1524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274638"/>
            <a:ext cx="8458200" cy="1173162"/>
          </a:xfrm>
        </p:spPr>
        <p:txBody>
          <a:bodyPr>
            <a:normAutofit fontScale="90000"/>
          </a:bodyPr>
          <a:lstStyle/>
          <a:p>
            <a:r>
              <a:rPr lang="en-US" sz="3600" dirty="0" smtClean="0">
                <a:solidFill>
                  <a:srgbClr val="FFFF00"/>
                </a:solidFill>
              </a:rPr>
              <a:t>Does it matter how mentors “do” Apprenticeship?</a:t>
            </a:r>
            <a:endParaRPr lang="en-US" sz="3600" dirty="0">
              <a:solidFill>
                <a:srgbClr val="FFFF00"/>
              </a:solidFill>
            </a:endParaRPr>
          </a:p>
        </p:txBody>
      </p:sp>
      <p:sp>
        <p:nvSpPr>
          <p:cNvPr id="50180" name="Line 4"/>
          <p:cNvSpPr>
            <a:spLocks noChangeShapeType="1"/>
          </p:cNvSpPr>
          <p:nvPr/>
        </p:nvSpPr>
        <p:spPr bwMode="auto">
          <a:xfrm>
            <a:off x="457200" y="1447800"/>
            <a:ext cx="8077200" cy="0"/>
          </a:xfrm>
          <a:prstGeom prst="line">
            <a:avLst/>
          </a:prstGeom>
          <a:noFill/>
          <a:ln w="57150">
            <a:solidFill>
              <a:srgbClr val="FFFF00"/>
            </a:solidFill>
            <a:round/>
            <a:headEnd/>
            <a:tailEnd/>
          </a:ln>
          <a:effectLst/>
        </p:spPr>
        <p:txBody>
          <a:bodyPr/>
          <a:lstStyle/>
          <a:p>
            <a:endParaRPr lang="en-US"/>
          </a:p>
        </p:txBody>
      </p:sp>
      <p:sp>
        <p:nvSpPr>
          <p:cNvPr id="4" name="TextBox 3"/>
          <p:cNvSpPr txBox="1"/>
          <p:nvPr/>
        </p:nvSpPr>
        <p:spPr>
          <a:xfrm>
            <a:off x="304800" y="1676400"/>
            <a:ext cx="8382000" cy="4832092"/>
          </a:xfrm>
          <a:prstGeom prst="rect">
            <a:avLst/>
          </a:prstGeom>
          <a:noFill/>
        </p:spPr>
        <p:txBody>
          <a:bodyPr wrap="square" rtlCol="0">
            <a:spAutoFit/>
          </a:bodyPr>
          <a:lstStyle/>
          <a:p>
            <a:r>
              <a:rPr lang="en-US" sz="2800" dirty="0" smtClean="0">
                <a:solidFill>
                  <a:srgbClr val="FF0000"/>
                </a:solidFill>
              </a:rPr>
              <a:t>Developing technical competencies…</a:t>
            </a:r>
          </a:p>
          <a:p>
            <a:endParaRPr lang="en-US" sz="2800" dirty="0" smtClean="0">
              <a:solidFill>
                <a:srgbClr val="FF0000"/>
              </a:solidFill>
            </a:endParaRPr>
          </a:p>
          <a:p>
            <a:r>
              <a:rPr lang="en-US" sz="2800" dirty="0" smtClean="0">
                <a:solidFill>
                  <a:srgbClr val="FF0000"/>
                </a:solidFill>
              </a:rPr>
              <a:t>	…bird identification skills</a:t>
            </a:r>
          </a:p>
          <a:p>
            <a:endParaRPr lang="en-US" sz="2800" dirty="0" smtClean="0"/>
          </a:p>
          <a:p>
            <a:r>
              <a:rPr lang="en-US" sz="2800" dirty="0" smtClean="0"/>
              <a:t>Apprentices (birders, citizen scientists) are volunteer</a:t>
            </a:r>
          </a:p>
          <a:p>
            <a:r>
              <a:rPr lang="en-US" sz="2800" dirty="0" smtClean="0"/>
              <a:t>	not graded on their effort</a:t>
            </a:r>
          </a:p>
          <a:p>
            <a:r>
              <a:rPr lang="en-US" sz="2800" dirty="0" smtClean="0"/>
              <a:t>	not paid a salary</a:t>
            </a:r>
          </a:p>
          <a:p>
            <a:endParaRPr lang="en-US" sz="2800" dirty="0" smtClean="0"/>
          </a:p>
          <a:p>
            <a:r>
              <a:rPr lang="en-US" sz="2800" dirty="0" smtClean="0"/>
              <a:t>So, motivations of individual are key</a:t>
            </a:r>
          </a:p>
          <a:p>
            <a:r>
              <a:rPr lang="en-US" sz="2800" dirty="0" smtClean="0"/>
              <a:t>	Motivations vis-à-vis characteristic attributes</a:t>
            </a:r>
          </a:p>
          <a:p>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274638"/>
            <a:ext cx="8458200" cy="1173162"/>
          </a:xfrm>
        </p:spPr>
        <p:txBody>
          <a:bodyPr>
            <a:normAutofit/>
          </a:bodyPr>
          <a:lstStyle/>
          <a:p>
            <a:r>
              <a:rPr lang="en-US" sz="3600" dirty="0" smtClean="0">
                <a:solidFill>
                  <a:srgbClr val="FFFF00"/>
                </a:solidFill>
              </a:rPr>
              <a:t>Articulating Hypotheses</a:t>
            </a:r>
            <a:endParaRPr lang="en-US" sz="3600" dirty="0">
              <a:solidFill>
                <a:srgbClr val="FFFF00"/>
              </a:solidFill>
            </a:endParaRPr>
          </a:p>
        </p:txBody>
      </p:sp>
      <p:sp>
        <p:nvSpPr>
          <p:cNvPr id="50180" name="Line 4"/>
          <p:cNvSpPr>
            <a:spLocks noChangeShapeType="1"/>
          </p:cNvSpPr>
          <p:nvPr/>
        </p:nvSpPr>
        <p:spPr bwMode="auto">
          <a:xfrm>
            <a:off x="457200" y="1447800"/>
            <a:ext cx="8077200" cy="0"/>
          </a:xfrm>
          <a:prstGeom prst="line">
            <a:avLst/>
          </a:prstGeom>
          <a:noFill/>
          <a:ln w="57150">
            <a:solidFill>
              <a:srgbClr val="FFFF00"/>
            </a:solidFill>
            <a:round/>
            <a:headEnd/>
            <a:tailEnd/>
          </a:ln>
          <a:effectLst/>
        </p:spPr>
        <p:txBody>
          <a:bodyPr/>
          <a:lstStyle/>
          <a:p>
            <a:endParaRPr lang="en-US"/>
          </a:p>
        </p:txBody>
      </p:sp>
      <p:sp>
        <p:nvSpPr>
          <p:cNvPr id="4" name="TextBox 3"/>
          <p:cNvSpPr txBox="1"/>
          <p:nvPr/>
        </p:nvSpPr>
        <p:spPr>
          <a:xfrm>
            <a:off x="304800" y="1676400"/>
            <a:ext cx="8534400" cy="4832092"/>
          </a:xfrm>
          <a:prstGeom prst="rect">
            <a:avLst/>
          </a:prstGeom>
          <a:noFill/>
        </p:spPr>
        <p:txBody>
          <a:bodyPr wrap="square" rtlCol="0">
            <a:spAutoFit/>
          </a:bodyPr>
          <a:lstStyle/>
          <a:p>
            <a:r>
              <a:rPr lang="en-US" sz="2800" dirty="0" smtClean="0">
                <a:solidFill>
                  <a:srgbClr val="FF0000"/>
                </a:solidFill>
              </a:rPr>
              <a:t>H:  Field trips to high diversity areas will make apprentices into real birders</a:t>
            </a:r>
          </a:p>
          <a:p>
            <a:endParaRPr lang="en-US" sz="2800" dirty="0" smtClean="0">
              <a:solidFill>
                <a:srgbClr val="FF0000"/>
              </a:solidFill>
            </a:endParaRPr>
          </a:p>
          <a:p>
            <a:r>
              <a:rPr lang="en-US" sz="2800" dirty="0" smtClean="0">
                <a:solidFill>
                  <a:srgbClr val="FF0000"/>
                </a:solidFill>
              </a:rPr>
              <a:t>H:  Field trips focusing on taking notes of common species will make apprentices into real birders</a:t>
            </a:r>
          </a:p>
          <a:p>
            <a:endParaRPr lang="en-US" sz="2800" dirty="0" smtClean="0"/>
          </a:p>
          <a:p>
            <a:r>
              <a:rPr lang="en-US" sz="2800" dirty="0" smtClean="0"/>
              <a:t>Technical competence in terms of finding and </a:t>
            </a:r>
            <a:r>
              <a:rPr lang="en-US" sz="2800" dirty="0" err="1" smtClean="0"/>
              <a:t>IDing</a:t>
            </a:r>
            <a:r>
              <a:rPr lang="en-US" sz="2800" dirty="0" smtClean="0"/>
              <a:t> birds?</a:t>
            </a:r>
          </a:p>
          <a:p>
            <a:endParaRPr lang="en-US" sz="2800" dirty="0" smtClean="0"/>
          </a:p>
          <a:p>
            <a:r>
              <a:rPr lang="en-US" sz="2800" dirty="0" smtClean="0"/>
              <a:t>Social competence  in terms of characteristic attributes?</a:t>
            </a:r>
          </a:p>
          <a:p>
            <a:endParaRPr lang="en-US" sz="2800" dirty="0" smtClean="0">
              <a:solidFill>
                <a:srgbClr val="FF0000"/>
              </a:solidFill>
            </a:endParaRPr>
          </a:p>
          <a:p>
            <a:r>
              <a:rPr lang="en-US" sz="2800" dirty="0" smtClean="0">
                <a:solidFill>
                  <a:srgbClr val="FF0000"/>
                </a:solidFill>
              </a:rPr>
              <a:t>	</a:t>
            </a: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800600" y="4038600"/>
            <a:ext cx="31242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67600" y="2590800"/>
            <a:ext cx="1371600" cy="16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89118"/>
            <a:ext cx="5105400" cy="1815882"/>
          </a:xfrm>
          <a:prstGeom prst="rect">
            <a:avLst/>
          </a:prstGeom>
          <a:noFill/>
        </p:spPr>
        <p:txBody>
          <a:bodyPr wrap="square" rtlCol="0">
            <a:spAutoFit/>
          </a:bodyPr>
          <a:lstStyle/>
          <a:p>
            <a:r>
              <a:rPr lang="en-US" sz="2800" b="1" dirty="0" smtClean="0">
                <a:solidFill>
                  <a:srgbClr val="006600"/>
                </a:solidFill>
              </a:rPr>
              <a:t>Field trips to high-diversity areas:</a:t>
            </a:r>
          </a:p>
          <a:p>
            <a:r>
              <a:rPr lang="en-US" sz="2800" b="1" dirty="0" smtClean="0">
                <a:solidFill>
                  <a:srgbClr val="006600"/>
                </a:solidFill>
              </a:rPr>
              <a:t>     Fun and Exciting</a:t>
            </a:r>
          </a:p>
          <a:p>
            <a:r>
              <a:rPr lang="en-US" sz="2800" b="1" dirty="0" smtClean="0">
                <a:solidFill>
                  <a:srgbClr val="006600"/>
                </a:solidFill>
              </a:rPr>
              <a:t>  </a:t>
            </a:r>
            <a:r>
              <a:rPr lang="en-US" sz="2800" b="1" dirty="0" smtClean="0">
                <a:solidFill>
                  <a:srgbClr val="FF0000"/>
                </a:solidFill>
              </a:rPr>
              <a:t>or Overwhelming and Confidence destroying?</a:t>
            </a:r>
            <a:r>
              <a:rPr lang="en-US" sz="2800" b="1" dirty="0" smtClean="0">
                <a:solidFill>
                  <a:srgbClr val="006600"/>
                </a:solidFill>
              </a:rPr>
              <a:t> </a:t>
            </a:r>
            <a:endParaRPr lang="en-US" sz="2800" b="1" dirty="0">
              <a:solidFill>
                <a:srgbClr val="006600"/>
              </a:solidFill>
            </a:endParaRPr>
          </a:p>
        </p:txBody>
      </p:sp>
      <p:pic>
        <p:nvPicPr>
          <p:cNvPr id="7169" name="Picture 1"/>
          <p:cNvPicPr>
            <a:picLocks noChangeAspect="1" noChangeArrowheads="1"/>
          </p:cNvPicPr>
          <p:nvPr/>
        </p:nvPicPr>
        <p:blipFill>
          <a:blip r:embed="rId2" cstate="print"/>
          <a:srcRect/>
          <a:stretch>
            <a:fillRect/>
          </a:stretch>
        </p:blipFill>
        <p:spPr bwMode="auto">
          <a:xfrm>
            <a:off x="23503" y="990600"/>
            <a:ext cx="9120497" cy="5562600"/>
          </a:xfrm>
          <a:prstGeom prst="rect">
            <a:avLst/>
          </a:prstGeom>
          <a:noFill/>
          <a:ln w="9525">
            <a:noFill/>
            <a:miter lim="800000"/>
            <a:headEnd/>
            <a:tailEnd/>
          </a:ln>
          <a:effectLst/>
        </p:spPr>
      </p:pic>
      <p:sp>
        <p:nvSpPr>
          <p:cNvPr id="8" name="Rectangle 7"/>
          <p:cNvSpPr/>
          <p:nvPr/>
        </p:nvSpPr>
        <p:spPr>
          <a:xfrm>
            <a:off x="5105400" y="3733800"/>
            <a:ext cx="25146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4724400"/>
            <a:ext cx="9144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10400" y="2895600"/>
            <a:ext cx="9144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xit" presetSubtype="10" fill="hold" grpId="0" nodeType="withEffect">
                                  <p:stCondLst>
                                    <p:cond delay="0"/>
                                  </p:stCondLst>
                                  <p:childTnLst>
                                    <p:animEffect transition="out" filter="blinds(horizontal)">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3000" y="428625"/>
            <a:ext cx="7924800" cy="6276975"/>
          </a:xfrm>
          <a:prstGeom prst="rect">
            <a:avLst/>
          </a:prstGeom>
          <a:noFill/>
          <a:ln w="9525">
            <a:noFill/>
            <a:miter lim="800000"/>
            <a:headEnd/>
            <a:tailEnd/>
          </a:ln>
          <a:effectLst/>
        </p:spPr>
      </p:pic>
      <p:sp>
        <p:nvSpPr>
          <p:cNvPr id="4" name="TextBox 3"/>
          <p:cNvSpPr txBox="1"/>
          <p:nvPr/>
        </p:nvSpPr>
        <p:spPr>
          <a:xfrm>
            <a:off x="152400" y="89118"/>
            <a:ext cx="5105400" cy="954107"/>
          </a:xfrm>
          <a:prstGeom prst="rect">
            <a:avLst/>
          </a:prstGeom>
          <a:noFill/>
        </p:spPr>
        <p:txBody>
          <a:bodyPr wrap="square" rtlCol="0">
            <a:spAutoFit/>
          </a:bodyPr>
          <a:lstStyle/>
          <a:p>
            <a:r>
              <a:rPr lang="en-US" sz="2800" b="1" dirty="0" smtClean="0">
                <a:solidFill>
                  <a:srgbClr val="006600"/>
                </a:solidFill>
              </a:rPr>
              <a:t>Focus on common species:</a:t>
            </a:r>
          </a:p>
          <a:p>
            <a:r>
              <a:rPr lang="en-US" sz="2800" b="1" dirty="0" smtClean="0">
                <a:solidFill>
                  <a:srgbClr val="006600"/>
                </a:solidFill>
              </a:rPr>
              <a:t>     Learn to Observe</a:t>
            </a:r>
            <a:endParaRPr lang="en-US" sz="2800" b="1" dirty="0">
              <a:solidFill>
                <a:srgbClr val="0066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66800"/>
            <a:ext cx="8229600" cy="5632311"/>
          </a:xfrm>
          <a:prstGeom prst="rect">
            <a:avLst/>
          </a:prstGeom>
          <a:noFill/>
        </p:spPr>
        <p:txBody>
          <a:bodyPr wrap="square" rtlCol="0">
            <a:spAutoFit/>
          </a:bodyPr>
          <a:lstStyle/>
          <a:p>
            <a:r>
              <a:rPr lang="en-US" sz="2400" dirty="0" smtClean="0"/>
              <a:t>Recruitment and Retention can be defined in terms of a   </a:t>
            </a:r>
          </a:p>
          <a:p>
            <a:r>
              <a:rPr lang="en-US" sz="2400" dirty="0" smtClean="0"/>
              <a:t> </a:t>
            </a:r>
            <a:r>
              <a:rPr lang="en-US" sz="2400" dirty="0" smtClean="0"/>
              <a:t>  </a:t>
            </a:r>
            <a:r>
              <a:rPr lang="en-US" sz="2400" dirty="0" smtClean="0"/>
              <a:t>combination of behavior </a:t>
            </a:r>
            <a:r>
              <a:rPr lang="en-US" sz="2400" dirty="0" smtClean="0"/>
              <a:t>and identity attributes</a:t>
            </a:r>
          </a:p>
          <a:p>
            <a:endParaRPr lang="en-US" sz="2400" dirty="0" smtClean="0"/>
          </a:p>
          <a:p>
            <a:r>
              <a:rPr lang="en-US" sz="2400" dirty="0" smtClean="0"/>
              <a:t>Interactions between ecological components (e.g., species </a:t>
            </a:r>
          </a:p>
          <a:p>
            <a:r>
              <a:rPr lang="en-US" sz="2400" dirty="0" smtClean="0"/>
              <a:t> </a:t>
            </a:r>
            <a:r>
              <a:rPr lang="en-US" sz="2400" dirty="0" smtClean="0"/>
              <a:t>  presence/absence, species diversity habitat types, etc.) and </a:t>
            </a:r>
          </a:p>
          <a:p>
            <a:r>
              <a:rPr lang="en-US" sz="2400" dirty="0" smtClean="0"/>
              <a:t> </a:t>
            </a:r>
            <a:r>
              <a:rPr lang="en-US" sz="2400" dirty="0" smtClean="0"/>
              <a:t>  social components can be depicted in conceptual models.</a:t>
            </a:r>
          </a:p>
          <a:p>
            <a:endParaRPr lang="en-US" sz="2400" dirty="0" smtClean="0"/>
          </a:p>
          <a:p>
            <a:r>
              <a:rPr lang="en-US" sz="2400" dirty="0" smtClean="0"/>
              <a:t>Identity and associated behaviors hinge on comparing </a:t>
            </a:r>
          </a:p>
          <a:p>
            <a:r>
              <a:rPr lang="en-US" sz="2400" dirty="0" smtClean="0"/>
              <a:t> </a:t>
            </a:r>
            <a:r>
              <a:rPr lang="en-US" sz="2400" dirty="0" smtClean="0"/>
              <a:t>  experienced levels of attributes with minimum </a:t>
            </a:r>
          </a:p>
          <a:p>
            <a:r>
              <a:rPr lang="en-US" sz="2400" dirty="0" smtClean="0"/>
              <a:t> </a:t>
            </a:r>
            <a:r>
              <a:rPr lang="en-US" sz="2400" dirty="0" smtClean="0"/>
              <a:t> desirable (or maximum tolerable) levels – which all   </a:t>
            </a:r>
          </a:p>
          <a:p>
            <a:r>
              <a:rPr lang="en-US" sz="2400" dirty="0" smtClean="0"/>
              <a:t> </a:t>
            </a:r>
            <a:r>
              <a:rPr lang="en-US" sz="2400" dirty="0" smtClean="0"/>
              <a:t>  can be measured quantitatively.</a:t>
            </a:r>
            <a:endParaRPr lang="en-US" sz="2400" dirty="0" smtClean="0"/>
          </a:p>
          <a:p>
            <a:endParaRPr lang="en-US" sz="2400" dirty="0" smtClean="0"/>
          </a:p>
          <a:p>
            <a:r>
              <a:rPr lang="en-US" sz="2400" dirty="0" smtClean="0"/>
              <a:t>Conceptual models can be simulated.</a:t>
            </a:r>
          </a:p>
          <a:p>
            <a:endParaRPr lang="en-US" sz="2400" dirty="0" smtClean="0"/>
          </a:p>
          <a:p>
            <a:r>
              <a:rPr lang="en-US" sz="2400" dirty="0" smtClean="0"/>
              <a:t>Hypotheses can be articulated and examined experimentally.</a:t>
            </a:r>
            <a:endParaRPr lang="en-US" sz="2400" dirty="0" smtClean="0"/>
          </a:p>
        </p:txBody>
      </p:sp>
      <p:sp>
        <p:nvSpPr>
          <p:cNvPr id="3" name="TextBox 2"/>
          <p:cNvSpPr txBox="1"/>
          <p:nvPr/>
        </p:nvSpPr>
        <p:spPr>
          <a:xfrm>
            <a:off x="3810000" y="152400"/>
            <a:ext cx="1337417" cy="646331"/>
          </a:xfrm>
          <a:prstGeom prst="rect">
            <a:avLst/>
          </a:prstGeom>
          <a:noFill/>
        </p:spPr>
        <p:txBody>
          <a:bodyPr wrap="none" rtlCol="0">
            <a:spAutoFit/>
          </a:bodyPr>
          <a:lstStyle/>
          <a:p>
            <a:r>
              <a:rPr lang="en-US" sz="3600" b="1" dirty="0" smtClean="0">
                <a:solidFill>
                  <a:srgbClr val="FFFF00"/>
                </a:solidFill>
              </a:rPr>
              <a:t>Recap</a:t>
            </a:r>
            <a:endParaRPr lang="en-US" sz="3600" b="1" dirty="0">
              <a:solidFill>
                <a:srgbClr val="FFFF00"/>
              </a:solidFill>
            </a:endParaRPr>
          </a:p>
        </p:txBody>
      </p:sp>
      <p:cxnSp>
        <p:nvCxnSpPr>
          <p:cNvPr id="5" name="Straight Connector 4"/>
          <p:cNvCxnSpPr/>
          <p:nvPr/>
        </p:nvCxnSpPr>
        <p:spPr>
          <a:xfrm>
            <a:off x="533400" y="914400"/>
            <a:ext cx="7543800" cy="0"/>
          </a:xfrm>
          <a:prstGeom prst="line">
            <a:avLst/>
          </a:prstGeom>
          <a:ln w="38100">
            <a:solidFill>
              <a:srgbClr val="F6FC1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43903" y="245166"/>
            <a:ext cx="8747698" cy="6308034"/>
          </a:xfrm>
          <a:prstGeom prst="rect">
            <a:avLst/>
          </a:prstGeom>
          <a:noFill/>
          <a:ln w="9525">
            <a:noFill/>
            <a:miter lim="800000"/>
            <a:headEnd/>
            <a:tailEnd/>
          </a:ln>
          <a:effectLst/>
        </p:spPr>
      </p:pic>
      <p:sp>
        <p:nvSpPr>
          <p:cNvPr id="4" name="TextBox 3"/>
          <p:cNvSpPr txBox="1"/>
          <p:nvPr/>
        </p:nvSpPr>
        <p:spPr>
          <a:xfrm>
            <a:off x="5334000" y="228600"/>
            <a:ext cx="3370282" cy="646331"/>
          </a:xfrm>
          <a:prstGeom prst="rect">
            <a:avLst/>
          </a:prstGeom>
          <a:noFill/>
        </p:spPr>
        <p:txBody>
          <a:bodyPr wrap="none" rtlCol="0">
            <a:spAutoFit/>
          </a:bodyPr>
          <a:lstStyle/>
          <a:p>
            <a:r>
              <a:rPr lang="en-US" dirty="0" smtClean="0">
                <a:solidFill>
                  <a:schemeClr val="bg1"/>
                </a:solidFill>
              </a:rPr>
              <a:t>Why don’t more birders use</a:t>
            </a:r>
          </a:p>
          <a:p>
            <a:r>
              <a:rPr lang="en-US" dirty="0" smtClean="0">
                <a:solidFill>
                  <a:schemeClr val="bg1"/>
                </a:solidFill>
              </a:rPr>
              <a:t>  e-bird and report birds they see?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33400" y="144850"/>
            <a:ext cx="8305800" cy="6636950"/>
          </a:xfrm>
          <a:prstGeom prst="rect">
            <a:avLst/>
          </a:prstGeom>
          <a:noFill/>
          <a:ln w="9525">
            <a:noFill/>
            <a:miter lim="800000"/>
            <a:headEnd/>
            <a:tailEnd/>
          </a:ln>
          <a:effectLst/>
        </p:spPr>
      </p:pic>
      <p:sp>
        <p:nvSpPr>
          <p:cNvPr id="5" name="TextBox 4"/>
          <p:cNvSpPr txBox="1"/>
          <p:nvPr/>
        </p:nvSpPr>
        <p:spPr>
          <a:xfrm>
            <a:off x="5486400" y="533400"/>
            <a:ext cx="3271729" cy="646331"/>
          </a:xfrm>
          <a:prstGeom prst="rect">
            <a:avLst/>
          </a:prstGeom>
          <a:noFill/>
        </p:spPr>
        <p:txBody>
          <a:bodyPr wrap="none" rtlCol="0">
            <a:spAutoFit/>
          </a:bodyPr>
          <a:lstStyle/>
          <a:p>
            <a:r>
              <a:rPr lang="en-US" dirty="0" smtClean="0">
                <a:solidFill>
                  <a:schemeClr val="bg1"/>
                </a:solidFill>
              </a:rPr>
              <a:t>People report birds to contribute</a:t>
            </a:r>
          </a:p>
          <a:p>
            <a:r>
              <a:rPr lang="en-US" dirty="0" smtClean="0">
                <a:solidFill>
                  <a:schemeClr val="bg1"/>
                </a:solidFill>
              </a:rPr>
              <a:t> </a:t>
            </a:r>
            <a:r>
              <a:rPr lang="en-US" dirty="0" smtClean="0">
                <a:solidFill>
                  <a:schemeClr val="bg1"/>
                </a:solidFill>
              </a:rPr>
              <a:t> data to science, right?</a:t>
            </a:r>
            <a:endParaRPr lang="en-US" dirty="0">
              <a:solidFill>
                <a:schemeClr val="bg1"/>
              </a:solidFill>
            </a:endParaRPr>
          </a:p>
        </p:txBody>
      </p:sp>
      <p:sp>
        <p:nvSpPr>
          <p:cNvPr id="6" name="TextBox 5"/>
          <p:cNvSpPr txBox="1"/>
          <p:nvPr/>
        </p:nvSpPr>
        <p:spPr>
          <a:xfrm>
            <a:off x="152400" y="5181600"/>
            <a:ext cx="1600631" cy="646331"/>
          </a:xfrm>
          <a:prstGeom prst="rect">
            <a:avLst/>
          </a:prstGeom>
          <a:noFill/>
        </p:spPr>
        <p:txBody>
          <a:bodyPr wrap="none" rtlCol="0">
            <a:spAutoFit/>
          </a:bodyPr>
          <a:lstStyle/>
          <a:p>
            <a:r>
              <a:rPr lang="en-US" dirty="0" smtClean="0">
                <a:solidFill>
                  <a:schemeClr val="bg1"/>
                </a:solidFill>
              </a:rPr>
              <a:t>Birders loving</a:t>
            </a:r>
          </a:p>
          <a:p>
            <a:r>
              <a:rPr lang="en-US" dirty="0" smtClean="0">
                <a:solidFill>
                  <a:schemeClr val="bg1"/>
                </a:solidFill>
              </a:rPr>
              <a:t> </a:t>
            </a:r>
            <a:r>
              <a:rPr lang="en-US" dirty="0" smtClean="0">
                <a:solidFill>
                  <a:schemeClr val="bg1"/>
                </a:solidFill>
              </a:rPr>
              <a:t> birds to death</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Rhetorical Question</a:t>
            </a:r>
            <a:endParaRPr lang="en-US" b="1" dirty="0">
              <a:solidFill>
                <a:srgbClr val="FFFF00"/>
              </a:solidFill>
            </a:endParaRPr>
          </a:p>
        </p:txBody>
      </p:sp>
      <p:sp>
        <p:nvSpPr>
          <p:cNvPr id="3" name="Content Placeholder 2"/>
          <p:cNvSpPr>
            <a:spLocks noGrp="1"/>
          </p:cNvSpPr>
          <p:nvPr>
            <p:ph idx="1"/>
          </p:nvPr>
        </p:nvSpPr>
        <p:spPr>
          <a:xfrm>
            <a:off x="304800" y="1295401"/>
            <a:ext cx="8382000" cy="1066800"/>
          </a:xfrm>
        </p:spPr>
        <p:txBody>
          <a:bodyPr/>
          <a:lstStyle/>
          <a:p>
            <a:pPr>
              <a:buNone/>
            </a:pPr>
            <a:r>
              <a:rPr lang="en-US" sz="3200" dirty="0" smtClean="0"/>
              <a:t>How can </a:t>
            </a:r>
            <a:r>
              <a:rPr lang="en-US" sz="3200" i="1" dirty="0" smtClean="0"/>
              <a:t>we</a:t>
            </a:r>
            <a:r>
              <a:rPr lang="en-US" sz="3200" dirty="0" smtClean="0"/>
              <a:t> get more people to do what </a:t>
            </a:r>
            <a:r>
              <a:rPr lang="en-US" sz="3200" i="1" dirty="0" smtClean="0"/>
              <a:t>we </a:t>
            </a:r>
            <a:r>
              <a:rPr lang="en-US" dirty="0" smtClean="0"/>
              <a:t>(managers and scientists) </a:t>
            </a:r>
            <a:r>
              <a:rPr lang="en-US" sz="3200" dirty="0" smtClean="0"/>
              <a:t>need them to do?</a:t>
            </a:r>
          </a:p>
        </p:txBody>
      </p:sp>
      <p:cxnSp>
        <p:nvCxnSpPr>
          <p:cNvPr id="5" name="Straight Connector 4"/>
          <p:cNvCxnSpPr/>
          <p:nvPr/>
        </p:nvCxnSpPr>
        <p:spPr>
          <a:xfrm>
            <a:off x="381000" y="12954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6" name="Picture 28" descr="MCBD09151_0000[1]"/>
          <p:cNvPicPr>
            <a:picLocks noChangeAspect="1" noChangeArrowheads="1"/>
          </p:cNvPicPr>
          <p:nvPr/>
        </p:nvPicPr>
        <p:blipFill>
          <a:blip r:embed="rId2" cstate="print"/>
          <a:srcRect/>
          <a:stretch>
            <a:fillRect/>
          </a:stretch>
        </p:blipFill>
        <p:spPr bwMode="auto">
          <a:xfrm>
            <a:off x="4191000" y="3657600"/>
            <a:ext cx="4413797" cy="2586037"/>
          </a:xfrm>
          <a:prstGeom prst="rect">
            <a:avLst/>
          </a:prstGeom>
          <a:noFill/>
        </p:spPr>
      </p:pic>
      <p:pic>
        <p:nvPicPr>
          <p:cNvPr id="7" name="Picture 5" descr="C:\My Documents\Barnes photos\deer.tif"/>
          <p:cNvPicPr>
            <a:picLocks noChangeAspect="1" noChangeArrowheads="1"/>
          </p:cNvPicPr>
          <p:nvPr/>
        </p:nvPicPr>
        <p:blipFill>
          <a:blip r:embed="rId3" cstate="print"/>
          <a:srcRect/>
          <a:stretch>
            <a:fillRect/>
          </a:stretch>
        </p:blipFill>
        <p:spPr bwMode="auto">
          <a:xfrm>
            <a:off x="838200" y="3276600"/>
            <a:ext cx="3263900" cy="3019425"/>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8" descr="MCBD09151_0000[1]"/>
          <p:cNvPicPr>
            <a:picLocks noChangeAspect="1" noChangeArrowheads="1"/>
          </p:cNvPicPr>
          <p:nvPr/>
        </p:nvPicPr>
        <p:blipFill>
          <a:blip r:embed="rId2" cstate="print"/>
          <a:srcRect/>
          <a:stretch>
            <a:fillRect/>
          </a:stretch>
        </p:blipFill>
        <p:spPr bwMode="auto">
          <a:xfrm>
            <a:off x="533399" y="1524000"/>
            <a:ext cx="8315497" cy="4872037"/>
          </a:xfrm>
          <a:prstGeom prst="rect">
            <a:avLst/>
          </a:prstGeom>
          <a:noFill/>
        </p:spPr>
      </p:pic>
      <p:sp>
        <p:nvSpPr>
          <p:cNvPr id="5" name="TextBox 4"/>
          <p:cNvSpPr txBox="1"/>
          <p:nvPr/>
        </p:nvSpPr>
        <p:spPr>
          <a:xfrm>
            <a:off x="914400" y="762000"/>
            <a:ext cx="1803635" cy="523220"/>
          </a:xfrm>
          <a:prstGeom prst="rect">
            <a:avLst/>
          </a:prstGeom>
          <a:noFill/>
        </p:spPr>
        <p:txBody>
          <a:bodyPr wrap="none" rtlCol="0">
            <a:spAutoFit/>
          </a:bodyPr>
          <a:lstStyle/>
          <a:p>
            <a:r>
              <a:rPr lang="en-US" sz="2800" b="1" dirty="0" smtClean="0">
                <a:solidFill>
                  <a:schemeClr val="bg1"/>
                </a:solidFill>
              </a:rPr>
              <a:t>Thank You </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r>
              <a:rPr lang="en-US" sz="3600" b="1" dirty="0" smtClean="0">
                <a:solidFill>
                  <a:srgbClr val="FFFF00"/>
                </a:solidFill>
              </a:rPr>
              <a:t>Underlying Theme of Conservation</a:t>
            </a:r>
            <a:endParaRPr lang="en-US" sz="3600" b="1" dirty="0">
              <a:solidFill>
                <a:srgbClr val="FFFF00"/>
              </a:solidFill>
            </a:endParaRPr>
          </a:p>
        </p:txBody>
      </p:sp>
      <p:sp>
        <p:nvSpPr>
          <p:cNvPr id="3" name="Content Placeholder 2"/>
          <p:cNvSpPr>
            <a:spLocks noGrp="1"/>
          </p:cNvSpPr>
          <p:nvPr>
            <p:ph idx="1"/>
          </p:nvPr>
        </p:nvSpPr>
        <p:spPr>
          <a:xfrm>
            <a:off x="838200" y="1981200"/>
            <a:ext cx="7696200" cy="4648200"/>
          </a:xfrm>
        </p:spPr>
        <p:txBody>
          <a:bodyPr>
            <a:noAutofit/>
          </a:bodyPr>
          <a:lstStyle/>
          <a:p>
            <a:pPr>
              <a:buNone/>
            </a:pPr>
            <a:r>
              <a:rPr lang="en-US" b="1" dirty="0" smtClean="0"/>
              <a:t>A desire exists to have more people be so </a:t>
            </a:r>
            <a:r>
              <a:rPr lang="en-US" b="1" i="1" dirty="0" smtClean="0">
                <a:solidFill>
                  <a:srgbClr val="FF0000"/>
                </a:solidFill>
              </a:rPr>
              <a:t>passionate about wildlife </a:t>
            </a:r>
            <a:r>
              <a:rPr lang="en-US" b="1" dirty="0" smtClean="0"/>
              <a:t>that they </a:t>
            </a:r>
            <a:r>
              <a:rPr lang="en-US" b="1" i="1" dirty="0" smtClean="0">
                <a:solidFill>
                  <a:srgbClr val="FF0000"/>
                </a:solidFill>
              </a:rPr>
              <a:t>actively participate </a:t>
            </a:r>
            <a:r>
              <a:rPr lang="en-US" b="1" dirty="0" smtClean="0"/>
              <a:t>in actions that contribute to </a:t>
            </a:r>
            <a:r>
              <a:rPr lang="en-US" b="1" i="1" dirty="0" smtClean="0">
                <a:solidFill>
                  <a:srgbClr val="FF0000"/>
                </a:solidFill>
              </a:rPr>
              <a:t>wildlife conservation</a:t>
            </a:r>
            <a:r>
              <a:rPr lang="en-US" b="1" i="1" dirty="0" smtClean="0"/>
              <a:t>.</a:t>
            </a:r>
          </a:p>
          <a:p>
            <a:pPr>
              <a:buNone/>
            </a:pPr>
            <a:endParaRPr lang="en-US" b="1" i="1" dirty="0" smtClean="0"/>
          </a:p>
          <a:p>
            <a:pPr>
              <a:buNone/>
            </a:pPr>
            <a:r>
              <a:rPr lang="en-US" b="1" dirty="0" smtClean="0"/>
              <a:t>People who “</a:t>
            </a:r>
            <a:r>
              <a:rPr lang="en-US" b="1" dirty="0" smtClean="0">
                <a:solidFill>
                  <a:srgbClr val="FF0000"/>
                </a:solidFill>
              </a:rPr>
              <a:t>actively participate</a:t>
            </a:r>
            <a:r>
              <a:rPr lang="en-US" b="1" dirty="0" smtClean="0"/>
              <a:t>” has been the focal point for both governmental agencies (e.g., hunters) and NGOs (e.g., birders, citizen scientists)</a:t>
            </a:r>
          </a:p>
        </p:txBody>
      </p:sp>
      <p:cxnSp>
        <p:nvCxnSpPr>
          <p:cNvPr id="5" name="Straight Connector 4"/>
          <p:cNvCxnSpPr/>
          <p:nvPr/>
        </p:nvCxnSpPr>
        <p:spPr>
          <a:xfrm>
            <a:off x="228600" y="14478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rPr>
              <a:t>“Participation” as an Index </a:t>
            </a:r>
            <a:endParaRPr lang="en-US" b="1" dirty="0">
              <a:solidFill>
                <a:srgbClr val="FFFF00"/>
              </a:solidFill>
            </a:endParaRPr>
          </a:p>
        </p:txBody>
      </p:sp>
      <p:sp>
        <p:nvSpPr>
          <p:cNvPr id="3" name="Content Placeholder 2"/>
          <p:cNvSpPr>
            <a:spLocks noGrp="1"/>
          </p:cNvSpPr>
          <p:nvPr>
            <p:ph idx="1"/>
          </p:nvPr>
        </p:nvSpPr>
        <p:spPr>
          <a:xfrm>
            <a:off x="304800" y="1600200"/>
            <a:ext cx="8382000" cy="4953000"/>
          </a:xfrm>
        </p:spPr>
        <p:txBody>
          <a:bodyPr>
            <a:normAutofit fontScale="92500" lnSpcReduction="20000"/>
          </a:bodyPr>
          <a:lstStyle/>
          <a:p>
            <a:r>
              <a:rPr lang="en-US" b="1" dirty="0" smtClean="0"/>
              <a:t>Historically, research on the concepts of recruitment and retention focused on singular behaviors of indicator participants:</a:t>
            </a:r>
          </a:p>
          <a:p>
            <a:pPr>
              <a:buNone/>
            </a:pPr>
            <a:r>
              <a:rPr lang="en-US" b="1" dirty="0" smtClean="0"/>
              <a:t>		</a:t>
            </a:r>
            <a:r>
              <a:rPr lang="en-US" b="1" dirty="0" smtClean="0">
                <a:solidFill>
                  <a:srgbClr val="FF0000"/>
                </a:solidFill>
              </a:rPr>
              <a:t>hunters (buy a hunting license)</a:t>
            </a:r>
          </a:p>
          <a:p>
            <a:pPr>
              <a:buNone/>
            </a:pPr>
            <a:r>
              <a:rPr lang="en-US" b="1" dirty="0" smtClean="0">
                <a:solidFill>
                  <a:srgbClr val="FF0000"/>
                </a:solidFill>
              </a:rPr>
              <a:t>		citizen scientists (provide data)</a:t>
            </a:r>
          </a:p>
          <a:p>
            <a:pPr>
              <a:buNone/>
            </a:pPr>
            <a:r>
              <a:rPr lang="en-US" b="1" dirty="0" smtClean="0">
                <a:solidFill>
                  <a:srgbClr val="FF0000"/>
                </a:solidFill>
              </a:rPr>
              <a:t>		birders (go birding)</a:t>
            </a:r>
          </a:p>
          <a:p>
            <a:pPr lvl="1">
              <a:buNone/>
            </a:pPr>
            <a:endParaRPr lang="en-US" sz="3200" b="1" dirty="0" smtClean="0"/>
          </a:p>
          <a:p>
            <a:r>
              <a:rPr lang="en-US" sz="3000" b="1" dirty="0" smtClean="0"/>
              <a:t>Participation in these activities became short-hand for recruitment and retention.</a:t>
            </a:r>
          </a:p>
          <a:p>
            <a:endParaRPr lang="en-US" sz="3000" b="1" dirty="0" smtClean="0"/>
          </a:p>
          <a:p>
            <a:r>
              <a:rPr lang="en-US" sz="3000" b="1" dirty="0" smtClean="0"/>
              <a:t>How do you think about and measure participation?</a:t>
            </a:r>
          </a:p>
          <a:p>
            <a:pPr lvl="1">
              <a:buNone/>
            </a:pPr>
            <a:endParaRPr lang="en-US" sz="3200" dirty="0" smtClean="0">
              <a:solidFill>
                <a:srgbClr val="FF0000"/>
              </a:solidFill>
            </a:endParaRPr>
          </a:p>
        </p:txBody>
      </p:sp>
      <p:cxnSp>
        <p:nvCxnSpPr>
          <p:cNvPr id="5" name="Straight Connector 4"/>
          <p:cNvCxnSpPr/>
          <p:nvPr/>
        </p:nvCxnSpPr>
        <p:spPr>
          <a:xfrm>
            <a:off x="304800" y="12192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Social Science Concepts related to Participation Research</a:t>
            </a:r>
            <a:endParaRPr lang="en-US" b="1" dirty="0">
              <a:solidFill>
                <a:srgbClr val="FFFF00"/>
              </a:solidFill>
            </a:endParaRPr>
          </a:p>
        </p:txBody>
      </p:sp>
      <p:sp>
        <p:nvSpPr>
          <p:cNvPr id="3" name="Content Placeholder 2"/>
          <p:cNvSpPr>
            <a:spLocks noGrp="1"/>
          </p:cNvSpPr>
          <p:nvPr>
            <p:ph idx="1"/>
          </p:nvPr>
        </p:nvSpPr>
        <p:spPr>
          <a:xfrm>
            <a:off x="304800" y="1600201"/>
            <a:ext cx="8534400" cy="3048000"/>
          </a:xfrm>
        </p:spPr>
        <p:txBody>
          <a:bodyPr>
            <a:noAutofit/>
          </a:bodyPr>
          <a:lstStyle/>
          <a:p>
            <a:pPr lvl="1">
              <a:buNone/>
            </a:pPr>
            <a:r>
              <a:rPr lang="en-US" b="1" dirty="0" smtClean="0"/>
              <a:t>Theories of “Reasoned Action” and “Planned </a:t>
            </a:r>
          </a:p>
          <a:p>
            <a:pPr lvl="1">
              <a:buNone/>
            </a:pPr>
            <a:r>
              <a:rPr lang="en-US" b="1" dirty="0" smtClean="0"/>
              <a:t>   Behavior”</a:t>
            </a:r>
          </a:p>
          <a:p>
            <a:pPr lvl="1">
              <a:buNone/>
            </a:pPr>
            <a:r>
              <a:rPr lang="en-US" b="1" dirty="0" smtClean="0"/>
              <a:t>	</a:t>
            </a:r>
            <a:r>
              <a:rPr lang="en-US" b="1" dirty="0" smtClean="0">
                <a:solidFill>
                  <a:srgbClr val="FF0000"/>
                </a:solidFill>
              </a:rPr>
              <a:t>e.g., attitudes, beliefs, norms as predictors of behavior</a:t>
            </a:r>
          </a:p>
          <a:p>
            <a:pPr lvl="1">
              <a:buNone/>
            </a:pPr>
            <a:r>
              <a:rPr lang="en-US" b="1" dirty="0" smtClean="0"/>
              <a:t>Motivations and Constraints</a:t>
            </a:r>
          </a:p>
          <a:p>
            <a:pPr lvl="1">
              <a:buNone/>
            </a:pPr>
            <a:r>
              <a:rPr lang="en-US" b="1" dirty="0" smtClean="0"/>
              <a:t>	</a:t>
            </a:r>
            <a:r>
              <a:rPr lang="en-US" b="1" dirty="0" smtClean="0">
                <a:solidFill>
                  <a:srgbClr val="FF0000"/>
                </a:solidFill>
              </a:rPr>
              <a:t>e.g., personal goals and barriers to achievement</a:t>
            </a:r>
          </a:p>
          <a:p>
            <a:pPr lvl="1">
              <a:buNone/>
            </a:pPr>
            <a:r>
              <a:rPr lang="en-US" b="1" dirty="0" smtClean="0"/>
              <a:t>Multiple Satisfactions</a:t>
            </a:r>
          </a:p>
          <a:p>
            <a:pPr lvl="1">
              <a:buNone/>
            </a:pPr>
            <a:r>
              <a:rPr lang="en-US" b="1" dirty="0" smtClean="0"/>
              <a:t>	</a:t>
            </a:r>
            <a:r>
              <a:rPr lang="en-US" b="1" dirty="0" smtClean="0">
                <a:solidFill>
                  <a:srgbClr val="FF0000"/>
                </a:solidFill>
              </a:rPr>
              <a:t>e.g., fulfillment of personal goals</a:t>
            </a:r>
          </a:p>
          <a:p>
            <a:pPr lvl="1">
              <a:buNone/>
            </a:pPr>
            <a:r>
              <a:rPr lang="en-US" b="1" dirty="0" smtClean="0"/>
              <a:t>Activity Innovation-Adoption</a:t>
            </a:r>
          </a:p>
          <a:p>
            <a:pPr lvl="1">
              <a:buNone/>
            </a:pPr>
            <a:r>
              <a:rPr lang="en-US" b="1" dirty="0" smtClean="0"/>
              <a:t>	</a:t>
            </a:r>
            <a:r>
              <a:rPr lang="en-US" b="1" dirty="0" smtClean="0">
                <a:solidFill>
                  <a:srgbClr val="FF0000"/>
                </a:solidFill>
              </a:rPr>
              <a:t>e.g., New York Apprentice Hunter Program</a:t>
            </a:r>
          </a:p>
        </p:txBody>
      </p:sp>
      <p:cxnSp>
        <p:nvCxnSpPr>
          <p:cNvPr id="5" name="Straight Connector 4"/>
          <p:cNvCxnSpPr/>
          <p:nvPr/>
        </p:nvCxnSpPr>
        <p:spPr>
          <a:xfrm>
            <a:off x="304800" y="14478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smtClean="0">
                <a:solidFill>
                  <a:srgbClr val="FFFF00"/>
                </a:solidFill>
              </a:rPr>
              <a:t>Activity Innovation-Adoption</a:t>
            </a:r>
            <a:endParaRPr lang="en-US" b="1" dirty="0">
              <a:solidFill>
                <a:srgbClr val="FFFF00"/>
              </a:solidFill>
            </a:endParaRPr>
          </a:p>
        </p:txBody>
      </p:sp>
      <p:sp>
        <p:nvSpPr>
          <p:cNvPr id="5" name="TextBox 4"/>
          <p:cNvSpPr txBox="1"/>
          <p:nvPr/>
        </p:nvSpPr>
        <p:spPr>
          <a:xfrm>
            <a:off x="609600" y="3276600"/>
            <a:ext cx="1200200" cy="369332"/>
          </a:xfrm>
          <a:prstGeom prst="rect">
            <a:avLst/>
          </a:prstGeom>
          <a:noFill/>
          <a:ln>
            <a:solidFill>
              <a:schemeClr val="tx1"/>
            </a:solidFill>
          </a:ln>
        </p:spPr>
        <p:txBody>
          <a:bodyPr wrap="none" rtlCol="0">
            <a:spAutoFit/>
          </a:bodyPr>
          <a:lstStyle/>
          <a:p>
            <a:r>
              <a:rPr lang="en-US" dirty="0" smtClean="0"/>
              <a:t>Awareness</a:t>
            </a:r>
            <a:endParaRPr lang="en-US" dirty="0"/>
          </a:p>
        </p:txBody>
      </p:sp>
      <p:sp>
        <p:nvSpPr>
          <p:cNvPr id="6" name="TextBox 5"/>
          <p:cNvSpPr txBox="1"/>
          <p:nvPr/>
        </p:nvSpPr>
        <p:spPr>
          <a:xfrm>
            <a:off x="2362200" y="3276600"/>
            <a:ext cx="908647" cy="369332"/>
          </a:xfrm>
          <a:prstGeom prst="rect">
            <a:avLst/>
          </a:prstGeom>
          <a:noFill/>
          <a:ln>
            <a:solidFill>
              <a:schemeClr val="tx1"/>
            </a:solidFill>
          </a:ln>
        </p:spPr>
        <p:txBody>
          <a:bodyPr wrap="none" rtlCol="0">
            <a:spAutoFit/>
          </a:bodyPr>
          <a:lstStyle/>
          <a:p>
            <a:r>
              <a:rPr lang="en-US" dirty="0" smtClean="0"/>
              <a:t>Interest</a:t>
            </a:r>
            <a:endParaRPr lang="en-US" dirty="0"/>
          </a:p>
        </p:txBody>
      </p:sp>
      <p:sp>
        <p:nvSpPr>
          <p:cNvPr id="7" name="TextBox 6"/>
          <p:cNvSpPr txBox="1"/>
          <p:nvPr/>
        </p:nvSpPr>
        <p:spPr>
          <a:xfrm>
            <a:off x="3810000" y="3276600"/>
            <a:ext cx="579133" cy="369332"/>
          </a:xfrm>
          <a:prstGeom prst="rect">
            <a:avLst/>
          </a:prstGeom>
          <a:noFill/>
          <a:ln>
            <a:solidFill>
              <a:schemeClr val="tx1"/>
            </a:solidFill>
          </a:ln>
        </p:spPr>
        <p:txBody>
          <a:bodyPr wrap="none" rtlCol="0">
            <a:spAutoFit/>
          </a:bodyPr>
          <a:lstStyle/>
          <a:p>
            <a:r>
              <a:rPr lang="en-US" dirty="0" smtClean="0"/>
              <a:t>Trial</a:t>
            </a:r>
            <a:endParaRPr lang="en-US" dirty="0"/>
          </a:p>
        </p:txBody>
      </p:sp>
      <p:sp>
        <p:nvSpPr>
          <p:cNvPr id="8" name="TextBox 7"/>
          <p:cNvSpPr txBox="1"/>
          <p:nvPr/>
        </p:nvSpPr>
        <p:spPr>
          <a:xfrm>
            <a:off x="4953000" y="3276600"/>
            <a:ext cx="1405128" cy="369332"/>
          </a:xfrm>
          <a:prstGeom prst="rect">
            <a:avLst/>
          </a:prstGeom>
          <a:noFill/>
          <a:ln>
            <a:solidFill>
              <a:schemeClr val="tx1"/>
            </a:solidFill>
          </a:ln>
        </p:spPr>
        <p:txBody>
          <a:bodyPr wrap="none" rtlCol="0">
            <a:spAutoFit/>
          </a:bodyPr>
          <a:lstStyle/>
          <a:p>
            <a:r>
              <a:rPr lang="en-US" dirty="0" smtClean="0"/>
              <a:t>Continuation</a:t>
            </a:r>
            <a:endParaRPr lang="en-US" dirty="0"/>
          </a:p>
        </p:txBody>
      </p:sp>
      <p:cxnSp>
        <p:nvCxnSpPr>
          <p:cNvPr id="10" name="Straight Arrow Connector 9"/>
          <p:cNvCxnSpPr/>
          <p:nvPr/>
        </p:nvCxnSpPr>
        <p:spPr>
          <a:xfrm>
            <a:off x="1828800" y="3505200"/>
            <a:ext cx="5334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19600" y="3505200"/>
            <a:ext cx="5334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76600" y="3505200"/>
            <a:ext cx="5334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848894" y="3923506"/>
            <a:ext cx="533400" cy="1588"/>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5372894" y="3923506"/>
            <a:ext cx="533400" cy="1588"/>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33800" y="4191000"/>
            <a:ext cx="2234330" cy="646331"/>
          </a:xfrm>
          <a:prstGeom prst="rect">
            <a:avLst/>
          </a:prstGeom>
          <a:noFill/>
          <a:ln>
            <a:solidFill>
              <a:schemeClr val="tx1"/>
            </a:solidFill>
          </a:ln>
        </p:spPr>
        <p:txBody>
          <a:bodyPr wrap="none" rtlCol="0">
            <a:spAutoFit/>
          </a:bodyPr>
          <a:lstStyle/>
          <a:p>
            <a:r>
              <a:rPr lang="en-US" dirty="0" smtClean="0"/>
              <a:t>Temporary Cessation</a:t>
            </a:r>
          </a:p>
          <a:p>
            <a:r>
              <a:rPr lang="en-US" dirty="0" smtClean="0"/>
              <a:t>Sporadic Participation</a:t>
            </a:r>
            <a:endParaRPr lang="en-US" dirty="0"/>
          </a:p>
        </p:txBody>
      </p:sp>
      <p:sp>
        <p:nvSpPr>
          <p:cNvPr id="18" name="TextBox 17"/>
          <p:cNvSpPr txBox="1"/>
          <p:nvPr/>
        </p:nvSpPr>
        <p:spPr>
          <a:xfrm>
            <a:off x="3886200" y="5334000"/>
            <a:ext cx="2176365" cy="646331"/>
          </a:xfrm>
          <a:prstGeom prst="rect">
            <a:avLst/>
          </a:prstGeom>
          <a:noFill/>
          <a:ln>
            <a:solidFill>
              <a:schemeClr val="tx1"/>
            </a:solidFill>
          </a:ln>
        </p:spPr>
        <p:txBody>
          <a:bodyPr wrap="none" rtlCol="0">
            <a:spAutoFit/>
          </a:bodyPr>
          <a:lstStyle/>
          <a:p>
            <a:r>
              <a:rPr lang="en-US" dirty="0" smtClean="0"/>
              <a:t>Permanent Cessation</a:t>
            </a:r>
          </a:p>
          <a:p>
            <a:r>
              <a:rPr lang="en-US" dirty="0" smtClean="0"/>
              <a:t> or Dropping-out </a:t>
            </a:r>
            <a:endParaRPr lang="en-US" dirty="0"/>
          </a:p>
        </p:txBody>
      </p:sp>
      <p:cxnSp>
        <p:nvCxnSpPr>
          <p:cNvPr id="19" name="Straight Arrow Connector 18"/>
          <p:cNvCxnSpPr/>
          <p:nvPr/>
        </p:nvCxnSpPr>
        <p:spPr>
          <a:xfrm rot="5400000">
            <a:off x="4610894" y="5066506"/>
            <a:ext cx="5334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1" y="1066800"/>
            <a:ext cx="6324600" cy="3539430"/>
          </a:xfrm>
          <a:prstGeom prst="rect">
            <a:avLst/>
          </a:prstGeom>
          <a:noFill/>
        </p:spPr>
        <p:txBody>
          <a:bodyPr wrap="square" rtlCol="0">
            <a:spAutoFit/>
          </a:bodyPr>
          <a:lstStyle/>
          <a:p>
            <a:pPr>
              <a:buClr>
                <a:schemeClr val="tx1"/>
              </a:buClr>
              <a:buSzPct val="150000"/>
              <a:buFont typeface="Arial" pitchFamily="34" charset="0"/>
              <a:buChar char="•"/>
            </a:pPr>
            <a:r>
              <a:rPr lang="en-US" dirty="0" smtClean="0"/>
              <a:t>   </a:t>
            </a:r>
            <a:r>
              <a:rPr lang="en-US" sz="2800" b="1" dirty="0" smtClean="0"/>
              <a:t>Stages of innovation and adoption</a:t>
            </a:r>
          </a:p>
          <a:p>
            <a:pPr>
              <a:buFont typeface="Arial" pitchFamily="34" charset="0"/>
              <a:buChar char="•"/>
            </a:pPr>
            <a:r>
              <a:rPr lang="en-US" sz="2800" b="1" dirty="0"/>
              <a:t> </a:t>
            </a:r>
            <a:r>
              <a:rPr lang="en-US" sz="2800" b="1" dirty="0" smtClean="0"/>
              <a:t> Climb each stage to reach continuation   </a:t>
            </a:r>
          </a:p>
          <a:p>
            <a:r>
              <a:rPr lang="en-US" sz="2800" b="1" dirty="0" smtClean="0"/>
              <a:t>     “pinnacle” to be called a “hunter”                              </a:t>
            </a:r>
          </a:p>
          <a:p>
            <a:r>
              <a:rPr lang="en-US" sz="2800" b="1" dirty="0" smtClean="0"/>
              <a:t>                                                                       </a:t>
            </a:r>
          </a:p>
          <a:p>
            <a:pPr lvl="8"/>
            <a:r>
              <a:rPr lang="en-US" sz="2800" b="1" dirty="0" smtClean="0"/>
              <a:t> 		    </a:t>
            </a:r>
          </a:p>
          <a:p>
            <a:pPr lvl="8"/>
            <a:r>
              <a:rPr lang="en-US" sz="2800" b="1" dirty="0" smtClean="0"/>
              <a:t>                                    	     	     </a:t>
            </a:r>
          </a:p>
          <a:p>
            <a:pPr lvl="8"/>
            <a:r>
              <a:rPr lang="en-US" sz="2800" b="1" dirty="0" smtClean="0"/>
              <a:t>      </a:t>
            </a:r>
            <a:endParaRPr lang="en-US" sz="2800" b="1" dirty="0"/>
          </a:p>
        </p:txBody>
      </p:sp>
      <p:cxnSp>
        <p:nvCxnSpPr>
          <p:cNvPr id="29" name="Straight Arrow Connector 28"/>
          <p:cNvCxnSpPr/>
          <p:nvPr/>
        </p:nvCxnSpPr>
        <p:spPr>
          <a:xfrm rot="5400000" flipH="1" flipV="1">
            <a:off x="1599406" y="5409406"/>
            <a:ext cx="4572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2513806" y="4647406"/>
            <a:ext cx="4572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3124994" y="3809206"/>
            <a:ext cx="4572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 y="990600"/>
            <a:ext cx="7848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1026" name="Picture 2" descr="C:\Documents and Settings\jwe4\Local Settings\Temporary Internet Files\Content.IE5\GTPFA0FN\MCj04418900000[1].wmf"/>
          <p:cNvPicPr>
            <a:picLocks noChangeAspect="1" noChangeArrowheads="1"/>
          </p:cNvPicPr>
          <p:nvPr/>
        </p:nvPicPr>
        <p:blipFill>
          <a:blip r:embed="rId2" cstate="print"/>
          <a:srcRect/>
          <a:stretch>
            <a:fillRect/>
          </a:stretch>
        </p:blipFill>
        <p:spPr bwMode="auto">
          <a:xfrm>
            <a:off x="381000" y="4724400"/>
            <a:ext cx="762000" cy="843000"/>
          </a:xfrm>
          <a:prstGeom prst="rect">
            <a:avLst/>
          </a:prstGeom>
          <a:noFill/>
        </p:spPr>
      </p:pic>
      <p:pic>
        <p:nvPicPr>
          <p:cNvPr id="1028" name="Picture 4" descr="C:\Documents and Settings\jwe4\Local Settings\Temporary Internet Files\Content.IE5\HT4WF8UD\MCj02129210000[1].wmf"/>
          <p:cNvPicPr>
            <a:picLocks noChangeAspect="1" noChangeArrowheads="1"/>
          </p:cNvPicPr>
          <p:nvPr/>
        </p:nvPicPr>
        <p:blipFill>
          <a:blip r:embed="rId3" cstate="print"/>
          <a:srcRect/>
          <a:stretch>
            <a:fillRect/>
          </a:stretch>
        </p:blipFill>
        <p:spPr bwMode="auto">
          <a:xfrm>
            <a:off x="4343400" y="2819400"/>
            <a:ext cx="733165" cy="838200"/>
          </a:xfrm>
          <a:prstGeom prst="rect">
            <a:avLst/>
          </a:prstGeom>
          <a:noFill/>
        </p:spPr>
      </p:pic>
      <p:pic>
        <p:nvPicPr>
          <p:cNvPr id="1029" name="Picture 5" descr="C:\Documents and Settings\jwe4\Local Settings\Temporary Internet Files\Content.IE5\1UDGT5XF\MCj01991380000[1].wmf"/>
          <p:cNvPicPr>
            <a:picLocks noChangeAspect="1" noChangeArrowheads="1"/>
          </p:cNvPicPr>
          <p:nvPr/>
        </p:nvPicPr>
        <p:blipFill>
          <a:blip r:embed="rId4" cstate="print"/>
          <a:srcRect/>
          <a:stretch>
            <a:fillRect/>
          </a:stretch>
        </p:blipFill>
        <p:spPr bwMode="auto">
          <a:xfrm>
            <a:off x="4724400" y="2895600"/>
            <a:ext cx="1286347" cy="403660"/>
          </a:xfrm>
          <a:prstGeom prst="rect">
            <a:avLst/>
          </a:prstGeom>
          <a:noFill/>
        </p:spPr>
      </p:pic>
      <p:sp>
        <p:nvSpPr>
          <p:cNvPr id="23" name="TextBox 22"/>
          <p:cNvSpPr txBox="1"/>
          <p:nvPr/>
        </p:nvSpPr>
        <p:spPr>
          <a:xfrm>
            <a:off x="7010400" y="1219200"/>
            <a:ext cx="1981200" cy="3416320"/>
          </a:xfrm>
          <a:prstGeom prst="rect">
            <a:avLst/>
          </a:prstGeom>
          <a:noFill/>
        </p:spPr>
        <p:txBody>
          <a:bodyPr wrap="square" rtlCol="0">
            <a:spAutoFit/>
          </a:bodyPr>
          <a:lstStyle/>
          <a:p>
            <a:r>
              <a:rPr lang="en-US" sz="2400" dirty="0" smtClean="0">
                <a:solidFill>
                  <a:srgbClr val="FFFF00"/>
                </a:solidFill>
              </a:rPr>
              <a:t>But if “fall down the other side” into cessation stages; </a:t>
            </a:r>
          </a:p>
          <a:p>
            <a:r>
              <a:rPr lang="en-US" sz="2400" dirty="0" smtClean="0">
                <a:solidFill>
                  <a:srgbClr val="FFFF00"/>
                </a:solidFill>
              </a:rPr>
              <a:t>No longer participate;  No longer a hunter</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0 0  L 0 0.33302  E" pathEditMode="relative" ptsTypes="">
                                      <p:cBhvr>
                                        <p:cTn id="11" dur="2000" fill="hold"/>
                                        <p:tgtEl>
                                          <p:spTgt spid="5"/>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5.55556E-7 -1.11111E-6 C -0.02274 0.00972 -0.04514 0.01945 -0.0559 0.05764 C -0.06632 0.0956 -0.06233 0.20185 -0.06406 0.2287 " pathEditMode="relative" rAng="0" ptsTypes="aaA">
                                      <p:cBhvr>
                                        <p:cTn id="13" dur="2000" fill="hold"/>
                                        <p:tgtEl>
                                          <p:spTgt spid="6"/>
                                        </p:tgtEl>
                                        <p:attrNameLst>
                                          <p:attrName>ppt_x</p:attrName>
                                          <p:attrName>ppt_y</p:attrName>
                                        </p:attrNameLst>
                                      </p:cBhvr>
                                      <p:rCtr x="-33" y="114"/>
                                    </p:animMotion>
                                  </p:childTnLst>
                                </p:cTn>
                              </p:par>
                              <p:par>
                                <p:cTn id="14" presetID="63" presetClass="path" presetSubtype="0" accel="50000" decel="50000" fill="hold" grpId="0" nodeType="withEffect">
                                  <p:stCondLst>
                                    <p:cond delay="0"/>
                                  </p:stCondLst>
                                  <p:childTnLst>
                                    <p:animMotion origin="layout" path="M 0.05608 -0.00255 L 0.30608 -0.00255 " pathEditMode="relative" rAng="0" ptsTypes="AA">
                                      <p:cBhvr>
                                        <p:cTn id="15" dur="2000" fill="hold"/>
                                        <p:tgtEl>
                                          <p:spTgt spid="18"/>
                                        </p:tgtEl>
                                        <p:attrNameLst>
                                          <p:attrName>ppt_x</p:attrName>
                                          <p:attrName>ppt_y</p:attrName>
                                        </p:attrNameLst>
                                      </p:cBhvr>
                                      <p:rCtr x="125" y="0"/>
                                    </p:animMotion>
                                  </p:childTnLst>
                                </p:cTn>
                              </p:par>
                              <p:par>
                                <p:cTn id="16" presetID="63" presetClass="path" presetSubtype="0" accel="50000" decel="50000" fill="hold" grpId="0" nodeType="withEffect">
                                  <p:stCondLst>
                                    <p:cond delay="0"/>
                                  </p:stCondLst>
                                  <p:childTnLst>
                                    <p:animMotion origin="layout" path="M -1.94444E-6 -1.85185E-6 L 0.11962 -0.00254 " pathEditMode="relative" rAng="0" ptsTypes="AA">
                                      <p:cBhvr>
                                        <p:cTn id="17" dur="2000" fill="hold"/>
                                        <p:tgtEl>
                                          <p:spTgt spid="17"/>
                                        </p:tgtEl>
                                        <p:attrNameLst>
                                          <p:attrName>ppt_x</p:attrName>
                                          <p:attrName>ppt_y</p:attrName>
                                        </p:attrNameLst>
                                      </p:cBhvr>
                                      <p:rCtr x="60" y="-1"/>
                                    </p:animMotion>
                                  </p:childTnLst>
                                </p:cTn>
                              </p:par>
                              <p:par>
                                <p:cTn id="18" presetID="63" presetClass="path" presetSubtype="0" accel="50000" decel="50000" fill="hold" nodeType="withEffect">
                                  <p:stCondLst>
                                    <p:cond delay="0"/>
                                  </p:stCondLst>
                                  <p:childTnLst>
                                    <p:animMotion origin="layout" path="M 0.02482 0.00555 L 0.23316 0.00555 " pathEditMode="relative" rAng="0" ptsTypes="AA">
                                      <p:cBhvr>
                                        <p:cTn id="19" dur="2000" fill="hold"/>
                                        <p:tgtEl>
                                          <p:spTgt spid="19"/>
                                        </p:tgtEl>
                                        <p:attrNameLst>
                                          <p:attrName>ppt_x</p:attrName>
                                          <p:attrName>ppt_y</p:attrName>
                                        </p:attrNameLst>
                                      </p:cBhvr>
                                      <p:rCtr x="104" y="0"/>
                                    </p:animMotion>
                                  </p:childTnLst>
                                </p:cTn>
                              </p:par>
                              <p:par>
                                <p:cTn id="20" presetID="1" presetClass="exit" presetSubtype="0" fill="hold" nodeType="withEffect">
                                  <p:stCondLst>
                                    <p:cond delay="0"/>
                                  </p:stCondLst>
                                  <p:childTnLst>
                                    <p:set>
                                      <p:cBhvr>
                                        <p:cTn id="21" dur="1" fill="hold">
                                          <p:stCondLst>
                                            <p:cond delay="0"/>
                                          </p:stCondLst>
                                        </p:cTn>
                                        <p:tgtEl>
                                          <p:spTgt spid="1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6"/>
                                        </p:tgtEl>
                                        <p:attrNameLst>
                                          <p:attrName>style.visibility</p:attrName>
                                        </p:attrNameLst>
                                      </p:cBhvr>
                                      <p:to>
                                        <p:strVal val="hidden"/>
                                      </p:to>
                                    </p:set>
                                  </p:childTnLst>
                                </p:cTn>
                              </p:par>
                              <p:par>
                                <p:cTn id="26" presetID="63" presetClass="path" presetSubtype="0" accel="50000" decel="50000" fill="hold" nodeType="withEffect">
                                  <p:stCondLst>
                                    <p:cond delay="0"/>
                                  </p:stCondLst>
                                  <p:childTnLst>
                                    <p:animMotion origin="layout" path="M 0.0165 -0.00555 L 0.08316 -0.00555 " pathEditMode="relative" rAng="0" ptsTypes="AA">
                                      <p:cBhvr>
                                        <p:cTn id="27" dur="2000" fill="hold"/>
                                        <p:tgtEl>
                                          <p:spTgt spid="15"/>
                                        </p:tgtEl>
                                        <p:attrNameLst>
                                          <p:attrName>ppt_x</p:attrName>
                                          <p:attrName>ppt_y</p:attrName>
                                        </p:attrNameLst>
                                      </p:cBhvr>
                                      <p:rCtr x="33" y="0"/>
                                    </p:animMotion>
                                  </p:childTnLst>
                                </p:cTn>
                              </p:par>
                              <p:par>
                                <p:cTn id="28" presetID="0" presetClass="path" presetSubtype="0" accel="50000" decel="50000" fill="hold" grpId="0" nodeType="withEffect">
                                  <p:stCondLst>
                                    <p:cond delay="0"/>
                                  </p:stCondLst>
                                  <p:childTnLst>
                                    <p:animMotion origin="layout" path="M 0 7.40741E-7 C -0.03976 0.00139 -0.07934 0.00324 -0.09809 0.02199 C -0.11667 0.04074 -0.11493 0.07639 -0.11267 0.11296 " pathEditMode="relative" rAng="0" ptsTypes="aaA">
                                      <p:cBhvr>
                                        <p:cTn id="29" dur="2000" fill="hold"/>
                                        <p:tgtEl>
                                          <p:spTgt spid="7"/>
                                        </p:tgtEl>
                                        <p:attrNameLst>
                                          <p:attrName>ppt_x</p:attrName>
                                          <p:attrName>ppt_y</p:attrName>
                                        </p:attrNameLst>
                                      </p:cBhvr>
                                      <p:rCtr x="-58" y="56"/>
                                    </p:animMotion>
                                  </p:childTnLst>
                                </p:cTn>
                              </p:par>
                              <p:par>
                                <p:cTn id="30" presetID="35" presetClass="path" presetSubtype="0" accel="50000" decel="50000" fill="hold" grpId="0" nodeType="withEffect">
                                  <p:stCondLst>
                                    <p:cond delay="0"/>
                                  </p:stCondLst>
                                  <p:childTnLst>
                                    <p:animMotion origin="layout" path="M 3.33333E-6 0 L -0.16841 0.00463 " pathEditMode="relative" rAng="0" ptsTypes="AA">
                                      <p:cBhvr>
                                        <p:cTn id="31" dur="2000" fill="hold"/>
                                        <p:tgtEl>
                                          <p:spTgt spid="8"/>
                                        </p:tgtEl>
                                        <p:attrNameLst>
                                          <p:attrName>ppt_x</p:attrName>
                                          <p:attrName>ppt_y</p:attrName>
                                        </p:attrNameLst>
                                      </p:cBhvr>
                                      <p:rCtr x="-84" y="2"/>
                                    </p:animMotion>
                                  </p:childTnLst>
                                </p:cTn>
                              </p:par>
                              <p:par>
                                <p:cTn id="32" presetID="1" presetClass="exit" presetSubtype="0" fill="hold" nodeType="withEffect">
                                  <p:stCondLst>
                                    <p:cond delay="0"/>
                                  </p:stCondLst>
                                  <p:childTnLst>
                                    <p:set>
                                      <p:cBhvr>
                                        <p:cTn id="33" dur="1" fill="hold">
                                          <p:stCondLst>
                                            <p:cond delay="0"/>
                                          </p:stCondLst>
                                        </p:cTn>
                                        <p:tgtEl>
                                          <p:spTgt spid="10"/>
                                        </p:tgtEl>
                                        <p:attrNameLst>
                                          <p:attrName>style.visibility</p:attrName>
                                        </p:attrNameLst>
                                      </p:cBhvr>
                                      <p:to>
                                        <p:strVal val="hidden"/>
                                      </p:to>
                                    </p:set>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par>
                          <p:cTn id="43" fill="hold">
                            <p:stCondLst>
                              <p:cond delay="2000"/>
                            </p:stCondLst>
                            <p:childTnLst>
                              <p:par>
                                <p:cTn id="44" presetID="26" presetClass="entr" presetSubtype="0"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wipe(down)">
                                      <p:cBhvr>
                                        <p:cTn id="46" dur="580">
                                          <p:stCondLst>
                                            <p:cond delay="0"/>
                                          </p:stCondLst>
                                        </p:cTn>
                                        <p:tgtEl>
                                          <p:spTgt spid="1026"/>
                                        </p:tgtEl>
                                      </p:cBhvr>
                                    </p:animEffect>
                                    <p:anim calcmode="lin" valueType="num">
                                      <p:cBhvr>
                                        <p:cTn id="47"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52" dur="26">
                                          <p:stCondLst>
                                            <p:cond delay="650"/>
                                          </p:stCondLst>
                                        </p:cTn>
                                        <p:tgtEl>
                                          <p:spTgt spid="1026"/>
                                        </p:tgtEl>
                                      </p:cBhvr>
                                      <p:to x="100000" y="60000"/>
                                    </p:animScale>
                                    <p:animScale>
                                      <p:cBhvr>
                                        <p:cTn id="53" dur="166" decel="50000">
                                          <p:stCondLst>
                                            <p:cond delay="676"/>
                                          </p:stCondLst>
                                        </p:cTn>
                                        <p:tgtEl>
                                          <p:spTgt spid="1026"/>
                                        </p:tgtEl>
                                      </p:cBhvr>
                                      <p:to x="100000" y="100000"/>
                                    </p:animScale>
                                    <p:animScale>
                                      <p:cBhvr>
                                        <p:cTn id="54" dur="26">
                                          <p:stCondLst>
                                            <p:cond delay="1312"/>
                                          </p:stCondLst>
                                        </p:cTn>
                                        <p:tgtEl>
                                          <p:spTgt spid="1026"/>
                                        </p:tgtEl>
                                      </p:cBhvr>
                                      <p:to x="100000" y="80000"/>
                                    </p:animScale>
                                    <p:animScale>
                                      <p:cBhvr>
                                        <p:cTn id="55" dur="166" decel="50000">
                                          <p:stCondLst>
                                            <p:cond delay="1338"/>
                                          </p:stCondLst>
                                        </p:cTn>
                                        <p:tgtEl>
                                          <p:spTgt spid="1026"/>
                                        </p:tgtEl>
                                      </p:cBhvr>
                                      <p:to x="100000" y="100000"/>
                                    </p:animScale>
                                    <p:animScale>
                                      <p:cBhvr>
                                        <p:cTn id="56" dur="26">
                                          <p:stCondLst>
                                            <p:cond delay="1642"/>
                                          </p:stCondLst>
                                        </p:cTn>
                                        <p:tgtEl>
                                          <p:spTgt spid="1026"/>
                                        </p:tgtEl>
                                      </p:cBhvr>
                                      <p:to x="100000" y="90000"/>
                                    </p:animScale>
                                    <p:animScale>
                                      <p:cBhvr>
                                        <p:cTn id="57" dur="166" decel="50000">
                                          <p:stCondLst>
                                            <p:cond delay="1668"/>
                                          </p:stCondLst>
                                        </p:cTn>
                                        <p:tgtEl>
                                          <p:spTgt spid="1026"/>
                                        </p:tgtEl>
                                      </p:cBhvr>
                                      <p:to x="100000" y="100000"/>
                                    </p:animScale>
                                    <p:animScale>
                                      <p:cBhvr>
                                        <p:cTn id="58" dur="26">
                                          <p:stCondLst>
                                            <p:cond delay="1808"/>
                                          </p:stCondLst>
                                        </p:cTn>
                                        <p:tgtEl>
                                          <p:spTgt spid="1026"/>
                                        </p:tgtEl>
                                      </p:cBhvr>
                                      <p:to x="100000" y="95000"/>
                                    </p:animScale>
                                    <p:animScale>
                                      <p:cBhvr>
                                        <p:cTn id="59" dur="166" decel="50000">
                                          <p:stCondLst>
                                            <p:cond delay="1834"/>
                                          </p:stCondLst>
                                        </p:cTn>
                                        <p:tgtEl>
                                          <p:spTgt spid="1026"/>
                                        </p:tgtEl>
                                      </p:cBhvr>
                                      <p:to x="100000" y="100000"/>
                                    </p:animScale>
                                  </p:childTnLst>
                                </p:cTn>
                              </p:par>
                            </p:childTnLst>
                          </p:cTn>
                        </p:par>
                        <p:par>
                          <p:cTn id="60" fill="hold">
                            <p:stCondLst>
                              <p:cond delay="4000"/>
                            </p:stCondLst>
                            <p:childTnLst>
                              <p:par>
                                <p:cTn id="61" presetID="0" presetClass="path" presetSubtype="0" accel="50000" decel="50000" fill="hold" nodeType="afterEffect">
                                  <p:stCondLst>
                                    <p:cond delay="0"/>
                                  </p:stCondLst>
                                  <p:childTnLst>
                                    <p:animMotion origin="layout" path="M 0.00834 -0.05903 C 0.029 -0.08889 0.04966 -0.11852 0.0691 -0.11944 C 0.08855 -0.12037 0.10625 -0.04884 0.125 -0.06389 C 0.14375 -0.07893 0.16407 -0.1919 0.18108 -0.20995 C 0.19809 -0.22801 0.2158 -0.16227 0.22743 -0.17176 C 0.23907 -0.18125 0.2441 -0.23796 0.25122 -0.2669 C 0.25834 -0.29583 0.26181 -0.33912 0.27032 -0.34467 C 0.27865 -0.35023 0.29688 -0.30741 0.30243 -0.30023 " pathEditMode="relative" rAng="0" ptsTypes="aaaaaaaA">
                                      <p:cBhvr>
                                        <p:cTn id="62" dur="2000" fill="hold"/>
                                        <p:tgtEl>
                                          <p:spTgt spid="1026"/>
                                        </p:tgtEl>
                                        <p:attrNameLst>
                                          <p:attrName>ppt_x</p:attrName>
                                          <p:attrName>ppt_y</p:attrName>
                                        </p:attrNameLst>
                                      </p:cBhvr>
                                      <p:rCtr x="147" y="-141"/>
                                    </p:animMotion>
                                  </p:childTnLst>
                                </p:cTn>
                              </p:par>
                            </p:childTnLst>
                          </p:cTn>
                        </p:par>
                        <p:par>
                          <p:cTn id="63" fill="hold">
                            <p:stCondLst>
                              <p:cond delay="6000"/>
                            </p:stCondLst>
                            <p:childTnLst>
                              <p:par>
                                <p:cTn id="64" presetID="9" presetClass="exit" presetSubtype="0" fill="hold" nodeType="afterEffect">
                                  <p:stCondLst>
                                    <p:cond delay="0"/>
                                  </p:stCondLst>
                                  <p:childTnLst>
                                    <p:animEffect transition="out" filter="dissolve">
                                      <p:cBhvr>
                                        <p:cTn id="65" dur="500"/>
                                        <p:tgtEl>
                                          <p:spTgt spid="1026"/>
                                        </p:tgtEl>
                                      </p:cBhvr>
                                    </p:animEffect>
                                    <p:set>
                                      <p:cBhvr>
                                        <p:cTn id="66" dur="1" fill="hold">
                                          <p:stCondLst>
                                            <p:cond delay="499"/>
                                          </p:stCondLst>
                                        </p:cTn>
                                        <p:tgtEl>
                                          <p:spTgt spid="1026"/>
                                        </p:tgtEl>
                                        <p:attrNameLst>
                                          <p:attrName>style.visibility</p:attrName>
                                        </p:attrNameLst>
                                      </p:cBhvr>
                                      <p:to>
                                        <p:strVal val="hidden"/>
                                      </p:to>
                                    </p:set>
                                  </p:childTnLst>
                                </p:cTn>
                              </p:par>
                            </p:childTnLst>
                          </p:cTn>
                        </p:par>
                        <p:par>
                          <p:cTn id="67" fill="hold">
                            <p:stCondLst>
                              <p:cond delay="6500"/>
                            </p:stCondLst>
                            <p:childTnLst>
                              <p:par>
                                <p:cTn id="68" presetID="5" presetClass="entr" presetSubtype="10" fill="hold" nodeType="afterEffect">
                                  <p:stCondLst>
                                    <p:cond delay="500"/>
                                  </p:stCondLst>
                                  <p:childTnLst>
                                    <p:set>
                                      <p:cBhvr>
                                        <p:cTn id="69" dur="1" fill="hold">
                                          <p:stCondLst>
                                            <p:cond delay="0"/>
                                          </p:stCondLst>
                                        </p:cTn>
                                        <p:tgtEl>
                                          <p:spTgt spid="1028"/>
                                        </p:tgtEl>
                                        <p:attrNameLst>
                                          <p:attrName>style.visibility</p:attrName>
                                        </p:attrNameLst>
                                      </p:cBhvr>
                                      <p:to>
                                        <p:strVal val="visible"/>
                                      </p:to>
                                    </p:set>
                                    <p:animEffect transition="in" filter="checkerboard(across)">
                                      <p:cBhvr>
                                        <p:cTn id="70" dur="2000"/>
                                        <p:tgtEl>
                                          <p:spTgt spid="1028"/>
                                        </p:tgtEl>
                                      </p:cBhvr>
                                    </p:animEffect>
                                  </p:childTnLst>
                                </p:cTn>
                              </p:par>
                            </p:childTnLst>
                          </p:cTn>
                        </p:par>
                        <p:par>
                          <p:cTn id="71" fill="hold">
                            <p:stCondLst>
                              <p:cond delay="9000"/>
                            </p:stCondLst>
                            <p:childTnLst>
                              <p:par>
                                <p:cTn id="72" presetID="1" presetClass="entr" presetSubtype="0" fill="hold" nodeType="afterEffect">
                                  <p:stCondLst>
                                    <p:cond delay="0"/>
                                  </p:stCondLst>
                                  <p:childTnLst>
                                    <p:set>
                                      <p:cBhvr>
                                        <p:cTn id="73" dur="1" fill="hold">
                                          <p:stCondLst>
                                            <p:cond delay="0"/>
                                          </p:stCondLst>
                                        </p:cTn>
                                        <p:tgtEl>
                                          <p:spTgt spid="20">
                                            <p:txEl>
                                              <p:pRg st="6" end="6"/>
                                            </p:txEl>
                                          </p:spTgt>
                                        </p:tgtEl>
                                        <p:attrNameLst>
                                          <p:attrName>style.visibility</p:attrName>
                                        </p:attrNameLst>
                                      </p:cBhvr>
                                      <p:to>
                                        <p:strVal val="visible"/>
                                      </p:to>
                                    </p:set>
                                  </p:childTnLst>
                                </p:cTn>
                              </p:par>
                            </p:childTnLst>
                          </p:cTn>
                        </p:par>
                        <p:par>
                          <p:cTn id="74" fill="hold">
                            <p:stCondLst>
                              <p:cond delay="9000"/>
                            </p:stCondLst>
                            <p:childTnLst>
                              <p:par>
                                <p:cTn id="75" presetID="3" presetClass="entr" presetSubtype="1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linds(horizontal)">
                                      <p:cBhvr>
                                        <p:cTn id="77" dur="500"/>
                                        <p:tgtEl>
                                          <p:spTgt spid="23"/>
                                        </p:tgtEl>
                                      </p:cBhvr>
                                    </p:animEffect>
                                  </p:childTnLst>
                                </p:cTn>
                              </p:par>
                            </p:childTnLst>
                          </p:cTn>
                        </p:par>
                        <p:par>
                          <p:cTn id="78" fill="hold">
                            <p:stCondLst>
                              <p:cond delay="9500"/>
                            </p:stCondLst>
                            <p:childTnLst>
                              <p:par>
                                <p:cTn id="79" presetID="2" presetClass="exit" presetSubtype="4" fill="hold" nodeType="afterEffect">
                                  <p:stCondLst>
                                    <p:cond delay="0"/>
                                  </p:stCondLst>
                                  <p:childTnLst>
                                    <p:anim calcmode="lin" valueType="num">
                                      <p:cBhvr additive="base">
                                        <p:cTn id="80" dur="500"/>
                                        <p:tgtEl>
                                          <p:spTgt spid="1028"/>
                                        </p:tgtEl>
                                        <p:attrNameLst>
                                          <p:attrName>ppt_x</p:attrName>
                                        </p:attrNameLst>
                                      </p:cBhvr>
                                      <p:tavLst>
                                        <p:tav tm="0">
                                          <p:val>
                                            <p:strVal val="ppt_x"/>
                                          </p:val>
                                        </p:tav>
                                        <p:tav tm="100000">
                                          <p:val>
                                            <p:strVal val="ppt_x"/>
                                          </p:val>
                                        </p:tav>
                                      </p:tavLst>
                                    </p:anim>
                                    <p:anim calcmode="lin" valueType="num">
                                      <p:cBhvr additive="base">
                                        <p:cTn id="81" dur="500"/>
                                        <p:tgtEl>
                                          <p:spTgt spid="1028"/>
                                        </p:tgtEl>
                                        <p:attrNameLst>
                                          <p:attrName>ppt_y</p:attrName>
                                        </p:attrNameLst>
                                      </p:cBhvr>
                                      <p:tavLst>
                                        <p:tav tm="0">
                                          <p:val>
                                            <p:strVal val="ppt_y"/>
                                          </p:val>
                                        </p:tav>
                                        <p:tav tm="100000">
                                          <p:val>
                                            <p:strVal val="1+ppt_h/2"/>
                                          </p:val>
                                        </p:tav>
                                      </p:tavLst>
                                    </p:anim>
                                    <p:set>
                                      <p:cBhvr>
                                        <p:cTn id="82" dur="1" fill="hold">
                                          <p:stCondLst>
                                            <p:cond delay="499"/>
                                          </p:stCondLst>
                                        </p:cTn>
                                        <p:tgtEl>
                                          <p:spTgt spid="1028"/>
                                        </p:tgtEl>
                                        <p:attrNameLst>
                                          <p:attrName>style.visibility</p:attrName>
                                        </p:attrNameLst>
                                      </p:cBhvr>
                                      <p:to>
                                        <p:strVal val="hidden"/>
                                      </p:to>
                                    </p:set>
                                  </p:childTnLst>
                                </p:cTn>
                              </p:par>
                            </p:childTnLst>
                          </p:cTn>
                        </p:par>
                        <p:par>
                          <p:cTn id="83" fill="hold">
                            <p:stCondLst>
                              <p:cond delay="10000"/>
                            </p:stCondLst>
                            <p:childTnLst>
                              <p:par>
                                <p:cTn id="84" presetID="1" presetClass="entr" presetSubtype="0" fill="hold" nodeType="afterEffect">
                                  <p:stCondLst>
                                    <p:cond delay="0"/>
                                  </p:stCondLst>
                                  <p:childTnLst>
                                    <p:set>
                                      <p:cBhvr>
                                        <p:cTn id="85" dur="1" fill="hold">
                                          <p:stCondLst>
                                            <p:cond delay="0"/>
                                          </p:stCondLst>
                                        </p:cTn>
                                        <p:tgtEl>
                                          <p:spTgt spid="1029"/>
                                        </p:tgtEl>
                                        <p:attrNameLst>
                                          <p:attrName>style.visibility</p:attrName>
                                        </p:attrNameLst>
                                      </p:cBhvr>
                                      <p:to>
                                        <p:strVal val="visible"/>
                                      </p:to>
                                    </p:set>
                                  </p:childTnLst>
                                </p:cTn>
                              </p:par>
                            </p:childTnLst>
                          </p:cTn>
                        </p:par>
                        <p:par>
                          <p:cTn id="86" fill="hold">
                            <p:stCondLst>
                              <p:cond delay="10000"/>
                            </p:stCondLst>
                            <p:childTnLst>
                              <p:par>
                                <p:cTn id="87" presetID="0" presetClass="path" presetSubtype="0" accel="50000" decel="50000" fill="hold" nodeType="afterEffect">
                                  <p:stCondLst>
                                    <p:cond delay="0"/>
                                  </p:stCondLst>
                                  <p:childTnLst>
                                    <p:animMotion origin="layout" path="M -0.00365 0.00116 C -0.00313 -0.0141 -0.00347 -0.02937 -0.00226 -0.04463 C -0.00191 -0.04879 0.00087 -0.05643 0.00087 -0.0562 C 0.00139 -0.06036 0.00139 -0.06452 0.00226 -0.06845 C 0.00625 -0.08487 0.01389 -0.08279 0.02621 -0.08441 C 0.02621 -0.08418 0.05347 -0.08071 0.05451 -0.08025 C 0.05799 -0.07863 0.06354 -0.07238 0.06354 -0.07215 C 0.06788 -0.06336 0.07344 -0.06198 0.07986 -0.05643 C 0.08038 -0.05435 0.08142 -0.0525 0.08142 -0.05041 C 0.08142 -0.03885 0.08837 0.03053 0.06944 0.04695 C 0.06146 0.04464 0.05434 0.04394 0.04705 0.03909 C 0.04201 0.03192 0.03646 0.02752 0.03212 0.0192 C 0.03472 -0.01179 0.03368 -0.00532 0.05903 -0.00277 C 0.06615 0.00347 0.0691 0.00948 0.07396 0.0192 C 0.07639 0.02382 0.08142 0.03307 0.08142 0.03331 C 0.08715 0.06568 0.08594 0.0525 0.08281 0.11448 C 0.0816 0.13853 0.08455 0.13506 0.07396 0.1383 C 0.06701 0.13761 0.0599 0.13807 0.05295 0.13645 C 0.04948 0.13576 0.0441 0.12697 0.04115 0.12442 C 0.04253 0.09505 0.03785 0.0932 0.05746 0.08858 C 0.07795 0.08997 0.08663 0.0828 0.09635 0.10269 C 0.09809 0.11032 0.10035 0.11217 0.10521 0.11656 C 0.10694 0.12003 0.10955 0.12281 0.11128 0.12651 C 0.11406 0.13275 0.11545 0.14015 0.11875 0.14639 C 0.12031 0.1575 0.12101 0.1612 0.12621 0.17022 C 0.12708 0.1834 0.1283 0.19519 0.13055 0.20791 C 0.13142 0.21254 0.17135 0.18455 0.17274 0.18895 C 0.17344 0.19126 0.22656 0.21971 0.225 0.22086 C 0.2184 0.22526 0.27569 0.31522 0.27569 0.31221 " pathEditMode="relative" rAng="0" ptsTypes="fffffffffffffffffffffffffffff">
                                      <p:cBhvr>
                                        <p:cTn id="88" dur="2000" fill="hold"/>
                                        <p:tgtEl>
                                          <p:spTgt spid="1029"/>
                                        </p:tgtEl>
                                        <p:attrNameLst>
                                          <p:attrName>ppt_x</p:attrName>
                                          <p:attrName>ppt_y</p:attrName>
                                        </p:attrNameLst>
                                      </p:cBhvr>
                                      <p:rCtr x="140" y="1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7" grpId="0" animBg="1"/>
      <p:bldP spid="18" grpId="0" animBg="1"/>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1501</TotalTime>
  <Words>2474</Words>
  <Application>Microsoft Office PowerPoint</Application>
  <PresentationFormat>On-screen Show (4:3)</PresentationFormat>
  <Paragraphs>603</Paragraphs>
  <Slides>50</Slides>
  <Notes>34</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Office Theme</vt:lpstr>
      <vt:lpstr>1_Office Theme</vt:lpstr>
      <vt:lpstr>Slide 1</vt:lpstr>
      <vt:lpstr>Presentation Guide</vt:lpstr>
      <vt:lpstr>Unexamined Premise</vt:lpstr>
      <vt:lpstr>Context</vt:lpstr>
      <vt:lpstr>Rhetorical Question</vt:lpstr>
      <vt:lpstr>Underlying Theme of Conservation</vt:lpstr>
      <vt:lpstr>“Participation” as an Index </vt:lpstr>
      <vt:lpstr>Social Science Concepts related to Participation Research</vt:lpstr>
      <vt:lpstr>Activity Innovation-Adoption</vt:lpstr>
      <vt:lpstr>Activity Innovation-Adoption</vt:lpstr>
      <vt:lpstr>RECAP </vt:lpstr>
      <vt:lpstr>Key Concepts  </vt:lpstr>
      <vt:lpstr>Basic Ideas</vt:lpstr>
      <vt:lpstr>Apprenticeship -- definition</vt:lpstr>
      <vt:lpstr>Apprenticeship – 2 basic elements</vt:lpstr>
      <vt:lpstr>Technical Competence</vt:lpstr>
      <vt:lpstr>Social Competence</vt:lpstr>
      <vt:lpstr>Social Support -- background</vt:lpstr>
      <vt:lpstr>Social Support – basic elements</vt:lpstr>
      <vt:lpstr>Social Support – Microsystems</vt:lpstr>
      <vt:lpstr>Social Support – Mesosystems</vt:lpstr>
      <vt:lpstr>Social Support – Exosystems</vt:lpstr>
      <vt:lpstr>Social Support – Macrosystems</vt:lpstr>
      <vt:lpstr>RECAP -- Concepts </vt:lpstr>
      <vt:lpstr>Implications of the Social Science Foundation – So Far</vt:lpstr>
      <vt:lpstr>Revisit the Premise</vt:lpstr>
      <vt:lpstr>Slide 27</vt:lpstr>
      <vt:lpstr>Passion for Wildlife  as part of One’s Identity</vt:lpstr>
      <vt:lpstr>Identity Theory</vt:lpstr>
      <vt:lpstr>Being a hunter means having certain characteristics</vt:lpstr>
      <vt:lpstr>What “powers” the  transformative process?</vt:lpstr>
      <vt:lpstr>What comes before identity?</vt:lpstr>
      <vt:lpstr>Revealing the Conceptual Model</vt:lpstr>
      <vt:lpstr>Revealing the Conceptual Model</vt:lpstr>
      <vt:lpstr>Revealing the Conceptual Model</vt:lpstr>
      <vt:lpstr>Revealing the Conceptual Model</vt:lpstr>
      <vt:lpstr>Revealing the Conceptual Model</vt:lpstr>
      <vt:lpstr>Slide 38</vt:lpstr>
      <vt:lpstr>Slide 39</vt:lpstr>
      <vt:lpstr>From Conceptual Model  of a Dynamic Coupled System for Decision-making</vt:lpstr>
      <vt:lpstr>Slide 41</vt:lpstr>
      <vt:lpstr>Slide 42</vt:lpstr>
      <vt:lpstr>Does it matter how mentors “do” Apprenticeship?</vt:lpstr>
      <vt:lpstr>Articulating Hypotheses</vt:lpstr>
      <vt:lpstr>Slide 45</vt:lpstr>
      <vt:lpstr>Slide 46</vt:lpstr>
      <vt:lpstr>Slide 47</vt:lpstr>
      <vt:lpstr>Slide 48</vt:lpstr>
      <vt:lpstr>Slide 49</vt:lpstr>
      <vt:lpstr>Slide 50</vt:lpstr>
    </vt:vector>
  </TitlesOfParts>
  <Company>Cornell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and Retention</dc:title>
  <dc:creator>jwe4</dc:creator>
  <cp:lastModifiedBy>jwe4</cp:lastModifiedBy>
  <cp:revision>248</cp:revision>
  <dcterms:created xsi:type="dcterms:W3CDTF">2009-09-17T18:14:37Z</dcterms:created>
  <dcterms:modified xsi:type="dcterms:W3CDTF">2009-10-27T18:49:56Z</dcterms:modified>
</cp:coreProperties>
</file>