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D2B01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3" autoAdjust="0"/>
  </p:normalViewPr>
  <p:slideViewPr>
    <p:cSldViewPr>
      <p:cViewPr>
        <p:scale>
          <a:sx n="75" d="100"/>
          <a:sy n="75" d="100"/>
        </p:scale>
        <p:origin x="-12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09144-A199-4FD5-B374-A8346361942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93909-5DCF-4BC4-AFDE-74955D61B12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72867-FAC7-498C-9650-4A18BF9C202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6865F-4539-4772-8761-98946B7DB4E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BFFB7-A708-48AC-8BDF-1DFF810ACF5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0F786-5A7E-48F4-BBC4-7D500507AF4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6E5E7-BAC8-4951-879B-04B6A6A354A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A08D2-3DC0-4A08-8490-F4317DC3733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D533C-E12A-43C5-BDBB-66B232281F5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7BEE70-D9F4-4F08-BF50-4F8158858DD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EB5FA-1187-4491-A2B0-62BCF27B353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9511B3-D343-4573-A178-1F224B56EEF5}" type="slidenum">
              <a:rPr lang="es-ES"/>
              <a:pPr/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700212"/>
            <a:ext cx="7777162" cy="4943497"/>
          </a:xfrm>
        </p:spPr>
        <p:txBody>
          <a:bodyPr/>
          <a:lstStyle/>
          <a:p>
            <a:r>
              <a:rPr lang="es-ES" sz="2800" dirty="0" smtClean="0">
                <a:latin typeface="Aharoni" pitchFamily="2" charset="-79"/>
                <a:cs typeface="Aharoni" pitchFamily="2" charset="-79"/>
              </a:rPr>
              <a:t>Piense en Ganar – Ganar</a:t>
            </a:r>
          </a:p>
          <a:p>
            <a:r>
              <a:rPr lang="es-ES_tradnl" sz="2400" b="1" dirty="0" smtClean="0"/>
              <a:t>Tres paradigmas de la interacción humana</a:t>
            </a:r>
          </a:p>
          <a:p>
            <a:pPr algn="just">
              <a:spcBef>
                <a:spcPct val="50000"/>
              </a:spcBef>
            </a:pPr>
            <a:r>
              <a:rPr lang="es-ES_tradnl" sz="1800" b="1" dirty="0" smtClean="0"/>
              <a:t>Ganar-Perder                                                                       </a:t>
            </a:r>
          </a:p>
          <a:p>
            <a:pPr algn="just">
              <a:spcBef>
                <a:spcPct val="50000"/>
              </a:spcBef>
            </a:pPr>
            <a:r>
              <a:rPr lang="es-ES_tradnl" sz="1800" b="1" dirty="0" smtClean="0"/>
              <a:t>Es el enfoque autoritario. Usa posición, poder, credenciales, posesiones o personalidad para obtener “ganar”.</a:t>
            </a:r>
          </a:p>
          <a:p>
            <a:pPr algn="just">
              <a:spcBef>
                <a:spcPct val="50000"/>
              </a:spcBef>
            </a:pPr>
            <a:r>
              <a:rPr lang="es-ES_tradnl" sz="1800" b="1" dirty="0" smtClean="0"/>
              <a:t>Perder-Ganar                                                                      </a:t>
            </a:r>
          </a:p>
          <a:p>
            <a:pPr algn="just">
              <a:spcBef>
                <a:spcPct val="50000"/>
              </a:spcBef>
            </a:pPr>
            <a:r>
              <a:rPr lang="es-ES_tradnl" sz="1800" b="1" dirty="0" smtClean="0"/>
              <a:t> No tienen estándares, ni demandas, ni expectativas de los demás. Es rápida para complacer o reconciliar.  Oculta muchos sentimientos.</a:t>
            </a:r>
          </a:p>
          <a:p>
            <a:pPr algn="just">
              <a:spcBef>
                <a:spcPct val="50000"/>
              </a:spcBef>
            </a:pPr>
            <a:r>
              <a:rPr lang="es-ES_tradnl" sz="1800" b="1" dirty="0" smtClean="0"/>
              <a:t>Ganar-Ganar</a:t>
            </a:r>
          </a:p>
          <a:p>
            <a:pPr algn="just">
              <a:spcBef>
                <a:spcPct val="50000"/>
              </a:spcBef>
            </a:pPr>
            <a:r>
              <a:rPr lang="es-ES_tradnl" sz="1800" b="1" dirty="0" smtClean="0"/>
              <a:t>Busca el beneficio mutuo. Es cooperativa, no competitiva.                                  Escuchar  más, dedica más tiempo a la comunicación.</a:t>
            </a:r>
          </a:p>
          <a:p>
            <a:pPr algn="just">
              <a:spcBef>
                <a:spcPct val="50000"/>
              </a:spcBef>
            </a:pPr>
            <a:endParaRPr lang="es-ES_tradnl" sz="1800" b="1" dirty="0" smtClean="0"/>
          </a:p>
          <a:p>
            <a:endParaRPr lang="es-ES" sz="2400" b="1" dirty="0" smtClean="0"/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ph type="ctrTitle"/>
          </p:nvPr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7 HABITOS DE LA GENTE ALTAMANTE EFECTIVA</a:t>
                      </a: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642910" y="2643182"/>
            <a:ext cx="7715304" cy="1071570"/>
          </a:xfrm>
          <a:prstGeom prst="rect">
            <a:avLst/>
          </a:prstGeom>
          <a:noFill/>
          <a:ln>
            <a:solidFill>
              <a:srgbClr val="FFFF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Rectángulo"/>
          <p:cNvSpPr/>
          <p:nvPr/>
        </p:nvSpPr>
        <p:spPr>
          <a:xfrm>
            <a:off x="642910" y="3786190"/>
            <a:ext cx="7715304" cy="1071570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642910" y="4929198"/>
            <a:ext cx="7715304" cy="1071570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700212"/>
            <a:ext cx="7777162" cy="4943497"/>
          </a:xfrm>
        </p:spPr>
        <p:txBody>
          <a:bodyPr/>
          <a:lstStyle/>
          <a:p>
            <a:pPr algn="just"/>
            <a:r>
              <a:rPr lang="es-ES" sz="2000" b="1" dirty="0" smtClean="0"/>
              <a:t>Un ambiente de Ganar/Ganar no va a lograrse solamente siendo un "buena gente“</a:t>
            </a:r>
          </a:p>
          <a:p>
            <a:pPr algn="just"/>
            <a:r>
              <a:rPr lang="es-ES" sz="2000" b="1" dirty="0" smtClean="0"/>
              <a:t>Es un equilibrio entre coraje y consideración, es balancear la auto estima y el respeto por otros</a:t>
            </a:r>
          </a:p>
          <a:p>
            <a:endParaRPr lang="es-ES" sz="2000" b="1" dirty="0" smtClean="0"/>
          </a:p>
          <a:p>
            <a:endParaRPr lang="es-ES" sz="2000" b="1" dirty="0">
              <a:latin typeface="+mj-lt"/>
            </a:endParaRP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ph type="ctrTitle"/>
          </p:nvPr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7 HABITOS DE LA GENTE ALTAMANTE EFECTIVA</a:t>
                      </a: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1259681" y="3357562"/>
            <a:ext cx="6624638" cy="3168650"/>
            <a:chOff x="794" y="2160"/>
            <a:chExt cx="4173" cy="1996"/>
          </a:xfrm>
        </p:grpSpPr>
        <p:sp>
          <p:nvSpPr>
            <p:cNvPr id="6" name="Rectangle 21"/>
            <p:cNvSpPr>
              <a:spLocks noChangeArrowheads="1"/>
            </p:cNvSpPr>
            <p:nvPr/>
          </p:nvSpPr>
          <p:spPr bwMode="auto">
            <a:xfrm>
              <a:off x="794" y="2160"/>
              <a:ext cx="4173" cy="19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endParaRPr lang="es-MX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590" y="2781"/>
              <a:ext cx="1315" cy="499"/>
            </a:xfrm>
            <a:prstGeom prst="rect">
              <a:avLst/>
            </a:prstGeom>
            <a:gradFill rotWithShape="1">
              <a:gsLst>
                <a:gs pos="0">
                  <a:srgbClr val="660033"/>
                </a:gs>
                <a:gs pos="100000">
                  <a:srgbClr val="660033">
                    <a:gamma/>
                    <a:shade val="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BottomLeft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0033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es-MX" sz="2000">
                  <a:solidFill>
                    <a:schemeClr val="bg1"/>
                  </a:solidFill>
                  <a:latin typeface="Tahoma" pitchFamily="34" charset="0"/>
                </a:rPr>
                <a:t>Yo Pierdo</a:t>
              </a:r>
            </a:p>
            <a:p>
              <a:pPr algn="ctr" eaLnBrk="1" hangingPunct="1"/>
              <a:r>
                <a:rPr lang="es-MX" sz="2000">
                  <a:solidFill>
                    <a:schemeClr val="bg1"/>
                  </a:solidFill>
                  <a:latin typeface="Tahoma" pitchFamily="34" charset="0"/>
                </a:rPr>
                <a:t>Tú Ganas</a:t>
              </a:r>
              <a:endParaRPr lang="es-ES" sz="200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3175" y="2781"/>
              <a:ext cx="1157" cy="499"/>
            </a:xfrm>
            <a:prstGeom prst="rect">
              <a:avLst/>
            </a:prstGeom>
            <a:gradFill rotWithShape="1">
              <a:gsLst>
                <a:gs pos="0">
                  <a:srgbClr val="660033"/>
                </a:gs>
                <a:gs pos="100000">
                  <a:srgbClr val="660033">
                    <a:gamma/>
                    <a:shade val="6275"/>
                    <a:invGamma/>
                  </a:srgbClr>
                </a:gs>
              </a:gsLst>
              <a:lin ang="5400000" scaled="1"/>
            </a:gradFill>
            <a:ln w="9525" algn="ctr">
              <a:miter lim="800000"/>
              <a:headEnd/>
              <a:tailEnd/>
            </a:ln>
            <a:effectLst/>
            <a:scene3d>
              <a:camera prst="legacyPerspectiveBottomLeft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0033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es-MX" sz="2000">
                  <a:solidFill>
                    <a:schemeClr val="bg1"/>
                  </a:solidFill>
                  <a:latin typeface="Tahoma" pitchFamily="34" charset="0"/>
                </a:rPr>
                <a:t>Yo Gano</a:t>
              </a:r>
            </a:p>
            <a:p>
              <a:pPr algn="ctr" eaLnBrk="1" hangingPunct="1"/>
              <a:r>
                <a:rPr lang="es-MX" sz="2000">
                  <a:solidFill>
                    <a:schemeClr val="bg1"/>
                  </a:solidFill>
                  <a:latin typeface="Tahoma" pitchFamily="34" charset="0"/>
                </a:rPr>
                <a:t>Tú Ganas</a:t>
              </a:r>
              <a:endParaRPr lang="es-ES" sz="200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619" y="3416"/>
              <a:ext cx="1307" cy="489"/>
            </a:xfrm>
            <a:prstGeom prst="rect">
              <a:avLst/>
            </a:prstGeom>
            <a:gradFill rotWithShape="1">
              <a:gsLst>
                <a:gs pos="0">
                  <a:srgbClr val="660033"/>
                </a:gs>
                <a:gs pos="100000">
                  <a:srgbClr val="660033">
                    <a:gamma/>
                    <a:shade val="6275"/>
                    <a:invGamma/>
                  </a:srgbClr>
                </a:gs>
              </a:gsLst>
              <a:lin ang="5400000" scaled="1"/>
            </a:gradFill>
            <a:ln w="9525" algn="ctr">
              <a:miter lim="800000"/>
              <a:headEnd/>
              <a:tailEnd/>
            </a:ln>
            <a:effectLst/>
            <a:scene3d>
              <a:camera prst="legacyPerspectiveBottomLeft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0033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es-MX" sz="2000">
                  <a:solidFill>
                    <a:schemeClr val="bg1"/>
                  </a:solidFill>
                  <a:latin typeface="Tahoma" pitchFamily="34" charset="0"/>
                </a:rPr>
                <a:t>Yo Pierdo</a:t>
              </a:r>
            </a:p>
            <a:p>
              <a:pPr algn="ctr" eaLnBrk="1" hangingPunct="1"/>
              <a:r>
                <a:rPr lang="es-MX" sz="2000">
                  <a:solidFill>
                    <a:schemeClr val="bg1"/>
                  </a:solidFill>
                  <a:latin typeface="Tahoma" pitchFamily="34" charset="0"/>
                </a:rPr>
                <a:t>Tú Pierdes</a:t>
              </a:r>
              <a:endParaRPr lang="es-ES" sz="200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138" y="3416"/>
              <a:ext cx="1194" cy="499"/>
            </a:xfrm>
            <a:prstGeom prst="rect">
              <a:avLst/>
            </a:prstGeom>
            <a:gradFill rotWithShape="1">
              <a:gsLst>
                <a:gs pos="0">
                  <a:srgbClr val="660033"/>
                </a:gs>
                <a:gs pos="100000">
                  <a:srgbClr val="660033">
                    <a:gamma/>
                    <a:shade val="6275"/>
                    <a:invGamma/>
                  </a:srgbClr>
                </a:gs>
              </a:gsLst>
              <a:lin ang="5400000" scaled="1"/>
            </a:gradFill>
            <a:ln w="9525" algn="ctr">
              <a:miter lim="800000"/>
              <a:headEnd/>
              <a:tailEnd/>
            </a:ln>
            <a:effectLst/>
            <a:scene3d>
              <a:camera prst="legacyPerspectiveBottomLeft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0033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es-MX" sz="2000">
                  <a:solidFill>
                    <a:schemeClr val="bg1"/>
                  </a:solidFill>
                  <a:latin typeface="Tahoma" pitchFamily="34" charset="0"/>
                </a:rPr>
                <a:t>Yo Gano </a:t>
              </a:r>
            </a:p>
            <a:p>
              <a:pPr algn="ctr" eaLnBrk="1" hangingPunct="1"/>
              <a:r>
                <a:rPr lang="es-MX" sz="2000">
                  <a:solidFill>
                    <a:schemeClr val="bg1"/>
                  </a:solidFill>
                  <a:latin typeface="Tahoma" pitchFamily="34" charset="0"/>
                </a:rPr>
                <a:t>Tú Pierdes</a:t>
              </a:r>
              <a:endParaRPr lang="es-ES" sz="200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H="1" flipV="1">
              <a:off x="1384" y="2927"/>
              <a:ext cx="12" cy="960"/>
            </a:xfrm>
            <a:prstGeom prst="line">
              <a:avLst/>
            </a:prstGeom>
            <a:noFill/>
            <a:ln w="57150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endParaRPr lang="es-MX"/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1124" y="3892"/>
              <a:ext cx="43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es-MX" sz="1800">
                  <a:solidFill>
                    <a:srgbClr val="660033"/>
                  </a:solidFill>
                  <a:latin typeface="Tahoma" pitchFamily="34" charset="0"/>
                </a:rPr>
                <a:t>Baja</a:t>
              </a:r>
              <a:endParaRPr lang="es-ES" sz="1800">
                <a:solidFill>
                  <a:srgbClr val="660033"/>
                </a:solidFill>
                <a:latin typeface="Tahoma" pitchFamily="34" charset="0"/>
              </a:endParaRP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130" y="2631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MX" sz="1800" dirty="0">
                  <a:solidFill>
                    <a:srgbClr val="660033"/>
                  </a:solidFill>
                  <a:latin typeface="Tahoma" pitchFamily="34" charset="0"/>
                </a:rPr>
                <a:t>Alta</a:t>
              </a:r>
              <a:endParaRPr lang="es-ES" sz="1800" dirty="0">
                <a:solidFill>
                  <a:srgbClr val="660033"/>
                </a:solidFill>
                <a:latin typeface="Tahoma" pitchFamily="34" charset="0"/>
              </a:endParaRP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 rot="16200000">
              <a:off x="283" y="3303"/>
              <a:ext cx="148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MX" sz="1400">
                  <a:solidFill>
                    <a:srgbClr val="000099"/>
                  </a:solidFill>
                  <a:latin typeface="Tahoma" pitchFamily="34" charset="0"/>
                </a:rPr>
                <a:t>Consideración - Empatía</a:t>
              </a:r>
              <a:endParaRPr lang="es-ES" sz="1400">
                <a:solidFill>
                  <a:srgbClr val="000099"/>
                </a:solidFill>
                <a:latin typeface="Tahoma" pitchFamily="34" charset="0"/>
              </a:endParaRP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2246" y="2317"/>
              <a:ext cx="12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MX" sz="1400">
                  <a:solidFill>
                    <a:srgbClr val="000099"/>
                  </a:solidFill>
                  <a:latin typeface="Tahoma" pitchFamily="34" charset="0"/>
                </a:rPr>
                <a:t>Coraje - Asertividad</a:t>
              </a:r>
              <a:endParaRPr lang="es-ES" sz="1400">
                <a:solidFill>
                  <a:srgbClr val="000099"/>
                </a:solidFill>
                <a:latin typeface="Tahoma" pitchFamily="34" charset="0"/>
              </a:endParaRPr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V="1">
              <a:off x="2291" y="2555"/>
              <a:ext cx="1316" cy="0"/>
            </a:xfrm>
            <a:prstGeom prst="line">
              <a:avLst/>
            </a:prstGeom>
            <a:noFill/>
            <a:ln w="57150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endParaRPr lang="es-MX"/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1776" y="2443"/>
              <a:ext cx="44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MX" sz="1800">
                  <a:solidFill>
                    <a:srgbClr val="660033"/>
                  </a:solidFill>
                  <a:latin typeface="Tahoma" pitchFamily="34" charset="0"/>
                </a:rPr>
                <a:t>Bajo</a:t>
              </a:r>
              <a:endParaRPr lang="es-ES" sz="1800">
                <a:solidFill>
                  <a:srgbClr val="660033"/>
                </a:solidFill>
                <a:latin typeface="Tahoma" pitchFamily="34" charset="0"/>
              </a:endParaRPr>
            </a:p>
          </p:txBody>
        </p:sp>
        <p:sp>
          <p:nvSpPr>
            <p:cNvPr id="18" name="Text Box 19"/>
            <p:cNvSpPr txBox="1">
              <a:spLocks noChangeArrowheads="1"/>
            </p:cNvSpPr>
            <p:nvPr/>
          </p:nvSpPr>
          <p:spPr bwMode="auto">
            <a:xfrm>
              <a:off x="3660" y="2444"/>
              <a:ext cx="40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MX" sz="1800">
                  <a:solidFill>
                    <a:srgbClr val="660033"/>
                  </a:solidFill>
                  <a:latin typeface="Tahoma" pitchFamily="34" charset="0"/>
                </a:rPr>
                <a:t>Alto</a:t>
              </a:r>
              <a:endParaRPr lang="es-ES" sz="1800">
                <a:solidFill>
                  <a:srgbClr val="660033"/>
                </a:solidFill>
                <a:latin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0">
      <a:dk1>
        <a:srgbClr val="777777"/>
      </a:dk1>
      <a:lt1>
        <a:srgbClr val="FFFFFF"/>
      </a:lt1>
      <a:dk2>
        <a:srgbClr val="686B5D"/>
      </a:dk2>
      <a:lt2>
        <a:srgbClr val="D1D1CB"/>
      </a:lt2>
      <a:accent1>
        <a:srgbClr val="909082"/>
      </a:accent1>
      <a:accent2>
        <a:srgbClr val="809EA8"/>
      </a:accent2>
      <a:accent3>
        <a:srgbClr val="B9BAB6"/>
      </a:accent3>
      <a:accent4>
        <a:srgbClr val="DADADA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181</Words>
  <Application>Microsoft Office PowerPoint</Application>
  <PresentationFormat>Presentación en pantalla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Diseño predeterminado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Miguel Angel Hernandez Garcia</dc:creator>
  <cp:lastModifiedBy>Miguel Angel</cp:lastModifiedBy>
  <cp:revision>24</cp:revision>
  <dcterms:created xsi:type="dcterms:W3CDTF">2009-05-01T14:36:09Z</dcterms:created>
  <dcterms:modified xsi:type="dcterms:W3CDTF">2009-11-28T20:58:48Z</dcterms:modified>
</cp:coreProperties>
</file>